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63" r:id="rId3"/>
    <p:sldId id="260" r:id="rId4"/>
    <p:sldId id="286" r:id="rId5"/>
    <p:sldId id="308" r:id="rId6"/>
    <p:sldId id="300" r:id="rId7"/>
    <p:sldId id="303" r:id="rId8"/>
    <p:sldId id="302" r:id="rId9"/>
    <p:sldId id="261" r:id="rId10"/>
    <p:sldId id="309" r:id="rId11"/>
    <p:sldId id="301" r:id="rId12"/>
    <p:sldId id="306" r:id="rId13"/>
    <p:sldId id="307" r:id="rId14"/>
    <p:sldId id="290" r:id="rId15"/>
    <p:sldId id="304" r:id="rId16"/>
    <p:sldId id="291" r:id="rId17"/>
    <p:sldId id="296" r:id="rId18"/>
    <p:sldId id="310" r:id="rId19"/>
    <p:sldId id="262" r:id="rId20"/>
    <p:sldId id="287" r:id="rId21"/>
    <p:sldId id="264" r:id="rId22"/>
    <p:sldId id="266" r:id="rId23"/>
    <p:sldId id="294" r:id="rId24"/>
    <p:sldId id="295" r:id="rId25"/>
    <p:sldId id="270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0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28" autoAdjust="0"/>
  </p:normalViewPr>
  <p:slideViewPr>
    <p:cSldViewPr>
      <p:cViewPr varScale="1">
        <p:scale>
          <a:sx n="114" d="100"/>
          <a:sy n="114" d="100"/>
        </p:scale>
        <p:origin x="319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172" y="1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767DBA9-C6A9-4FE6-AFC6-CF37B50A1AB0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1" y="4416510"/>
            <a:ext cx="5607679" cy="4183220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172" y="8829823"/>
            <a:ext cx="3037627" cy="464980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6930EBB-BAA8-40F0-8E19-50787BD73F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03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30EBB-BAA8-40F0-8E19-50787BD73F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37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C1BD72F-AE99-42BC-868F-0BD000BD669C}" type="datetime1">
              <a:rPr lang="en-US" smtClean="0"/>
              <a:t>7/19/2023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0DCE3-D085-4D12-A1B3-B2490D89F825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97D1A-FBC6-4D4D-B070-6746376823E9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874A9-A4BF-4E22-AFE3-03FE5B1568CF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5E665-F6E9-48C4-A6FE-CED7DAE52952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0C99F-9662-4B9F-8680-74DF203CB67F}" type="datetime1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6E979-F5C0-4856-96B5-B6DD925DE46A}" type="datetime1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B085-B1AB-4EA7-B381-F36FA0DD39C9}" type="datetime1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70D-40F8-4AC7-BC59-D6E7495F2F2B}" type="datetime1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3953A-EBA3-4788-B719-E31AD7994924}" type="datetime1">
              <a:rPr lang="en-US" smtClean="0"/>
              <a:t>7/19/2023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90A51-ED22-46A5-8152-DAF46BD9CF5A}" type="datetime1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576AEEE-BD00-44E1-AEB0-DFBF6794D5E1}" type="datetime1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FB58F4E-C29E-46FB-BC69-9AD7A6DF9B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6051" y="2438400"/>
            <a:ext cx="3313355" cy="170216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0D0DB9"/>
                </a:solidFill>
                <a:latin typeface="Californian FB" panose="0207040306080B030204" pitchFamily="18" charset="0"/>
              </a:rPr>
              <a:t>Kern County Animal Services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6566" y="4140560"/>
            <a:ext cx="3309803" cy="187924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Director’s Report</a:t>
            </a:r>
          </a:p>
          <a:p>
            <a:pPr algn="ctr"/>
            <a:r>
              <a:rPr lang="en-US" sz="2000" b="1">
                <a:solidFill>
                  <a:srgbClr val="0D0DB9"/>
                </a:solidFill>
                <a:latin typeface="Californian FB" panose="0207040306080B030204" pitchFamily="18" charset="0"/>
              </a:rPr>
              <a:t>June </a:t>
            </a:r>
            <a:r>
              <a:rPr lang="en-US" sz="20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46203" y="240577"/>
            <a:ext cx="1713052" cy="179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025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B41E09-0FAC-FB4D-1A4A-BF1BE64CB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628" y="141128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Thank You to</a:t>
            </a:r>
            <a:br>
              <a:rPr lang="en-US" dirty="0"/>
            </a:br>
            <a:r>
              <a:rPr lang="en-US" dirty="0"/>
              <a:t>Norris Elementary School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6AED18D-A26D-F7D1-DBAB-4048DA197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10" y="2168073"/>
            <a:ext cx="1373123" cy="17176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DF163-58AA-8338-A39E-A4AE9B79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10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88528B-59E2-60C1-CEB9-6C593FDC09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566" y="2170170"/>
            <a:ext cx="1371412" cy="171553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073774-7CEA-F0A2-6FE7-7F5B2108F5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242" y="2169718"/>
            <a:ext cx="1371941" cy="171343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F45D97-2E78-B847-04B4-62A0571A73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183" y="2170664"/>
            <a:ext cx="1370457" cy="171343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3A2ADDD-348A-2D67-20F8-87158A6BD4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81" y="4326264"/>
            <a:ext cx="1608246" cy="201101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5A8D5C-6C86-780B-ABFF-293491EDCD0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976" y="4325318"/>
            <a:ext cx="1608247" cy="20119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69B3038-B542-720F-5989-701EE9CD9D6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289" y="4325318"/>
            <a:ext cx="1608374" cy="201195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05D532B-15B8-7B7B-0EFB-B4E2AF668B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358" y="4325318"/>
            <a:ext cx="1611270" cy="201195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9BAB441-CC75-B9C8-8888-6EA4B1AB3D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31" y="4326264"/>
            <a:ext cx="1610261" cy="201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6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EBF7-12F9-9CD9-19BD-E5873369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Streets of Bakersfield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BC1F1-F3D2-B293-0FF0-DA7D8B0F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11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DB30367-DE98-EE5D-A4AE-A4A6F1FB46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62262" y="2626605"/>
            <a:ext cx="3419475" cy="2866659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DEF98AA-D633-5CDD-27F0-B4D47DD9476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26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EBF7-12F9-9CD9-19BD-E5873369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Streets of Bakersfield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BC1F1-F3D2-B293-0FF0-DA7D8B0F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12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DB30367-DE98-EE5D-A4AE-A4A6F1FB46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626702"/>
            <a:ext cx="3419475" cy="2866659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25686085-37B2-F83F-D8B1-E8F261732A4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626702"/>
            <a:ext cx="3419475" cy="2866659"/>
          </a:xfrm>
        </p:spPr>
      </p:pic>
    </p:spTree>
    <p:extLst>
      <p:ext uri="{BB962C8B-B14F-4D97-AF65-F5344CB8AC3E}">
        <p14:creationId xmlns:p14="http://schemas.microsoft.com/office/powerpoint/2010/main" val="168016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CEBF7-12F9-9CD9-19BD-E58733699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Streets of Bakersfield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5BC1F1-F3D2-B293-0FF0-DA7D8B0F4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13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DB30367-DE98-EE5D-A4AE-A4A6F1FB462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4346" y="2626605"/>
            <a:ext cx="5281612" cy="2866659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4853D5-0160-FCA4-B04C-BD4B13802E6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858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Adoption Promotions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14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3117218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Adoption Promotions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15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4C8C252-EB09-02AC-D9DD-DC4692DEDD9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4845F2F-F1D1-B51C-6211-2F518C725ED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350294"/>
            <a:ext cx="3419475" cy="3419475"/>
          </a:xfrm>
        </p:spPr>
      </p:pic>
    </p:spTree>
    <p:extLst>
      <p:ext uri="{BB962C8B-B14F-4D97-AF65-F5344CB8AC3E}">
        <p14:creationId xmlns:p14="http://schemas.microsoft.com/office/powerpoint/2010/main" val="17367741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 In The Community…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16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B560725-4DA4-5F86-57B5-971A139C3F2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988" y="2350294"/>
            <a:ext cx="3419475" cy="3419475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1904C68-D501-673C-66F4-839444F4F36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7128" y="2312988"/>
            <a:ext cx="2795269" cy="3494087"/>
          </a:xfrm>
        </p:spPr>
      </p:pic>
    </p:spTree>
    <p:extLst>
      <p:ext uri="{BB962C8B-B14F-4D97-AF65-F5344CB8AC3E}">
        <p14:creationId xmlns:p14="http://schemas.microsoft.com/office/powerpoint/2010/main" val="2904609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71529-29F6-ECBE-530B-AA9AE111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 In The Community…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DB724C-FC09-E4EF-F488-22C5808C5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17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66DD52D-ACC4-B14E-933B-5596F941672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03320" y="2312988"/>
            <a:ext cx="2698810" cy="3494087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192A6AB-1E93-9F58-27B6-004CE9738FED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5025" y="2626702"/>
            <a:ext cx="3419475" cy="2866659"/>
          </a:xfrm>
        </p:spPr>
      </p:pic>
    </p:spTree>
    <p:extLst>
      <p:ext uri="{BB962C8B-B14F-4D97-AF65-F5344CB8AC3E}">
        <p14:creationId xmlns:p14="http://schemas.microsoft.com/office/powerpoint/2010/main" val="4120848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2DEEC20-10D9-6BAE-F0FA-700083F62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Change to the Safety Net Program</a:t>
            </a:r>
          </a:p>
        </p:txBody>
      </p:sp>
      <p:pic>
        <p:nvPicPr>
          <p:cNvPr id="9" name="Content Placeholder 8" descr="Timeline&#10;&#10;Description automatically generated with low confidence">
            <a:extLst>
              <a:ext uri="{FF2B5EF4-FFF2-40B4-BE49-F238E27FC236}">
                <a16:creationId xmlns:a16="http://schemas.microsoft.com/office/drawing/2014/main" id="{AEA035BC-86DD-7706-A4C3-7609E2649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19" y="2324100"/>
            <a:ext cx="3508375" cy="3508375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74E47-B9B6-C09C-37EA-599FAB742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86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2461710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5105400"/>
            <a:ext cx="6777317" cy="1143000"/>
          </a:xfrm>
        </p:spPr>
        <p:txBody>
          <a:bodyPr>
            <a:normAutofit/>
          </a:bodyPr>
          <a:lstStyle/>
          <a:p>
            <a:r>
              <a:rPr lang="en-US" sz="1600" dirty="0">
                <a:solidFill>
                  <a:srgbClr val="0D0DB9"/>
                </a:solidFill>
                <a:latin typeface="Californian FB" panose="0207040306080B030204" pitchFamily="18" charset="0"/>
              </a:rPr>
              <a:t>46 dogs were returned to their owners in the field in June 2023.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rgbClr val="0D0DB9"/>
                </a:solidFill>
                <a:latin typeface="Californian FB" panose="0207040306080B030204" pitchFamily="18" charset="0"/>
              </a:rPr>
              <a:t>34 dogs were secured on property by Animal Control Officers in June 2023.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rgbClr val="0D0DB9"/>
                </a:solidFill>
                <a:latin typeface="Californian FB" panose="0207040306080B030204" pitchFamily="18" charset="0"/>
              </a:rPr>
              <a:t>1,277 more calls for service have been received in ‘23 than ’22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>
                <a:solidFill>
                  <a:srgbClr val="0D0DB9"/>
                </a:solidFill>
                <a:latin typeface="Californian FB" panose="0207040306080B030204" pitchFamily="18" charset="0"/>
              </a:rPr>
              <a:t>213 more calls per month/53 more calls per week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19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995355"/>
              </p:ext>
            </p:extLst>
          </p:nvPr>
        </p:nvGraphicFramePr>
        <p:xfrm>
          <a:off x="1981200" y="990600"/>
          <a:ext cx="5715000" cy="410457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June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Per Area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Lake Isabella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Mojave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 County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Northwest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Ridgecrest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Southeast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Southwest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Taft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Tehachapi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1,460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996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85800"/>
            <a:ext cx="4876800" cy="8752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D0DB9"/>
                </a:solidFill>
                <a:latin typeface="Californian FB" panose="0207040306080B030204" pitchFamily="18" charset="0"/>
              </a:rPr>
              <a:t>Program Highlights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19812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Foster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044845" y="2633990"/>
            <a:ext cx="6777317" cy="685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20 dogs, 29 puppies, 1 cat and 168 kittens entered the Department’s Foster Care Program for a total of 218 animals in the month of June 2023.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3282" y="3352800"/>
            <a:ext cx="23309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TNR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075623" y="3886200"/>
            <a:ext cx="6777317" cy="924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243 cats were spayed or neutered and released in June 2023. Since 2013, 18,129 cats have been spayed or neutered, and returned to field.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2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3282" y="4724400"/>
            <a:ext cx="3016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19200" y="5257800"/>
            <a:ext cx="6777317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175 dogs, 116 puppies, 15 cats, and 146 kittens under 5 months of age were adopted for a total of 452 animals adopted from Kern County Animal Shelters in June 2023.</a:t>
            </a:r>
          </a:p>
        </p:txBody>
      </p:sp>
    </p:spTree>
    <p:extLst>
      <p:ext uri="{BB962C8B-B14F-4D97-AF65-F5344CB8AC3E}">
        <p14:creationId xmlns:p14="http://schemas.microsoft.com/office/powerpoint/2010/main" val="3008996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381000"/>
            <a:ext cx="3961505" cy="5334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Field Services-CAF</a:t>
            </a:r>
            <a:endParaRPr lang="en-US" sz="2800" dirty="0">
              <a:latin typeface="Californian FB" panose="0207040306080B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4495800"/>
            <a:ext cx="6777317" cy="1752600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0 Permits Issued/Inspections Passed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2 Inspection Failed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4 Citations Issued</a:t>
            </a: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54 Active CAF Permits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20</a:t>
            </a:fld>
            <a:endParaRPr lang="en-US">
              <a:latin typeface="Californian FB" panose="0207040306080B0302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708591"/>
              </p:ext>
            </p:extLst>
          </p:nvPr>
        </p:nvGraphicFramePr>
        <p:xfrm>
          <a:off x="1981200" y="990600"/>
          <a:ext cx="5715000" cy="2286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163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13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97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600" dirty="0">
                          <a:solidFill>
                            <a:srgbClr val="0D0DB9"/>
                          </a:solidFill>
                          <a:latin typeface="Century Gothic" panose="020B0502020202020204" pitchFamily="34" charset="0"/>
                        </a:rPr>
                        <a:t>MAY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rgbClr val="0D0DB9"/>
                          </a:solidFill>
                        </a:rPr>
                        <a:t>Calls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CAF-Breeder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CAF-Rescue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CAF-Kennel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CAF-Boarding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D0DB9"/>
                          </a:solidFill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0D0DB9"/>
                          </a:solidFill>
                        </a:rPr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458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rgbClr val="0D0DB9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41139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250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435" y="841859"/>
            <a:ext cx="7017396" cy="54225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696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1" y="589616"/>
            <a:ext cx="7670261" cy="59270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545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2" y="589616"/>
            <a:ext cx="7670259" cy="59270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839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02" y="589616"/>
            <a:ext cx="7670259" cy="592701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154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June 2023:</a:t>
            </a:r>
          </a:p>
          <a:p>
            <a:pPr lvl="4"/>
            <a:r>
              <a:rPr lang="en-US" dirty="0"/>
              <a:t>845.15 hours of service were donated</a:t>
            </a:r>
          </a:p>
          <a:p>
            <a:pPr lvl="4"/>
            <a:r>
              <a:rPr lang="en-US" dirty="0"/>
              <a:t>40 new volunteers</a:t>
            </a:r>
          </a:p>
          <a:p>
            <a:pPr lvl="4"/>
            <a:r>
              <a:rPr lang="en-US" dirty="0"/>
              <a:t>75 active volunteers </a:t>
            </a:r>
          </a:p>
          <a:p>
            <a:pPr lvl="4"/>
            <a:r>
              <a:rPr lang="en-US" dirty="0"/>
              <a:t>To date, 3,414.65 hours of service have been donated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8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28800" y="9906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Vaccination Clinics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3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52800" y="1853249"/>
            <a:ext cx="3276600" cy="1854846"/>
          </a:xfrm>
          <a:prstGeom prst="rect">
            <a:avLst/>
          </a:prstGeom>
          <a:ln>
            <a:solidFill>
              <a:srgbClr val="0D0DB9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" indent="0" algn="ctr">
              <a:buNone/>
            </a:pPr>
            <a:r>
              <a:rPr lang="en-US" sz="2200" b="1" dirty="0">
                <a:solidFill>
                  <a:srgbClr val="0D0DB9"/>
                </a:solidFill>
                <a:latin typeface="Californian FB" panose="0207040306080B030204" pitchFamily="18" charset="0"/>
              </a:rPr>
              <a:t>June 2023</a:t>
            </a:r>
          </a:p>
          <a:p>
            <a:pPr marL="68580" indent="0" algn="ctr">
              <a:buNone/>
            </a:pPr>
            <a:endParaRPr lang="en-US" sz="1400" b="1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329 rabies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258 DHPP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48 FVRCP</a:t>
            </a:r>
          </a:p>
          <a:p>
            <a:pPr lvl="1"/>
            <a:r>
              <a:rPr lang="en-US" sz="1200" dirty="0">
                <a:solidFill>
                  <a:srgbClr val="0D0DB9"/>
                </a:solidFill>
                <a:latin typeface="Californian FB" panose="0207040306080B030204" pitchFamily="18" charset="0"/>
              </a:rPr>
              <a:t>83 Microchips</a:t>
            </a:r>
          </a:p>
          <a:p>
            <a:pPr marL="365760" lvl="1" indent="0">
              <a:buNone/>
            </a:pPr>
            <a:endParaRPr lang="en-US" sz="1200" dirty="0">
              <a:solidFill>
                <a:srgbClr val="0D0DB9"/>
              </a:solidFill>
              <a:latin typeface="Californian FB" panose="0207040306080B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46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691FA-9794-43F6-9686-51BC71A66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Spay/Neuter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012DE-B61F-4C12-8428-74A758E5E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 fontScale="40000" lnSpcReduction="20000"/>
          </a:bodyPr>
          <a:lstStyle/>
          <a:p>
            <a:r>
              <a:rPr lang="en-US" sz="4900" dirty="0"/>
              <a:t>East Bakersfield Clinic June 1st:</a:t>
            </a:r>
          </a:p>
          <a:p>
            <a:pPr lvl="4"/>
            <a:r>
              <a:rPr lang="en-US" sz="4900" dirty="0"/>
              <a:t>57 Spay/Neuter Surgeries</a:t>
            </a:r>
          </a:p>
          <a:p>
            <a:r>
              <a:rPr lang="en-US" sz="4900" dirty="0"/>
              <a:t>Bakersfield Clinic June 8th:</a:t>
            </a:r>
          </a:p>
          <a:p>
            <a:pPr lvl="4"/>
            <a:r>
              <a:rPr lang="en-US" sz="4900" dirty="0"/>
              <a:t>40 Spay/Neuter Surgeries</a:t>
            </a:r>
          </a:p>
          <a:p>
            <a:r>
              <a:rPr lang="en-US" sz="4900" dirty="0"/>
              <a:t>Bakersfield Clinic June 19th:</a:t>
            </a:r>
          </a:p>
          <a:p>
            <a:pPr lvl="4"/>
            <a:r>
              <a:rPr lang="en-US" sz="4900" dirty="0"/>
              <a:t>45 Spay/Neuter Surgeries</a:t>
            </a:r>
          </a:p>
          <a:p>
            <a:pPr marL="68580" indent="0">
              <a:buNone/>
            </a:pPr>
            <a:endParaRPr lang="en-US" sz="6500" dirty="0"/>
          </a:p>
          <a:p>
            <a:pPr marL="1097280" lvl="4" indent="0">
              <a:buNone/>
            </a:pPr>
            <a:endParaRPr lang="en-US" sz="4900" dirty="0"/>
          </a:p>
          <a:p>
            <a:endParaRPr lang="en-US" sz="57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0" lvl="4" indent="0">
              <a:buNone/>
            </a:pPr>
            <a:endParaRPr lang="en-US" baseline="30000" dirty="0"/>
          </a:p>
          <a:p>
            <a:pPr marL="1097280" lvl="4" indent="0">
              <a:buNone/>
            </a:pPr>
            <a:r>
              <a:rPr lang="en-US" baseline="30000" dirty="0"/>
              <a:t> </a:t>
            </a:r>
          </a:p>
          <a:p>
            <a:pPr marL="1097280" lvl="4" indent="0">
              <a:buNone/>
            </a:pPr>
            <a:endParaRPr lang="en-US" dirty="0"/>
          </a:p>
          <a:p>
            <a:pPr marL="1097280" lvl="4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77D163-88AA-4082-8D4F-40CF74EB4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57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B41E09-0FAC-FB4D-1A4A-BF1BE64CB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Children Will Save Us…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BDF163-58AA-8338-A39E-A4AE9B794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5</a:t>
            </a:fld>
            <a:endParaRPr lang="en-US"/>
          </a:p>
        </p:txBody>
      </p:sp>
      <p:pic>
        <p:nvPicPr>
          <p:cNvPr id="11" name="Content Placeholder 10" descr="Text&#10;&#10;Description automatically generated with low confidence">
            <a:extLst>
              <a:ext uri="{FF2B5EF4-FFF2-40B4-BE49-F238E27FC236}">
                <a16:creationId xmlns:a16="http://schemas.microsoft.com/office/drawing/2014/main" id="{3E54E6A8-A70D-3D33-A883-8BF93C64238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3096879"/>
            <a:ext cx="3419475" cy="1926304"/>
          </a:xfrm>
        </p:spPr>
      </p:pic>
      <p:pic>
        <p:nvPicPr>
          <p:cNvPr id="13" name="Content Placeholder 12" descr="Map&#10;&#10;Description automatically generated with medium confidence">
            <a:extLst>
              <a:ext uri="{FF2B5EF4-FFF2-40B4-BE49-F238E27FC236}">
                <a16:creationId xmlns:a16="http://schemas.microsoft.com/office/drawing/2014/main" id="{0F09BFFA-7D3E-3B05-49C2-C8172752887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96879"/>
            <a:ext cx="3419475" cy="1926304"/>
          </a:xfrm>
        </p:spPr>
      </p:pic>
    </p:spTree>
    <p:extLst>
      <p:ext uri="{BB962C8B-B14F-4D97-AF65-F5344CB8AC3E}">
        <p14:creationId xmlns:p14="http://schemas.microsoft.com/office/powerpoint/2010/main" val="3000177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88435" y="841859"/>
            <a:ext cx="7017395" cy="54225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08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88435" y="841859"/>
            <a:ext cx="7017395" cy="54225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013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B2E5C4D-F47B-4E07-B698-1357BE7C3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1088435" y="841859"/>
            <a:ext cx="7017395" cy="54225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DA0450-5887-4281-8FA4-510C47B9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7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40703"/>
            <a:ext cx="7118887" cy="2057400"/>
          </a:xfrm>
        </p:spPr>
        <p:txBody>
          <a:bodyPr>
            <a:normAutofit/>
          </a:bodyPr>
          <a:lstStyle/>
          <a:p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pPr marL="68580" indent="0">
              <a:buNone/>
            </a:pPr>
            <a:endParaRPr lang="en-US" sz="1100" dirty="0">
              <a:solidFill>
                <a:srgbClr val="0D0DB9"/>
              </a:solidFill>
              <a:latin typeface="Californian FB" panose="0207040306080B030204" pitchFamily="18" charset="0"/>
            </a:endParaRPr>
          </a:p>
          <a:p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1087 dogs, 667 puppies under 5 months, 132 cats and 315 kittens under 5 months have been adopted.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04766" y="589616"/>
            <a:ext cx="2310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Adoptions Year To Date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58F4E-C29E-46FB-BC69-9AD7A6DF9B2A}" type="slidenum">
              <a:rPr lang="en-US" smtClean="0">
                <a:latin typeface="Californian FB" panose="0207040306080B030204" pitchFamily="18" charset="0"/>
              </a:rPr>
              <a:t>9</a:t>
            </a:fld>
            <a:endParaRPr lang="en-US">
              <a:latin typeface="Californian FB" panose="0207040306080B03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2438400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Rescue Year To Date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990600" y="2982099"/>
            <a:ext cx="6629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274320">
              <a:spcBef>
                <a:spcPct val="20000"/>
              </a:spcBef>
              <a:buClr>
                <a:srgbClr val="94C600"/>
              </a:buClr>
              <a:buSzPct val="76000"/>
              <a:buFont typeface="Wingdings 2" pitchFamily="18" charset="2"/>
              <a:buChar char=""/>
            </a:pPr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631 dogs, 597 puppies under 5 months, 132 cats and 315 kittens under 5 months have been saved by Rescue partners.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553D9-E84C-0A1E-C8A0-4DB7E6DCF0B3}"/>
              </a:ext>
            </a:extLst>
          </p:cNvPr>
          <p:cNvSpPr txBox="1"/>
          <p:nvPr/>
        </p:nvSpPr>
        <p:spPr>
          <a:xfrm>
            <a:off x="1066800" y="4800600"/>
            <a:ext cx="6934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94C600"/>
              </a:buClr>
              <a:buSzPct val="76000"/>
              <a:buFont typeface="Wingdings 2" pitchFamily="18" charset="2"/>
              <a:buChar char=""/>
              <a:tabLst/>
              <a:defRPr/>
            </a:pPr>
            <a:r>
              <a:rPr lang="en-US" sz="2000" dirty="0">
                <a:solidFill>
                  <a:srgbClr val="0D0DB9"/>
                </a:solidFill>
                <a:latin typeface="Californian FB" panose="0207040306080B030204" pitchFamily="18" charset="0"/>
              </a:rPr>
              <a:t>381 dogs (8%) and 10 cats have been reclaimed by owners.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D0DB9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679D5C7-F893-279F-609E-9FDCDA5F4603}"/>
              </a:ext>
            </a:extLst>
          </p:cNvPr>
          <p:cNvSpPr/>
          <p:nvPr/>
        </p:nvSpPr>
        <p:spPr>
          <a:xfrm>
            <a:off x="2819400" y="4049515"/>
            <a:ext cx="3505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D0DB9"/>
                </a:solidFill>
                <a:latin typeface="Californian FB" panose="0207040306080B03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Owner Reclaims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77924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74763</TotalTime>
  <Words>438</Words>
  <Application>Microsoft Office PowerPoint</Application>
  <PresentationFormat>On-screen Show (4:3)</PresentationFormat>
  <Paragraphs>130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Californian FB</vt:lpstr>
      <vt:lpstr>Century Gothic</vt:lpstr>
      <vt:lpstr>Wingdings 2</vt:lpstr>
      <vt:lpstr>Austin</vt:lpstr>
      <vt:lpstr>Kern County Animal Services</vt:lpstr>
      <vt:lpstr>Program Highlights</vt:lpstr>
      <vt:lpstr>PowerPoint Presentation</vt:lpstr>
      <vt:lpstr>Spay/Neuter Program</vt:lpstr>
      <vt:lpstr>The Children Will Save Us…</vt:lpstr>
      <vt:lpstr>PowerPoint Presentation</vt:lpstr>
      <vt:lpstr>PowerPoint Presentation</vt:lpstr>
      <vt:lpstr>PowerPoint Presentation</vt:lpstr>
      <vt:lpstr>PowerPoint Presentation</vt:lpstr>
      <vt:lpstr>   Thank You to Norris Elementary School </vt:lpstr>
      <vt:lpstr>Streets of Bakersfield</vt:lpstr>
      <vt:lpstr>Streets of Bakersfield</vt:lpstr>
      <vt:lpstr>Streets of Bakersfield</vt:lpstr>
      <vt:lpstr>Adoption Promotions</vt:lpstr>
      <vt:lpstr>Adoption Promotions</vt:lpstr>
      <vt:lpstr>Out In The Community…</vt:lpstr>
      <vt:lpstr>Out In The Community…</vt:lpstr>
      <vt:lpstr>Change to the Safety Net Program</vt:lpstr>
      <vt:lpstr>Field Services</vt:lpstr>
      <vt:lpstr>Field Services-CAF</vt:lpstr>
      <vt:lpstr>PowerPoint Presentation</vt:lpstr>
      <vt:lpstr>PowerPoint Presentation</vt:lpstr>
      <vt:lpstr>PowerPoint Presentation</vt:lpstr>
      <vt:lpstr>PowerPoint Presentation</vt:lpstr>
      <vt:lpstr>Volunteer Program</vt:lpstr>
    </vt:vector>
  </TitlesOfParts>
  <Company>Kern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 Gaede</dc:creator>
  <cp:lastModifiedBy>nick cullen</cp:lastModifiedBy>
  <cp:revision>456</cp:revision>
  <cp:lastPrinted>2022-04-20T18:47:11Z</cp:lastPrinted>
  <dcterms:created xsi:type="dcterms:W3CDTF">2016-01-04T18:12:42Z</dcterms:created>
  <dcterms:modified xsi:type="dcterms:W3CDTF">2023-07-19T19:14:24Z</dcterms:modified>
</cp:coreProperties>
</file>