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2" r:id="rId1"/>
  </p:sldMasterIdLst>
  <p:notesMasterIdLst>
    <p:notesMasterId r:id="rId20"/>
  </p:notesMasterIdLst>
  <p:sldIdLst>
    <p:sldId id="256" r:id="rId2"/>
    <p:sldId id="263" r:id="rId3"/>
    <p:sldId id="260" r:id="rId4"/>
    <p:sldId id="286" r:id="rId5"/>
    <p:sldId id="300" r:id="rId6"/>
    <p:sldId id="303" r:id="rId7"/>
    <p:sldId id="302" r:id="rId8"/>
    <p:sldId id="261" r:id="rId9"/>
    <p:sldId id="290" r:id="rId10"/>
    <p:sldId id="317" r:id="rId11"/>
    <p:sldId id="318" r:id="rId12"/>
    <p:sldId id="319" r:id="rId13"/>
    <p:sldId id="316" r:id="rId14"/>
    <p:sldId id="262" r:id="rId15"/>
    <p:sldId id="287" r:id="rId16"/>
    <p:sldId id="264" r:id="rId17"/>
    <p:sldId id="266" r:id="rId18"/>
    <p:sldId id="270" r:id="rId1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28" autoAdjust="0"/>
  </p:normalViewPr>
  <p:slideViewPr>
    <p:cSldViewPr>
      <p:cViewPr>
        <p:scale>
          <a:sx n="160" d="100"/>
          <a:sy n="160" d="100"/>
        </p:scale>
        <p:origin x="-516" y="-13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C1A0F1-338F-47C3-84AE-E66F46AD0AFD}" type="doc">
      <dgm:prSet loTypeId="urn:microsoft.com/office/officeart/2017/3/layout/HorizontalLabelsTimeline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6FD046-1C5F-4CEA-9533-115739A746E0}">
      <dgm:prSet/>
      <dgm:spPr/>
      <dgm:t>
        <a:bodyPr/>
        <a:lstStyle/>
        <a:p>
          <a:pPr>
            <a:defRPr b="1"/>
          </a:pPr>
          <a:r>
            <a:rPr lang="en-US"/>
            <a:t>2 Jan.</a:t>
          </a:r>
        </a:p>
      </dgm:t>
    </dgm:pt>
    <dgm:pt modelId="{571613BD-46D7-4032-973D-D0C56F7443B3}" type="parTrans" cxnId="{8F6CAA7E-C443-455B-A7DC-864BEED56D74}">
      <dgm:prSet/>
      <dgm:spPr/>
      <dgm:t>
        <a:bodyPr/>
        <a:lstStyle/>
        <a:p>
          <a:endParaRPr lang="en-US"/>
        </a:p>
      </dgm:t>
    </dgm:pt>
    <dgm:pt modelId="{80889042-8EB6-47E5-A1E0-F9CCFA21CA6B}" type="sibTrans" cxnId="{8F6CAA7E-C443-455B-A7DC-864BEED56D74}">
      <dgm:prSet/>
      <dgm:spPr/>
      <dgm:t>
        <a:bodyPr/>
        <a:lstStyle/>
        <a:p>
          <a:endParaRPr lang="en-US"/>
        </a:p>
      </dgm:t>
    </dgm:pt>
    <dgm:pt modelId="{B1BE8F75-3BEF-49A6-BC42-48A852DD66CD}">
      <dgm:prSet/>
      <dgm:spPr/>
      <dgm:t>
        <a:bodyPr/>
        <a:lstStyle/>
        <a:p>
          <a:r>
            <a:rPr lang="en-US"/>
            <a:t>Taft Clinic January 2nd:</a:t>
          </a:r>
        </a:p>
      </dgm:t>
    </dgm:pt>
    <dgm:pt modelId="{B215E8CF-6D68-49AE-9794-9025F3A6C200}" type="parTrans" cxnId="{BB6509E2-95CF-4A16-8784-6778D6CA86F6}">
      <dgm:prSet/>
      <dgm:spPr/>
      <dgm:t>
        <a:bodyPr/>
        <a:lstStyle/>
        <a:p>
          <a:endParaRPr lang="en-US"/>
        </a:p>
      </dgm:t>
    </dgm:pt>
    <dgm:pt modelId="{2F0DBE02-0D3F-405B-9829-BC7D102C2662}" type="sibTrans" cxnId="{BB6509E2-95CF-4A16-8784-6778D6CA86F6}">
      <dgm:prSet/>
      <dgm:spPr/>
      <dgm:t>
        <a:bodyPr/>
        <a:lstStyle/>
        <a:p>
          <a:endParaRPr lang="en-US"/>
        </a:p>
      </dgm:t>
    </dgm:pt>
    <dgm:pt modelId="{C8ACFB44-038D-47C4-A15B-309556F01A0A}">
      <dgm:prSet/>
      <dgm:spPr/>
      <dgm:t>
        <a:bodyPr/>
        <a:lstStyle/>
        <a:p>
          <a:r>
            <a:rPr lang="en-US"/>
            <a:t>57 Spay/Neuter Surgeries</a:t>
          </a:r>
        </a:p>
      </dgm:t>
    </dgm:pt>
    <dgm:pt modelId="{5FF7B867-3C60-45C5-A58C-A889218F32DC}" type="parTrans" cxnId="{4EF2C801-9D57-4F0E-8F68-965955576407}">
      <dgm:prSet/>
      <dgm:spPr/>
      <dgm:t>
        <a:bodyPr/>
        <a:lstStyle/>
        <a:p>
          <a:endParaRPr lang="en-US"/>
        </a:p>
      </dgm:t>
    </dgm:pt>
    <dgm:pt modelId="{3DFEC4C1-1777-485B-8E89-32952B291F0D}" type="sibTrans" cxnId="{4EF2C801-9D57-4F0E-8F68-965955576407}">
      <dgm:prSet/>
      <dgm:spPr/>
      <dgm:t>
        <a:bodyPr/>
        <a:lstStyle/>
        <a:p>
          <a:endParaRPr lang="en-US"/>
        </a:p>
      </dgm:t>
    </dgm:pt>
    <dgm:pt modelId="{F0DAB0A8-D68B-4185-A332-30E9C7489C6B}">
      <dgm:prSet/>
      <dgm:spPr/>
      <dgm:t>
        <a:bodyPr/>
        <a:lstStyle/>
        <a:p>
          <a:pPr>
            <a:defRPr b="1"/>
          </a:pPr>
          <a:r>
            <a:rPr lang="en-US"/>
            <a:t>8 Jan.</a:t>
          </a:r>
        </a:p>
      </dgm:t>
    </dgm:pt>
    <dgm:pt modelId="{7691FD99-C748-4E85-A8D4-08657B9D20D3}" type="parTrans" cxnId="{A7593A2B-4851-4D75-8ABB-633B982CB190}">
      <dgm:prSet/>
      <dgm:spPr/>
      <dgm:t>
        <a:bodyPr/>
        <a:lstStyle/>
        <a:p>
          <a:endParaRPr lang="en-US"/>
        </a:p>
      </dgm:t>
    </dgm:pt>
    <dgm:pt modelId="{4D9F24D9-7861-4A72-A715-3BA867D19812}" type="sibTrans" cxnId="{A7593A2B-4851-4D75-8ABB-633B982CB190}">
      <dgm:prSet/>
      <dgm:spPr/>
      <dgm:t>
        <a:bodyPr/>
        <a:lstStyle/>
        <a:p>
          <a:endParaRPr lang="en-US"/>
        </a:p>
      </dgm:t>
    </dgm:pt>
    <dgm:pt modelId="{AF890EE9-F387-4453-9E81-A1749FE082D0}">
      <dgm:prSet/>
      <dgm:spPr/>
      <dgm:t>
        <a:bodyPr/>
        <a:lstStyle/>
        <a:p>
          <a:r>
            <a:rPr lang="en-US"/>
            <a:t>Oildale Clinic January 8th:</a:t>
          </a:r>
        </a:p>
      </dgm:t>
    </dgm:pt>
    <dgm:pt modelId="{D82D1CE6-8054-4E0C-A4DC-5AD8EB1BB4A2}" type="parTrans" cxnId="{6FDD9CDE-14DA-4D49-B98C-3B6548E5C7F3}">
      <dgm:prSet/>
      <dgm:spPr/>
      <dgm:t>
        <a:bodyPr/>
        <a:lstStyle/>
        <a:p>
          <a:endParaRPr lang="en-US"/>
        </a:p>
      </dgm:t>
    </dgm:pt>
    <dgm:pt modelId="{AFEDE5D9-247F-40B9-BA6A-D4B0B9BEA0F6}" type="sibTrans" cxnId="{6FDD9CDE-14DA-4D49-B98C-3B6548E5C7F3}">
      <dgm:prSet/>
      <dgm:spPr/>
      <dgm:t>
        <a:bodyPr/>
        <a:lstStyle/>
        <a:p>
          <a:endParaRPr lang="en-US"/>
        </a:p>
      </dgm:t>
    </dgm:pt>
    <dgm:pt modelId="{836E0B89-A454-429F-BBFD-CFD8CBED8308}">
      <dgm:prSet/>
      <dgm:spPr/>
      <dgm:t>
        <a:bodyPr/>
        <a:lstStyle/>
        <a:p>
          <a:r>
            <a:rPr lang="en-US"/>
            <a:t>53 Spay/Neuter Surgeries</a:t>
          </a:r>
        </a:p>
      </dgm:t>
    </dgm:pt>
    <dgm:pt modelId="{CB3F5C8C-5273-42FA-9CDD-CC1EED441D4A}" type="parTrans" cxnId="{675BBC08-A697-41A8-8A2D-9E670A38BA66}">
      <dgm:prSet/>
      <dgm:spPr/>
      <dgm:t>
        <a:bodyPr/>
        <a:lstStyle/>
        <a:p>
          <a:endParaRPr lang="en-US"/>
        </a:p>
      </dgm:t>
    </dgm:pt>
    <dgm:pt modelId="{23570EFE-785F-4566-8C2F-FDDDA66AF9EB}" type="sibTrans" cxnId="{675BBC08-A697-41A8-8A2D-9E670A38BA66}">
      <dgm:prSet/>
      <dgm:spPr/>
      <dgm:t>
        <a:bodyPr/>
        <a:lstStyle/>
        <a:p>
          <a:endParaRPr lang="en-US"/>
        </a:p>
      </dgm:t>
    </dgm:pt>
    <dgm:pt modelId="{60E53E1F-5814-4783-BF9A-10519F42DAD5}">
      <dgm:prSet/>
      <dgm:spPr/>
      <dgm:t>
        <a:bodyPr/>
        <a:lstStyle/>
        <a:p>
          <a:pPr>
            <a:defRPr b="1"/>
          </a:pPr>
          <a:r>
            <a:rPr lang="en-US"/>
            <a:t>16 Jan.</a:t>
          </a:r>
        </a:p>
      </dgm:t>
    </dgm:pt>
    <dgm:pt modelId="{945A19E5-02B7-4F80-A84B-0ECB2B7915C1}" type="parTrans" cxnId="{AC8F6174-783D-4D58-B55A-96C9935AE409}">
      <dgm:prSet/>
      <dgm:spPr/>
      <dgm:t>
        <a:bodyPr/>
        <a:lstStyle/>
        <a:p>
          <a:endParaRPr lang="en-US"/>
        </a:p>
      </dgm:t>
    </dgm:pt>
    <dgm:pt modelId="{E8545C15-94D2-47A5-851C-2710CFC892E1}" type="sibTrans" cxnId="{AC8F6174-783D-4D58-B55A-96C9935AE409}">
      <dgm:prSet/>
      <dgm:spPr/>
      <dgm:t>
        <a:bodyPr/>
        <a:lstStyle/>
        <a:p>
          <a:endParaRPr lang="en-US"/>
        </a:p>
      </dgm:t>
    </dgm:pt>
    <dgm:pt modelId="{906C78A8-3ED0-4625-9623-13CA0A8332CC}">
      <dgm:prSet/>
      <dgm:spPr/>
      <dgm:t>
        <a:bodyPr/>
        <a:lstStyle/>
        <a:p>
          <a:r>
            <a:rPr lang="en-US"/>
            <a:t>Bakersfield Clinic January 16th:</a:t>
          </a:r>
        </a:p>
      </dgm:t>
    </dgm:pt>
    <dgm:pt modelId="{9D1456B6-711F-4B80-A04C-7A5E6C0CDDF3}" type="parTrans" cxnId="{599859CB-82F0-414D-B8C5-5501733AFA21}">
      <dgm:prSet/>
      <dgm:spPr/>
      <dgm:t>
        <a:bodyPr/>
        <a:lstStyle/>
        <a:p>
          <a:endParaRPr lang="en-US"/>
        </a:p>
      </dgm:t>
    </dgm:pt>
    <dgm:pt modelId="{9248BFFA-D23F-449F-8D18-CCC7691EAF84}" type="sibTrans" cxnId="{599859CB-82F0-414D-B8C5-5501733AFA21}">
      <dgm:prSet/>
      <dgm:spPr/>
      <dgm:t>
        <a:bodyPr/>
        <a:lstStyle/>
        <a:p>
          <a:endParaRPr lang="en-US"/>
        </a:p>
      </dgm:t>
    </dgm:pt>
    <dgm:pt modelId="{6D848831-E7F6-423A-B108-600DA7057B6B}">
      <dgm:prSet/>
      <dgm:spPr/>
      <dgm:t>
        <a:bodyPr/>
        <a:lstStyle/>
        <a:p>
          <a:r>
            <a:rPr lang="en-US"/>
            <a:t>43 Spay/Neuter Surgeries</a:t>
          </a:r>
        </a:p>
      </dgm:t>
    </dgm:pt>
    <dgm:pt modelId="{D8B00F36-7876-4182-BE6B-7DAD2588AAFD}" type="parTrans" cxnId="{841C2612-3000-4071-A5FA-731AF7E304FA}">
      <dgm:prSet/>
      <dgm:spPr/>
      <dgm:t>
        <a:bodyPr/>
        <a:lstStyle/>
        <a:p>
          <a:endParaRPr lang="en-US"/>
        </a:p>
      </dgm:t>
    </dgm:pt>
    <dgm:pt modelId="{22A8CC5D-BF4C-42DD-A690-755ED48065CD}" type="sibTrans" cxnId="{841C2612-3000-4071-A5FA-731AF7E304FA}">
      <dgm:prSet/>
      <dgm:spPr/>
      <dgm:t>
        <a:bodyPr/>
        <a:lstStyle/>
        <a:p>
          <a:endParaRPr lang="en-US"/>
        </a:p>
      </dgm:t>
    </dgm:pt>
    <dgm:pt modelId="{F4FB49A9-9ED4-421C-BBCA-512922B852DE}">
      <dgm:prSet/>
      <dgm:spPr/>
      <dgm:t>
        <a:bodyPr/>
        <a:lstStyle/>
        <a:p>
          <a:pPr>
            <a:defRPr b="1"/>
          </a:pPr>
          <a:r>
            <a:rPr lang="en-US"/>
            <a:t>17 Jan.</a:t>
          </a:r>
        </a:p>
      </dgm:t>
    </dgm:pt>
    <dgm:pt modelId="{594D15F0-08A3-4B04-9840-3C67A4B1850C}" type="parTrans" cxnId="{36AA1032-9029-4F18-9A5E-0EFD024954DB}">
      <dgm:prSet/>
      <dgm:spPr/>
      <dgm:t>
        <a:bodyPr/>
        <a:lstStyle/>
        <a:p>
          <a:endParaRPr lang="en-US"/>
        </a:p>
      </dgm:t>
    </dgm:pt>
    <dgm:pt modelId="{BD5F1213-0E71-4581-B71B-6ABE312A46A6}" type="sibTrans" cxnId="{36AA1032-9029-4F18-9A5E-0EFD024954DB}">
      <dgm:prSet/>
      <dgm:spPr/>
      <dgm:t>
        <a:bodyPr/>
        <a:lstStyle/>
        <a:p>
          <a:endParaRPr lang="en-US"/>
        </a:p>
      </dgm:t>
    </dgm:pt>
    <dgm:pt modelId="{3FB77B28-E6C7-4DDE-9E39-9FD728C8E614}">
      <dgm:prSet/>
      <dgm:spPr/>
      <dgm:t>
        <a:bodyPr/>
        <a:lstStyle/>
        <a:p>
          <a:r>
            <a:rPr lang="en-US"/>
            <a:t>East Bakersfield Clinic January 17th:</a:t>
          </a:r>
        </a:p>
      </dgm:t>
    </dgm:pt>
    <dgm:pt modelId="{DEEBD594-5199-41BE-9288-8D64FBFB2290}" type="parTrans" cxnId="{73182CB1-FE38-44A5-A40A-34A35F5400F4}">
      <dgm:prSet/>
      <dgm:spPr/>
      <dgm:t>
        <a:bodyPr/>
        <a:lstStyle/>
        <a:p>
          <a:endParaRPr lang="en-US"/>
        </a:p>
      </dgm:t>
    </dgm:pt>
    <dgm:pt modelId="{B2C0DF7B-7324-4BC1-8BCD-BC376398CF77}" type="sibTrans" cxnId="{73182CB1-FE38-44A5-A40A-34A35F5400F4}">
      <dgm:prSet/>
      <dgm:spPr/>
      <dgm:t>
        <a:bodyPr/>
        <a:lstStyle/>
        <a:p>
          <a:endParaRPr lang="en-US"/>
        </a:p>
      </dgm:t>
    </dgm:pt>
    <dgm:pt modelId="{AED0D67A-A422-4BDC-B3CB-927025C8349C}">
      <dgm:prSet/>
      <dgm:spPr/>
      <dgm:t>
        <a:bodyPr/>
        <a:lstStyle/>
        <a:p>
          <a:r>
            <a:rPr lang="en-US"/>
            <a:t>41 Spay/Neuter Surgeries</a:t>
          </a:r>
        </a:p>
      </dgm:t>
    </dgm:pt>
    <dgm:pt modelId="{3FB025D6-91F5-44F2-B3B9-4826772329BC}" type="parTrans" cxnId="{F3A909CE-C93E-4561-BE98-3C5F1703E072}">
      <dgm:prSet/>
      <dgm:spPr/>
      <dgm:t>
        <a:bodyPr/>
        <a:lstStyle/>
        <a:p>
          <a:endParaRPr lang="en-US"/>
        </a:p>
      </dgm:t>
    </dgm:pt>
    <dgm:pt modelId="{994A2651-EC49-43F3-9EFE-7F920E7981FE}" type="sibTrans" cxnId="{F3A909CE-C93E-4561-BE98-3C5F1703E072}">
      <dgm:prSet/>
      <dgm:spPr/>
      <dgm:t>
        <a:bodyPr/>
        <a:lstStyle/>
        <a:p>
          <a:endParaRPr lang="en-US"/>
        </a:p>
      </dgm:t>
    </dgm:pt>
    <dgm:pt modelId="{C45E7B27-9E9A-449E-BB71-D389ABA099CC}">
      <dgm:prSet/>
      <dgm:spPr/>
      <dgm:t>
        <a:bodyPr/>
        <a:lstStyle/>
        <a:p>
          <a:pPr>
            <a:defRPr b="1"/>
          </a:pPr>
          <a:r>
            <a:rPr lang="en-US"/>
            <a:t>18 Jan.</a:t>
          </a:r>
        </a:p>
      </dgm:t>
    </dgm:pt>
    <dgm:pt modelId="{2C426EB9-DEFC-42DF-B80C-A9E574FAB5BC}" type="parTrans" cxnId="{FD1D769F-DDED-4E06-A498-CA38943EADB3}">
      <dgm:prSet/>
      <dgm:spPr/>
      <dgm:t>
        <a:bodyPr/>
        <a:lstStyle/>
        <a:p>
          <a:endParaRPr lang="en-US"/>
        </a:p>
      </dgm:t>
    </dgm:pt>
    <dgm:pt modelId="{5D501240-FDAB-45EC-ADE5-64927C86B7A2}" type="sibTrans" cxnId="{FD1D769F-DDED-4E06-A498-CA38943EADB3}">
      <dgm:prSet/>
      <dgm:spPr/>
      <dgm:t>
        <a:bodyPr/>
        <a:lstStyle/>
        <a:p>
          <a:endParaRPr lang="en-US"/>
        </a:p>
      </dgm:t>
    </dgm:pt>
    <dgm:pt modelId="{F26E3387-EC5C-41B8-B4A0-2311ECC5A337}">
      <dgm:prSet/>
      <dgm:spPr/>
      <dgm:t>
        <a:bodyPr/>
        <a:lstStyle/>
        <a:p>
          <a:r>
            <a:rPr lang="en-US"/>
            <a:t>Bakersfield Clinic January 18th:</a:t>
          </a:r>
        </a:p>
      </dgm:t>
    </dgm:pt>
    <dgm:pt modelId="{A05C17E2-239F-41DC-AEFF-6D71791C9BAE}" type="parTrans" cxnId="{A56CA321-7625-4166-B6F8-DE180F359F47}">
      <dgm:prSet/>
      <dgm:spPr/>
      <dgm:t>
        <a:bodyPr/>
        <a:lstStyle/>
        <a:p>
          <a:endParaRPr lang="en-US"/>
        </a:p>
      </dgm:t>
    </dgm:pt>
    <dgm:pt modelId="{D998AB6D-FC6F-48CB-AF29-0FFF295501B0}" type="sibTrans" cxnId="{A56CA321-7625-4166-B6F8-DE180F359F47}">
      <dgm:prSet/>
      <dgm:spPr/>
      <dgm:t>
        <a:bodyPr/>
        <a:lstStyle/>
        <a:p>
          <a:endParaRPr lang="en-US"/>
        </a:p>
      </dgm:t>
    </dgm:pt>
    <dgm:pt modelId="{02C97740-50D4-4912-B0B4-2125800D44C9}">
      <dgm:prSet/>
      <dgm:spPr/>
      <dgm:t>
        <a:bodyPr/>
        <a:lstStyle/>
        <a:p>
          <a:r>
            <a:rPr lang="en-US"/>
            <a:t>41 Spay/Neuter Surgeries</a:t>
          </a:r>
        </a:p>
      </dgm:t>
    </dgm:pt>
    <dgm:pt modelId="{7F6ED922-1A73-4A69-A5B9-0D666BC3F788}" type="parTrans" cxnId="{9B18ABF8-16FF-4C23-93AD-A3A8E72B0F78}">
      <dgm:prSet/>
      <dgm:spPr/>
      <dgm:t>
        <a:bodyPr/>
        <a:lstStyle/>
        <a:p>
          <a:endParaRPr lang="en-US"/>
        </a:p>
      </dgm:t>
    </dgm:pt>
    <dgm:pt modelId="{3F04CA9D-CC37-4600-A829-F4EE5CF418BB}" type="sibTrans" cxnId="{9B18ABF8-16FF-4C23-93AD-A3A8E72B0F78}">
      <dgm:prSet/>
      <dgm:spPr/>
      <dgm:t>
        <a:bodyPr/>
        <a:lstStyle/>
        <a:p>
          <a:endParaRPr lang="en-US"/>
        </a:p>
      </dgm:t>
    </dgm:pt>
    <dgm:pt modelId="{251E8417-8E2A-4DB9-B395-1F4DA9F29607}">
      <dgm:prSet/>
      <dgm:spPr/>
      <dgm:t>
        <a:bodyPr/>
        <a:lstStyle/>
        <a:p>
          <a:pPr>
            <a:defRPr b="1"/>
          </a:pPr>
          <a:r>
            <a:rPr lang="en-US"/>
            <a:t>29 Jan.</a:t>
          </a:r>
        </a:p>
      </dgm:t>
    </dgm:pt>
    <dgm:pt modelId="{7CACE969-3503-4333-8007-931208FE450B}" type="parTrans" cxnId="{C3F9AAA3-DB1C-4379-86C6-254EAB7DF842}">
      <dgm:prSet/>
      <dgm:spPr/>
      <dgm:t>
        <a:bodyPr/>
        <a:lstStyle/>
        <a:p>
          <a:endParaRPr lang="en-US"/>
        </a:p>
      </dgm:t>
    </dgm:pt>
    <dgm:pt modelId="{B1C4EA20-3434-4381-A75E-ED4D2B7BC662}" type="sibTrans" cxnId="{C3F9AAA3-DB1C-4379-86C6-254EAB7DF842}">
      <dgm:prSet/>
      <dgm:spPr/>
      <dgm:t>
        <a:bodyPr/>
        <a:lstStyle/>
        <a:p>
          <a:endParaRPr lang="en-US"/>
        </a:p>
      </dgm:t>
    </dgm:pt>
    <dgm:pt modelId="{80C227FB-A3AD-4357-BE19-F233A72F31EC}">
      <dgm:prSet/>
      <dgm:spPr/>
      <dgm:t>
        <a:bodyPr/>
        <a:lstStyle/>
        <a:p>
          <a:r>
            <a:rPr lang="en-US"/>
            <a:t>East Bakersfield Clinic January 29th:</a:t>
          </a:r>
        </a:p>
      </dgm:t>
    </dgm:pt>
    <dgm:pt modelId="{8DC40B40-9ED0-4AD6-87D4-743A46BF769A}" type="parTrans" cxnId="{8D370735-05BE-4811-B5A6-7DB8B123E228}">
      <dgm:prSet/>
      <dgm:spPr/>
      <dgm:t>
        <a:bodyPr/>
        <a:lstStyle/>
        <a:p>
          <a:endParaRPr lang="en-US"/>
        </a:p>
      </dgm:t>
    </dgm:pt>
    <dgm:pt modelId="{CD3A5276-20B5-4FA9-B584-795860F8A5ED}" type="sibTrans" cxnId="{8D370735-05BE-4811-B5A6-7DB8B123E228}">
      <dgm:prSet/>
      <dgm:spPr/>
      <dgm:t>
        <a:bodyPr/>
        <a:lstStyle/>
        <a:p>
          <a:endParaRPr lang="en-US"/>
        </a:p>
      </dgm:t>
    </dgm:pt>
    <dgm:pt modelId="{169093D0-4A89-4E25-B7B3-0AAA4E6BC1A9}">
      <dgm:prSet/>
      <dgm:spPr/>
      <dgm:t>
        <a:bodyPr/>
        <a:lstStyle/>
        <a:p>
          <a:r>
            <a:rPr lang="en-US"/>
            <a:t>43 Spay/Neuter Surgeries</a:t>
          </a:r>
        </a:p>
      </dgm:t>
    </dgm:pt>
    <dgm:pt modelId="{E50B43C2-C7B5-49F5-802E-C1A98A370514}" type="parTrans" cxnId="{8BCB91E9-D96D-4C96-A612-7F1F7BEDC686}">
      <dgm:prSet/>
      <dgm:spPr/>
      <dgm:t>
        <a:bodyPr/>
        <a:lstStyle/>
        <a:p>
          <a:endParaRPr lang="en-US"/>
        </a:p>
      </dgm:t>
    </dgm:pt>
    <dgm:pt modelId="{CA10554D-069B-418B-83B4-3D43A1E20755}" type="sibTrans" cxnId="{8BCB91E9-D96D-4C96-A612-7F1F7BEDC686}">
      <dgm:prSet/>
      <dgm:spPr/>
      <dgm:t>
        <a:bodyPr/>
        <a:lstStyle/>
        <a:p>
          <a:endParaRPr lang="en-US"/>
        </a:p>
      </dgm:t>
    </dgm:pt>
    <dgm:pt modelId="{CC85C7DA-BB36-420E-ACB5-743937AD98EA}" type="pres">
      <dgm:prSet presAssocID="{B1C1A0F1-338F-47C3-84AE-E66F46AD0AFD}" presName="root" presStyleCnt="0">
        <dgm:presLayoutVars>
          <dgm:chMax/>
          <dgm:chPref/>
          <dgm:animLvl val="lvl"/>
        </dgm:presLayoutVars>
      </dgm:prSet>
      <dgm:spPr/>
    </dgm:pt>
    <dgm:pt modelId="{6F48453F-C5C3-4AD6-94FF-1F2C69E91373}" type="pres">
      <dgm:prSet presAssocID="{B1C1A0F1-338F-47C3-84AE-E66F46AD0AFD}" presName="divider" presStyleLbl="fgAcc1" presStyleIdx="0" presStyleCnt="1"/>
      <dgm:spPr/>
    </dgm:pt>
    <dgm:pt modelId="{07BFE5DA-0A0D-45AF-A1D0-FF300B537F0D}" type="pres">
      <dgm:prSet presAssocID="{B1C1A0F1-338F-47C3-84AE-E66F46AD0AFD}" presName="nodes" presStyleCnt="0">
        <dgm:presLayoutVars>
          <dgm:chMax/>
          <dgm:chPref/>
          <dgm:animLvl val="lvl"/>
        </dgm:presLayoutVars>
      </dgm:prSet>
      <dgm:spPr/>
    </dgm:pt>
    <dgm:pt modelId="{3A68E982-0457-4788-9162-3A5017E22DE6}" type="pres">
      <dgm:prSet presAssocID="{BA6FD046-1C5F-4CEA-9533-115739A746E0}" presName="composite" presStyleCnt="0"/>
      <dgm:spPr/>
    </dgm:pt>
    <dgm:pt modelId="{25483719-C4A8-4987-A40A-AF73F6914F48}" type="pres">
      <dgm:prSet presAssocID="{BA6FD046-1C5F-4CEA-9533-115739A746E0}" presName="L1TextContainer" presStyleLbl="alignNode1" presStyleIdx="0" presStyleCnt="6">
        <dgm:presLayoutVars>
          <dgm:chMax val="1"/>
          <dgm:chPref val="1"/>
          <dgm:bulletEnabled val="1"/>
        </dgm:presLayoutVars>
      </dgm:prSet>
      <dgm:spPr/>
    </dgm:pt>
    <dgm:pt modelId="{321056BA-8E1F-4B5A-A3FA-A89A31F0F4C0}" type="pres">
      <dgm:prSet presAssocID="{BA6FD046-1C5F-4CEA-9533-115739A746E0}" presName="L2TextContainerWrapper" presStyleCnt="0">
        <dgm:presLayoutVars>
          <dgm:bulletEnabled val="1"/>
        </dgm:presLayoutVars>
      </dgm:prSet>
      <dgm:spPr/>
    </dgm:pt>
    <dgm:pt modelId="{34E96E7B-CB9F-490E-B5D0-63852B00E7E8}" type="pres">
      <dgm:prSet presAssocID="{BA6FD046-1C5F-4CEA-9533-115739A746E0}" presName="L2TextContainer" presStyleLbl="bgAccFollowNode1" presStyleIdx="0" presStyleCnt="6"/>
      <dgm:spPr/>
    </dgm:pt>
    <dgm:pt modelId="{B4C7260B-0F61-4F2D-9F6F-739C97C3BB3F}" type="pres">
      <dgm:prSet presAssocID="{BA6FD046-1C5F-4CEA-9533-115739A746E0}" presName="FlexibleEmptyPlaceHolder" presStyleCnt="0"/>
      <dgm:spPr/>
    </dgm:pt>
    <dgm:pt modelId="{4B4B7762-AA91-48D9-A8E5-DCBBA2663A7F}" type="pres">
      <dgm:prSet presAssocID="{BA6FD046-1C5F-4CEA-9533-115739A746E0}" presName="ConnectLine" presStyleLbl="sibTrans1D1" presStyleIdx="0" presStyleCnt="6"/>
      <dgm:spPr/>
    </dgm:pt>
    <dgm:pt modelId="{A39E6F4C-561F-45F6-B7CC-83CF30F4D927}" type="pres">
      <dgm:prSet presAssocID="{BA6FD046-1C5F-4CEA-9533-115739A746E0}" presName="ConnectorPoint" presStyleLbl="node1" presStyleIdx="0" presStyleCnt="6"/>
      <dgm:spPr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6350"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gm:spPr>
    </dgm:pt>
    <dgm:pt modelId="{10211BA4-D44D-485A-B602-C6867CF1408E}" type="pres">
      <dgm:prSet presAssocID="{BA6FD046-1C5F-4CEA-9533-115739A746E0}" presName="EmptyPlaceHolder" presStyleCnt="0"/>
      <dgm:spPr/>
    </dgm:pt>
    <dgm:pt modelId="{EF65083A-6A99-4195-81A2-DADBAD7C6051}" type="pres">
      <dgm:prSet presAssocID="{80889042-8EB6-47E5-A1E0-F9CCFA21CA6B}" presName="spaceBetweenRectangles" presStyleCnt="0"/>
      <dgm:spPr/>
    </dgm:pt>
    <dgm:pt modelId="{D2A4CB44-9E7E-4BB5-8A53-D36CA0F02598}" type="pres">
      <dgm:prSet presAssocID="{F0DAB0A8-D68B-4185-A332-30E9C7489C6B}" presName="composite" presStyleCnt="0"/>
      <dgm:spPr/>
    </dgm:pt>
    <dgm:pt modelId="{83B2B0AB-C44C-4275-9D58-0D65C215A8A1}" type="pres">
      <dgm:prSet presAssocID="{F0DAB0A8-D68B-4185-A332-30E9C7489C6B}" presName="L1TextContainer" presStyleLbl="alignNode1" presStyleIdx="1" presStyleCnt="6">
        <dgm:presLayoutVars>
          <dgm:chMax val="1"/>
          <dgm:chPref val="1"/>
          <dgm:bulletEnabled val="1"/>
        </dgm:presLayoutVars>
      </dgm:prSet>
      <dgm:spPr/>
    </dgm:pt>
    <dgm:pt modelId="{2653ED9E-9BA5-435F-BFE6-2E8647A4FC9F}" type="pres">
      <dgm:prSet presAssocID="{F0DAB0A8-D68B-4185-A332-30E9C7489C6B}" presName="L2TextContainerWrapper" presStyleCnt="0">
        <dgm:presLayoutVars>
          <dgm:bulletEnabled val="1"/>
        </dgm:presLayoutVars>
      </dgm:prSet>
      <dgm:spPr/>
    </dgm:pt>
    <dgm:pt modelId="{795D3427-EB2F-4F1A-A31D-19C23D0C9BCB}" type="pres">
      <dgm:prSet presAssocID="{F0DAB0A8-D68B-4185-A332-30E9C7489C6B}" presName="L2TextContainer" presStyleLbl="bgAccFollowNode1" presStyleIdx="1" presStyleCnt="6"/>
      <dgm:spPr/>
    </dgm:pt>
    <dgm:pt modelId="{E1242834-3952-42B4-A153-022FD659E40E}" type="pres">
      <dgm:prSet presAssocID="{F0DAB0A8-D68B-4185-A332-30E9C7489C6B}" presName="FlexibleEmptyPlaceHolder" presStyleCnt="0"/>
      <dgm:spPr/>
    </dgm:pt>
    <dgm:pt modelId="{914DB086-FD1A-4E89-B860-75B9204E15DE}" type="pres">
      <dgm:prSet presAssocID="{F0DAB0A8-D68B-4185-A332-30E9C7489C6B}" presName="ConnectLine" presStyleLbl="sibTrans1D1" presStyleIdx="1" presStyleCnt="6"/>
      <dgm:spPr/>
    </dgm:pt>
    <dgm:pt modelId="{84C56CBD-D44B-4BD2-8B46-15438464DD25}" type="pres">
      <dgm:prSet presAssocID="{F0DAB0A8-D68B-4185-A332-30E9C7489C6B}" presName="ConnectorPoint" presStyleLbl="node1" presStyleIdx="1" presStyleCnt="6"/>
      <dgm:spPr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6350"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gm:spPr>
    </dgm:pt>
    <dgm:pt modelId="{50240D9C-8097-4A36-AFD7-B11A7AAC56AF}" type="pres">
      <dgm:prSet presAssocID="{F0DAB0A8-D68B-4185-A332-30E9C7489C6B}" presName="EmptyPlaceHolder" presStyleCnt="0"/>
      <dgm:spPr/>
    </dgm:pt>
    <dgm:pt modelId="{EA6D82E4-74D2-4732-87EE-4204F71D45A8}" type="pres">
      <dgm:prSet presAssocID="{4D9F24D9-7861-4A72-A715-3BA867D19812}" presName="spaceBetweenRectangles" presStyleCnt="0"/>
      <dgm:spPr/>
    </dgm:pt>
    <dgm:pt modelId="{330C2D22-87CF-4534-A149-01B7283EF2DB}" type="pres">
      <dgm:prSet presAssocID="{60E53E1F-5814-4783-BF9A-10519F42DAD5}" presName="composite" presStyleCnt="0"/>
      <dgm:spPr/>
    </dgm:pt>
    <dgm:pt modelId="{C46A2A28-4CB3-499D-9EF0-26ED0A3080DA}" type="pres">
      <dgm:prSet presAssocID="{60E53E1F-5814-4783-BF9A-10519F42DAD5}" presName="L1TextContainer" presStyleLbl="alignNode1" presStyleIdx="2" presStyleCnt="6">
        <dgm:presLayoutVars>
          <dgm:chMax val="1"/>
          <dgm:chPref val="1"/>
          <dgm:bulletEnabled val="1"/>
        </dgm:presLayoutVars>
      </dgm:prSet>
      <dgm:spPr/>
    </dgm:pt>
    <dgm:pt modelId="{19C9CB0B-80F9-4D1E-B911-B0790972E8F0}" type="pres">
      <dgm:prSet presAssocID="{60E53E1F-5814-4783-BF9A-10519F42DAD5}" presName="L2TextContainerWrapper" presStyleCnt="0">
        <dgm:presLayoutVars>
          <dgm:bulletEnabled val="1"/>
        </dgm:presLayoutVars>
      </dgm:prSet>
      <dgm:spPr/>
    </dgm:pt>
    <dgm:pt modelId="{EDAA46DD-9C60-46F0-84AE-D64790A73921}" type="pres">
      <dgm:prSet presAssocID="{60E53E1F-5814-4783-BF9A-10519F42DAD5}" presName="L2TextContainer" presStyleLbl="bgAccFollowNode1" presStyleIdx="2" presStyleCnt="6"/>
      <dgm:spPr/>
    </dgm:pt>
    <dgm:pt modelId="{3C591DAF-EB57-41E3-8620-9673CEA49F68}" type="pres">
      <dgm:prSet presAssocID="{60E53E1F-5814-4783-BF9A-10519F42DAD5}" presName="FlexibleEmptyPlaceHolder" presStyleCnt="0"/>
      <dgm:spPr/>
    </dgm:pt>
    <dgm:pt modelId="{AFF2511D-BFFB-460E-8461-DEC8A523409D}" type="pres">
      <dgm:prSet presAssocID="{60E53E1F-5814-4783-BF9A-10519F42DAD5}" presName="ConnectLine" presStyleLbl="sibTrans1D1" presStyleIdx="2" presStyleCnt="6"/>
      <dgm:spPr/>
    </dgm:pt>
    <dgm:pt modelId="{9372A17F-554B-435A-9482-058D6F86D15D}" type="pres">
      <dgm:prSet presAssocID="{60E53E1F-5814-4783-BF9A-10519F42DAD5}" presName="ConnectorPoint" presStyleLbl="node1" presStyleIdx="2" presStyleCnt="6"/>
      <dgm:spPr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6350"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gm:spPr>
    </dgm:pt>
    <dgm:pt modelId="{A2408E4A-A91E-4C1B-9949-1BF8AB1DEFFA}" type="pres">
      <dgm:prSet presAssocID="{60E53E1F-5814-4783-BF9A-10519F42DAD5}" presName="EmptyPlaceHolder" presStyleCnt="0"/>
      <dgm:spPr/>
    </dgm:pt>
    <dgm:pt modelId="{AA90E8F0-683B-4462-A249-8297B960AE78}" type="pres">
      <dgm:prSet presAssocID="{E8545C15-94D2-47A5-851C-2710CFC892E1}" presName="spaceBetweenRectangles" presStyleCnt="0"/>
      <dgm:spPr/>
    </dgm:pt>
    <dgm:pt modelId="{4DEEB47D-47F1-4DD3-AA8F-D07E8C0D4F21}" type="pres">
      <dgm:prSet presAssocID="{F4FB49A9-9ED4-421C-BBCA-512922B852DE}" presName="composite" presStyleCnt="0"/>
      <dgm:spPr/>
    </dgm:pt>
    <dgm:pt modelId="{0FB51312-24B3-482D-87AB-C302298FC6ED}" type="pres">
      <dgm:prSet presAssocID="{F4FB49A9-9ED4-421C-BBCA-512922B852DE}" presName="L1TextContainer" presStyleLbl="alignNode1" presStyleIdx="3" presStyleCnt="6">
        <dgm:presLayoutVars>
          <dgm:chMax val="1"/>
          <dgm:chPref val="1"/>
          <dgm:bulletEnabled val="1"/>
        </dgm:presLayoutVars>
      </dgm:prSet>
      <dgm:spPr/>
    </dgm:pt>
    <dgm:pt modelId="{D61BE858-95F1-4FC3-AC54-2C1BF236ECF4}" type="pres">
      <dgm:prSet presAssocID="{F4FB49A9-9ED4-421C-BBCA-512922B852DE}" presName="L2TextContainerWrapper" presStyleCnt="0">
        <dgm:presLayoutVars>
          <dgm:bulletEnabled val="1"/>
        </dgm:presLayoutVars>
      </dgm:prSet>
      <dgm:spPr/>
    </dgm:pt>
    <dgm:pt modelId="{71DA0141-51A3-418F-B203-2CF4D4A84093}" type="pres">
      <dgm:prSet presAssocID="{F4FB49A9-9ED4-421C-BBCA-512922B852DE}" presName="L2TextContainer" presStyleLbl="bgAccFollowNode1" presStyleIdx="3" presStyleCnt="6"/>
      <dgm:spPr/>
    </dgm:pt>
    <dgm:pt modelId="{51CEB500-2CA8-4DD2-9DAF-450B9926E672}" type="pres">
      <dgm:prSet presAssocID="{F4FB49A9-9ED4-421C-BBCA-512922B852DE}" presName="FlexibleEmptyPlaceHolder" presStyleCnt="0"/>
      <dgm:spPr/>
    </dgm:pt>
    <dgm:pt modelId="{3B59DF9F-1EDB-4245-A4F9-2BE2EAE7DFB3}" type="pres">
      <dgm:prSet presAssocID="{F4FB49A9-9ED4-421C-BBCA-512922B852DE}" presName="ConnectLine" presStyleLbl="sibTrans1D1" presStyleIdx="3" presStyleCnt="6"/>
      <dgm:spPr/>
    </dgm:pt>
    <dgm:pt modelId="{0403A85A-0678-47BF-9054-40C7A9972B35}" type="pres">
      <dgm:prSet presAssocID="{F4FB49A9-9ED4-421C-BBCA-512922B852DE}" presName="ConnectorPoint" presStyleLbl="node1" presStyleIdx="3" presStyleCnt="6"/>
      <dgm:spPr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6350"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gm:spPr>
    </dgm:pt>
    <dgm:pt modelId="{B3C8DB5E-6D3D-467A-A817-A632BDF22DE3}" type="pres">
      <dgm:prSet presAssocID="{F4FB49A9-9ED4-421C-BBCA-512922B852DE}" presName="EmptyPlaceHolder" presStyleCnt="0"/>
      <dgm:spPr/>
    </dgm:pt>
    <dgm:pt modelId="{CCDB95C1-6E7F-4F98-A982-2118F0F96175}" type="pres">
      <dgm:prSet presAssocID="{BD5F1213-0E71-4581-B71B-6ABE312A46A6}" presName="spaceBetweenRectangles" presStyleCnt="0"/>
      <dgm:spPr/>
    </dgm:pt>
    <dgm:pt modelId="{90183006-60BD-47CA-A85B-980383272EF0}" type="pres">
      <dgm:prSet presAssocID="{C45E7B27-9E9A-449E-BB71-D389ABA099CC}" presName="composite" presStyleCnt="0"/>
      <dgm:spPr/>
    </dgm:pt>
    <dgm:pt modelId="{3C528BEE-360A-4EF3-BCC8-6D9A99F55AAC}" type="pres">
      <dgm:prSet presAssocID="{C45E7B27-9E9A-449E-BB71-D389ABA099CC}" presName="L1TextContainer" presStyleLbl="alignNode1" presStyleIdx="4" presStyleCnt="6">
        <dgm:presLayoutVars>
          <dgm:chMax val="1"/>
          <dgm:chPref val="1"/>
          <dgm:bulletEnabled val="1"/>
        </dgm:presLayoutVars>
      </dgm:prSet>
      <dgm:spPr/>
    </dgm:pt>
    <dgm:pt modelId="{D08EC2AF-CE59-4766-809A-7DDAB18EE7B1}" type="pres">
      <dgm:prSet presAssocID="{C45E7B27-9E9A-449E-BB71-D389ABA099CC}" presName="L2TextContainerWrapper" presStyleCnt="0">
        <dgm:presLayoutVars>
          <dgm:bulletEnabled val="1"/>
        </dgm:presLayoutVars>
      </dgm:prSet>
      <dgm:spPr/>
    </dgm:pt>
    <dgm:pt modelId="{13788EC9-E533-4907-9B80-A4362929AE47}" type="pres">
      <dgm:prSet presAssocID="{C45E7B27-9E9A-449E-BB71-D389ABA099CC}" presName="L2TextContainer" presStyleLbl="bgAccFollowNode1" presStyleIdx="4" presStyleCnt="6"/>
      <dgm:spPr/>
    </dgm:pt>
    <dgm:pt modelId="{88FC1F60-50B7-4332-8BFB-F55C05C468F1}" type="pres">
      <dgm:prSet presAssocID="{C45E7B27-9E9A-449E-BB71-D389ABA099CC}" presName="FlexibleEmptyPlaceHolder" presStyleCnt="0"/>
      <dgm:spPr/>
    </dgm:pt>
    <dgm:pt modelId="{B288D8F6-1BB7-4DF3-85A6-54A0516B4FCC}" type="pres">
      <dgm:prSet presAssocID="{C45E7B27-9E9A-449E-BB71-D389ABA099CC}" presName="ConnectLine" presStyleLbl="sibTrans1D1" presStyleIdx="4" presStyleCnt="6"/>
      <dgm:spPr/>
    </dgm:pt>
    <dgm:pt modelId="{5C96E42B-6BFA-452B-B045-C24A5BA84CB0}" type="pres">
      <dgm:prSet presAssocID="{C45E7B27-9E9A-449E-BB71-D389ABA099CC}" presName="ConnectorPoint" presStyleLbl="node1" presStyleIdx="4" presStyleCnt="6"/>
      <dgm:spPr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6350"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gm:spPr>
    </dgm:pt>
    <dgm:pt modelId="{E8215C59-8C7E-48C9-B2A4-BE0F10CC4BF9}" type="pres">
      <dgm:prSet presAssocID="{C45E7B27-9E9A-449E-BB71-D389ABA099CC}" presName="EmptyPlaceHolder" presStyleCnt="0"/>
      <dgm:spPr/>
    </dgm:pt>
    <dgm:pt modelId="{9A0D725E-B010-47A1-8BEC-0D010DC4EFBE}" type="pres">
      <dgm:prSet presAssocID="{5D501240-FDAB-45EC-ADE5-64927C86B7A2}" presName="spaceBetweenRectangles" presStyleCnt="0"/>
      <dgm:spPr/>
    </dgm:pt>
    <dgm:pt modelId="{B4652857-159A-4ACE-9013-F82C56CE47C1}" type="pres">
      <dgm:prSet presAssocID="{251E8417-8E2A-4DB9-B395-1F4DA9F29607}" presName="composite" presStyleCnt="0"/>
      <dgm:spPr/>
    </dgm:pt>
    <dgm:pt modelId="{B339F14C-E5BE-483A-BB8B-E23EE050B7B9}" type="pres">
      <dgm:prSet presAssocID="{251E8417-8E2A-4DB9-B395-1F4DA9F29607}" presName="L1TextContainer" presStyleLbl="alignNode1" presStyleIdx="5" presStyleCnt="6">
        <dgm:presLayoutVars>
          <dgm:chMax val="1"/>
          <dgm:chPref val="1"/>
          <dgm:bulletEnabled val="1"/>
        </dgm:presLayoutVars>
      </dgm:prSet>
      <dgm:spPr/>
    </dgm:pt>
    <dgm:pt modelId="{AD4F49FF-5B8E-4C07-A930-258F80D78970}" type="pres">
      <dgm:prSet presAssocID="{251E8417-8E2A-4DB9-B395-1F4DA9F29607}" presName="L2TextContainerWrapper" presStyleCnt="0">
        <dgm:presLayoutVars>
          <dgm:bulletEnabled val="1"/>
        </dgm:presLayoutVars>
      </dgm:prSet>
      <dgm:spPr/>
    </dgm:pt>
    <dgm:pt modelId="{995795A3-70DC-46EC-A18B-8E7DA76D2310}" type="pres">
      <dgm:prSet presAssocID="{251E8417-8E2A-4DB9-B395-1F4DA9F29607}" presName="L2TextContainer" presStyleLbl="bgAccFollowNode1" presStyleIdx="5" presStyleCnt="6"/>
      <dgm:spPr/>
    </dgm:pt>
    <dgm:pt modelId="{ABAD2DD9-CD8D-4A9E-B8E4-FD8E9444233D}" type="pres">
      <dgm:prSet presAssocID="{251E8417-8E2A-4DB9-B395-1F4DA9F29607}" presName="FlexibleEmptyPlaceHolder" presStyleCnt="0"/>
      <dgm:spPr/>
    </dgm:pt>
    <dgm:pt modelId="{5F8D1A86-C3AF-43C6-B438-F6B52830CD22}" type="pres">
      <dgm:prSet presAssocID="{251E8417-8E2A-4DB9-B395-1F4DA9F29607}" presName="ConnectLine" presStyleLbl="sibTrans1D1" presStyleIdx="5" presStyleCnt="6"/>
      <dgm:spPr/>
    </dgm:pt>
    <dgm:pt modelId="{E9D619B6-9F60-4465-BB43-EDB2F1C93B87}" type="pres">
      <dgm:prSet presAssocID="{251E8417-8E2A-4DB9-B395-1F4DA9F29607}" presName="ConnectorPoint" presStyleLbl="node1" presStyleIdx="5" presStyleCnt="6"/>
      <dgm:spPr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6350"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gm:spPr>
    </dgm:pt>
    <dgm:pt modelId="{10B8B414-E9E6-4DDA-BA08-21B599D9E185}" type="pres">
      <dgm:prSet presAssocID="{251E8417-8E2A-4DB9-B395-1F4DA9F29607}" presName="EmptyPlaceHolder" presStyleCnt="0"/>
      <dgm:spPr/>
    </dgm:pt>
  </dgm:ptLst>
  <dgm:cxnLst>
    <dgm:cxn modelId="{4EF2C801-9D57-4F0E-8F68-965955576407}" srcId="{B1BE8F75-3BEF-49A6-BC42-48A852DD66CD}" destId="{C8ACFB44-038D-47C4-A15B-309556F01A0A}" srcOrd="0" destOrd="0" parTransId="{5FF7B867-3C60-45C5-A58C-A889218F32DC}" sibTransId="{3DFEC4C1-1777-485B-8E89-32952B291F0D}"/>
    <dgm:cxn modelId="{675BBC08-A697-41A8-8A2D-9E670A38BA66}" srcId="{AF890EE9-F387-4453-9E81-A1749FE082D0}" destId="{836E0B89-A454-429F-BBFD-CFD8CBED8308}" srcOrd="0" destOrd="0" parTransId="{CB3F5C8C-5273-42FA-9CDD-CC1EED441D4A}" sibTransId="{23570EFE-785F-4566-8C2F-FDDDA66AF9EB}"/>
    <dgm:cxn modelId="{841C2612-3000-4071-A5FA-731AF7E304FA}" srcId="{906C78A8-3ED0-4625-9623-13CA0A8332CC}" destId="{6D848831-E7F6-423A-B108-600DA7057B6B}" srcOrd="0" destOrd="0" parTransId="{D8B00F36-7876-4182-BE6B-7DAD2588AAFD}" sibTransId="{22A8CC5D-BF4C-42DD-A690-755ED48065CD}"/>
    <dgm:cxn modelId="{5266F21A-4AD5-4CA5-B625-ED704D643B1A}" type="presOf" srcId="{836E0B89-A454-429F-BBFD-CFD8CBED8308}" destId="{795D3427-EB2F-4F1A-A31D-19C23D0C9BCB}" srcOrd="0" destOrd="1" presId="urn:microsoft.com/office/officeart/2017/3/layout/HorizontalLabelsTimeline"/>
    <dgm:cxn modelId="{A56CA321-7625-4166-B6F8-DE180F359F47}" srcId="{C45E7B27-9E9A-449E-BB71-D389ABA099CC}" destId="{F26E3387-EC5C-41B8-B4A0-2311ECC5A337}" srcOrd="0" destOrd="0" parTransId="{A05C17E2-239F-41DC-AEFF-6D71791C9BAE}" sibTransId="{D998AB6D-FC6F-48CB-AF29-0FFF295501B0}"/>
    <dgm:cxn modelId="{A7593A2B-4851-4D75-8ABB-633B982CB190}" srcId="{B1C1A0F1-338F-47C3-84AE-E66F46AD0AFD}" destId="{F0DAB0A8-D68B-4185-A332-30E9C7489C6B}" srcOrd="1" destOrd="0" parTransId="{7691FD99-C748-4E85-A8D4-08657B9D20D3}" sibTransId="{4D9F24D9-7861-4A72-A715-3BA867D19812}"/>
    <dgm:cxn modelId="{36AA1032-9029-4F18-9A5E-0EFD024954DB}" srcId="{B1C1A0F1-338F-47C3-84AE-E66F46AD0AFD}" destId="{F4FB49A9-9ED4-421C-BBCA-512922B852DE}" srcOrd="3" destOrd="0" parTransId="{594D15F0-08A3-4B04-9840-3C67A4B1850C}" sibTransId="{BD5F1213-0E71-4581-B71B-6ABE312A46A6}"/>
    <dgm:cxn modelId="{8D370735-05BE-4811-B5A6-7DB8B123E228}" srcId="{251E8417-8E2A-4DB9-B395-1F4DA9F29607}" destId="{80C227FB-A3AD-4357-BE19-F233A72F31EC}" srcOrd="0" destOrd="0" parTransId="{8DC40B40-9ED0-4AD6-87D4-743A46BF769A}" sibTransId="{CD3A5276-20B5-4FA9-B584-795860F8A5ED}"/>
    <dgm:cxn modelId="{31F7373A-8BF5-4F84-9581-0BE30DBD6254}" type="presOf" srcId="{F0DAB0A8-D68B-4185-A332-30E9C7489C6B}" destId="{83B2B0AB-C44C-4275-9D58-0D65C215A8A1}" srcOrd="0" destOrd="0" presId="urn:microsoft.com/office/officeart/2017/3/layout/HorizontalLabelsTimeline"/>
    <dgm:cxn modelId="{D6575062-1A7E-40CD-8B95-3A84AC2C78FE}" type="presOf" srcId="{F26E3387-EC5C-41B8-B4A0-2311ECC5A337}" destId="{13788EC9-E533-4907-9B80-A4362929AE47}" srcOrd="0" destOrd="0" presId="urn:microsoft.com/office/officeart/2017/3/layout/HorizontalLabelsTimeline"/>
    <dgm:cxn modelId="{09403565-79DC-495E-A21C-C4AB61E22D64}" type="presOf" srcId="{6D848831-E7F6-423A-B108-600DA7057B6B}" destId="{EDAA46DD-9C60-46F0-84AE-D64790A73921}" srcOrd="0" destOrd="1" presId="urn:microsoft.com/office/officeart/2017/3/layout/HorizontalLabelsTimeline"/>
    <dgm:cxn modelId="{CB866048-DD32-416D-8C60-529CB7087953}" type="presOf" srcId="{B1BE8F75-3BEF-49A6-BC42-48A852DD66CD}" destId="{34E96E7B-CB9F-490E-B5D0-63852B00E7E8}" srcOrd="0" destOrd="0" presId="urn:microsoft.com/office/officeart/2017/3/layout/HorizontalLabelsTimeline"/>
    <dgm:cxn modelId="{5501016B-137A-449C-A5E8-7FF1236B678A}" type="presOf" srcId="{AF890EE9-F387-4453-9E81-A1749FE082D0}" destId="{795D3427-EB2F-4F1A-A31D-19C23D0C9BCB}" srcOrd="0" destOrd="0" presId="urn:microsoft.com/office/officeart/2017/3/layout/HorizontalLabelsTimeline"/>
    <dgm:cxn modelId="{17591D4F-3D28-4D7D-A4C0-8AE7980A838E}" type="presOf" srcId="{80C227FB-A3AD-4357-BE19-F233A72F31EC}" destId="{995795A3-70DC-46EC-A18B-8E7DA76D2310}" srcOrd="0" destOrd="0" presId="urn:microsoft.com/office/officeart/2017/3/layout/HorizontalLabelsTimeline"/>
    <dgm:cxn modelId="{3ECDE673-744E-4C7D-BFF5-80B44142FE6A}" type="presOf" srcId="{3FB77B28-E6C7-4DDE-9E39-9FD728C8E614}" destId="{71DA0141-51A3-418F-B203-2CF4D4A84093}" srcOrd="0" destOrd="0" presId="urn:microsoft.com/office/officeart/2017/3/layout/HorizontalLabelsTimeline"/>
    <dgm:cxn modelId="{AC8F6174-783D-4D58-B55A-96C9935AE409}" srcId="{B1C1A0F1-338F-47C3-84AE-E66F46AD0AFD}" destId="{60E53E1F-5814-4783-BF9A-10519F42DAD5}" srcOrd="2" destOrd="0" parTransId="{945A19E5-02B7-4F80-A84B-0ECB2B7915C1}" sibTransId="{E8545C15-94D2-47A5-851C-2710CFC892E1}"/>
    <dgm:cxn modelId="{69BE7C55-516F-4DD8-A5D4-1972495FA358}" type="presOf" srcId="{B1C1A0F1-338F-47C3-84AE-E66F46AD0AFD}" destId="{CC85C7DA-BB36-420E-ACB5-743937AD98EA}" srcOrd="0" destOrd="0" presId="urn:microsoft.com/office/officeart/2017/3/layout/HorizontalLabelsTimeline"/>
    <dgm:cxn modelId="{8F6CAA7E-C443-455B-A7DC-864BEED56D74}" srcId="{B1C1A0F1-338F-47C3-84AE-E66F46AD0AFD}" destId="{BA6FD046-1C5F-4CEA-9533-115739A746E0}" srcOrd="0" destOrd="0" parTransId="{571613BD-46D7-4032-973D-D0C56F7443B3}" sibTransId="{80889042-8EB6-47E5-A1E0-F9CCFA21CA6B}"/>
    <dgm:cxn modelId="{C564CF86-69A9-4D18-8A54-2B737B27F8A7}" type="presOf" srcId="{02C97740-50D4-4912-B0B4-2125800D44C9}" destId="{13788EC9-E533-4907-9B80-A4362929AE47}" srcOrd="0" destOrd="1" presId="urn:microsoft.com/office/officeart/2017/3/layout/HorizontalLabelsTimeline"/>
    <dgm:cxn modelId="{8E61748B-49AC-41F7-90F4-D8A210D1E853}" type="presOf" srcId="{169093D0-4A89-4E25-B7B3-0AAA4E6BC1A9}" destId="{995795A3-70DC-46EC-A18B-8E7DA76D2310}" srcOrd="0" destOrd="1" presId="urn:microsoft.com/office/officeart/2017/3/layout/HorizontalLabelsTimeline"/>
    <dgm:cxn modelId="{E152C38C-4470-4A58-BE04-F3B4DE1C0876}" type="presOf" srcId="{251E8417-8E2A-4DB9-B395-1F4DA9F29607}" destId="{B339F14C-E5BE-483A-BB8B-E23EE050B7B9}" srcOrd="0" destOrd="0" presId="urn:microsoft.com/office/officeart/2017/3/layout/HorizontalLabelsTimeline"/>
    <dgm:cxn modelId="{FD1D769F-DDED-4E06-A498-CA38943EADB3}" srcId="{B1C1A0F1-338F-47C3-84AE-E66F46AD0AFD}" destId="{C45E7B27-9E9A-449E-BB71-D389ABA099CC}" srcOrd="4" destOrd="0" parTransId="{2C426EB9-DEFC-42DF-B80C-A9E574FAB5BC}" sibTransId="{5D501240-FDAB-45EC-ADE5-64927C86B7A2}"/>
    <dgm:cxn modelId="{D3A983A0-A079-422D-BD34-EE989636FF8B}" type="presOf" srcId="{60E53E1F-5814-4783-BF9A-10519F42DAD5}" destId="{C46A2A28-4CB3-499D-9EF0-26ED0A3080DA}" srcOrd="0" destOrd="0" presId="urn:microsoft.com/office/officeart/2017/3/layout/HorizontalLabelsTimeline"/>
    <dgm:cxn modelId="{C3F9AAA3-DB1C-4379-86C6-254EAB7DF842}" srcId="{B1C1A0F1-338F-47C3-84AE-E66F46AD0AFD}" destId="{251E8417-8E2A-4DB9-B395-1F4DA9F29607}" srcOrd="5" destOrd="0" parTransId="{7CACE969-3503-4333-8007-931208FE450B}" sibTransId="{B1C4EA20-3434-4381-A75E-ED4D2B7BC662}"/>
    <dgm:cxn modelId="{73182CB1-FE38-44A5-A40A-34A35F5400F4}" srcId="{F4FB49A9-9ED4-421C-BBCA-512922B852DE}" destId="{3FB77B28-E6C7-4DDE-9E39-9FD728C8E614}" srcOrd="0" destOrd="0" parTransId="{DEEBD594-5199-41BE-9288-8D64FBFB2290}" sibTransId="{B2C0DF7B-7324-4BC1-8BCD-BC376398CF77}"/>
    <dgm:cxn modelId="{B1D91EB5-A4B8-46C5-A49C-AAB72954640E}" type="presOf" srcId="{BA6FD046-1C5F-4CEA-9533-115739A746E0}" destId="{25483719-C4A8-4987-A40A-AF73F6914F48}" srcOrd="0" destOrd="0" presId="urn:microsoft.com/office/officeart/2017/3/layout/HorizontalLabelsTimeline"/>
    <dgm:cxn modelId="{C54330C2-58E0-4813-83C2-6F0D99FD9C6B}" type="presOf" srcId="{906C78A8-3ED0-4625-9623-13CA0A8332CC}" destId="{EDAA46DD-9C60-46F0-84AE-D64790A73921}" srcOrd="0" destOrd="0" presId="urn:microsoft.com/office/officeart/2017/3/layout/HorizontalLabelsTimeline"/>
    <dgm:cxn modelId="{7E0C08C5-42BF-4349-8A61-376DCB154906}" type="presOf" srcId="{C45E7B27-9E9A-449E-BB71-D389ABA099CC}" destId="{3C528BEE-360A-4EF3-BCC8-6D9A99F55AAC}" srcOrd="0" destOrd="0" presId="urn:microsoft.com/office/officeart/2017/3/layout/HorizontalLabelsTimeline"/>
    <dgm:cxn modelId="{599859CB-82F0-414D-B8C5-5501733AFA21}" srcId="{60E53E1F-5814-4783-BF9A-10519F42DAD5}" destId="{906C78A8-3ED0-4625-9623-13CA0A8332CC}" srcOrd="0" destOrd="0" parTransId="{9D1456B6-711F-4B80-A04C-7A5E6C0CDDF3}" sibTransId="{9248BFFA-D23F-449F-8D18-CCC7691EAF84}"/>
    <dgm:cxn modelId="{F3A909CE-C93E-4561-BE98-3C5F1703E072}" srcId="{3FB77B28-E6C7-4DDE-9E39-9FD728C8E614}" destId="{AED0D67A-A422-4BDC-B3CB-927025C8349C}" srcOrd="0" destOrd="0" parTransId="{3FB025D6-91F5-44F2-B3B9-4826772329BC}" sibTransId="{994A2651-EC49-43F3-9EFE-7F920E7981FE}"/>
    <dgm:cxn modelId="{6FDD9CDE-14DA-4D49-B98C-3B6548E5C7F3}" srcId="{F0DAB0A8-D68B-4185-A332-30E9C7489C6B}" destId="{AF890EE9-F387-4453-9E81-A1749FE082D0}" srcOrd="0" destOrd="0" parTransId="{D82D1CE6-8054-4E0C-A4DC-5AD8EB1BB4A2}" sibTransId="{AFEDE5D9-247F-40B9-BA6A-D4B0B9BEA0F6}"/>
    <dgm:cxn modelId="{BB6509E2-95CF-4A16-8784-6778D6CA86F6}" srcId="{BA6FD046-1C5F-4CEA-9533-115739A746E0}" destId="{B1BE8F75-3BEF-49A6-BC42-48A852DD66CD}" srcOrd="0" destOrd="0" parTransId="{B215E8CF-6D68-49AE-9794-9025F3A6C200}" sibTransId="{2F0DBE02-0D3F-405B-9829-BC7D102C2662}"/>
    <dgm:cxn modelId="{D699BDE7-83D1-4B53-9E10-A66C219BC798}" type="presOf" srcId="{F4FB49A9-9ED4-421C-BBCA-512922B852DE}" destId="{0FB51312-24B3-482D-87AB-C302298FC6ED}" srcOrd="0" destOrd="0" presId="urn:microsoft.com/office/officeart/2017/3/layout/HorizontalLabelsTimeline"/>
    <dgm:cxn modelId="{8BCB91E9-D96D-4C96-A612-7F1F7BEDC686}" srcId="{80C227FB-A3AD-4357-BE19-F233A72F31EC}" destId="{169093D0-4A89-4E25-B7B3-0AAA4E6BC1A9}" srcOrd="0" destOrd="0" parTransId="{E50B43C2-C7B5-49F5-802E-C1A98A370514}" sibTransId="{CA10554D-069B-418B-83B4-3D43A1E20755}"/>
    <dgm:cxn modelId="{78B3F2F7-D00F-42D3-BF27-D51CE05CFDC6}" type="presOf" srcId="{AED0D67A-A422-4BDC-B3CB-927025C8349C}" destId="{71DA0141-51A3-418F-B203-2CF4D4A84093}" srcOrd="0" destOrd="1" presId="urn:microsoft.com/office/officeart/2017/3/layout/HorizontalLabelsTimeline"/>
    <dgm:cxn modelId="{9B18ABF8-16FF-4C23-93AD-A3A8E72B0F78}" srcId="{F26E3387-EC5C-41B8-B4A0-2311ECC5A337}" destId="{02C97740-50D4-4912-B0B4-2125800D44C9}" srcOrd="0" destOrd="0" parTransId="{7F6ED922-1A73-4A69-A5B9-0D666BC3F788}" sibTransId="{3F04CA9D-CC37-4600-A829-F4EE5CF418BB}"/>
    <dgm:cxn modelId="{4E7A62F9-3451-4C4D-8C4F-35A97A396868}" type="presOf" srcId="{C8ACFB44-038D-47C4-A15B-309556F01A0A}" destId="{34E96E7B-CB9F-490E-B5D0-63852B00E7E8}" srcOrd="0" destOrd="1" presId="urn:microsoft.com/office/officeart/2017/3/layout/HorizontalLabelsTimeline"/>
    <dgm:cxn modelId="{56A27F7E-90DE-4BCB-B9BF-F71B222BA015}" type="presParOf" srcId="{CC85C7DA-BB36-420E-ACB5-743937AD98EA}" destId="{6F48453F-C5C3-4AD6-94FF-1F2C69E91373}" srcOrd="0" destOrd="0" presId="urn:microsoft.com/office/officeart/2017/3/layout/HorizontalLabelsTimeline"/>
    <dgm:cxn modelId="{413983CB-9BE0-485C-9803-74524C4E8111}" type="presParOf" srcId="{CC85C7DA-BB36-420E-ACB5-743937AD98EA}" destId="{07BFE5DA-0A0D-45AF-A1D0-FF300B537F0D}" srcOrd="1" destOrd="0" presId="urn:microsoft.com/office/officeart/2017/3/layout/HorizontalLabelsTimeline"/>
    <dgm:cxn modelId="{0A5A8066-5965-40CF-B55E-D26CAFCD9D61}" type="presParOf" srcId="{07BFE5DA-0A0D-45AF-A1D0-FF300B537F0D}" destId="{3A68E982-0457-4788-9162-3A5017E22DE6}" srcOrd="0" destOrd="0" presId="urn:microsoft.com/office/officeart/2017/3/layout/HorizontalLabelsTimeline"/>
    <dgm:cxn modelId="{5A4A6B1E-A22A-482C-90D3-30279328C00A}" type="presParOf" srcId="{3A68E982-0457-4788-9162-3A5017E22DE6}" destId="{25483719-C4A8-4987-A40A-AF73F6914F48}" srcOrd="0" destOrd="0" presId="urn:microsoft.com/office/officeart/2017/3/layout/HorizontalLabelsTimeline"/>
    <dgm:cxn modelId="{A1C4D765-809C-43D8-81B5-35DA73B70404}" type="presParOf" srcId="{3A68E982-0457-4788-9162-3A5017E22DE6}" destId="{321056BA-8E1F-4B5A-A3FA-A89A31F0F4C0}" srcOrd="1" destOrd="0" presId="urn:microsoft.com/office/officeart/2017/3/layout/HorizontalLabelsTimeline"/>
    <dgm:cxn modelId="{13689504-A7AA-42B3-9B32-CACD25B37E8A}" type="presParOf" srcId="{321056BA-8E1F-4B5A-A3FA-A89A31F0F4C0}" destId="{34E96E7B-CB9F-490E-B5D0-63852B00E7E8}" srcOrd="0" destOrd="0" presId="urn:microsoft.com/office/officeart/2017/3/layout/HorizontalLabelsTimeline"/>
    <dgm:cxn modelId="{0245C43E-D88F-4BD9-9FA1-9A0F849AC8BC}" type="presParOf" srcId="{321056BA-8E1F-4B5A-A3FA-A89A31F0F4C0}" destId="{B4C7260B-0F61-4F2D-9F6F-739C97C3BB3F}" srcOrd="1" destOrd="0" presId="urn:microsoft.com/office/officeart/2017/3/layout/HorizontalLabelsTimeline"/>
    <dgm:cxn modelId="{4DE52D35-05CB-488E-AF8D-09E93607CD33}" type="presParOf" srcId="{3A68E982-0457-4788-9162-3A5017E22DE6}" destId="{4B4B7762-AA91-48D9-A8E5-DCBBA2663A7F}" srcOrd="2" destOrd="0" presId="urn:microsoft.com/office/officeart/2017/3/layout/HorizontalLabelsTimeline"/>
    <dgm:cxn modelId="{AFF02DEF-E862-4C7F-9F06-7A8EC2D4884A}" type="presParOf" srcId="{3A68E982-0457-4788-9162-3A5017E22DE6}" destId="{A39E6F4C-561F-45F6-B7CC-83CF30F4D927}" srcOrd="3" destOrd="0" presId="urn:microsoft.com/office/officeart/2017/3/layout/HorizontalLabelsTimeline"/>
    <dgm:cxn modelId="{2A3D01B9-4BDE-41AF-AA3D-20C74AF01673}" type="presParOf" srcId="{3A68E982-0457-4788-9162-3A5017E22DE6}" destId="{10211BA4-D44D-485A-B602-C6867CF1408E}" srcOrd="4" destOrd="0" presId="urn:microsoft.com/office/officeart/2017/3/layout/HorizontalLabelsTimeline"/>
    <dgm:cxn modelId="{FA1F2281-22CC-4D81-A092-B02EA268A745}" type="presParOf" srcId="{07BFE5DA-0A0D-45AF-A1D0-FF300B537F0D}" destId="{EF65083A-6A99-4195-81A2-DADBAD7C6051}" srcOrd="1" destOrd="0" presId="urn:microsoft.com/office/officeart/2017/3/layout/HorizontalLabelsTimeline"/>
    <dgm:cxn modelId="{11ED8306-A22C-41A5-A04E-7E0A5F09BBBE}" type="presParOf" srcId="{07BFE5DA-0A0D-45AF-A1D0-FF300B537F0D}" destId="{D2A4CB44-9E7E-4BB5-8A53-D36CA0F02598}" srcOrd="2" destOrd="0" presId="urn:microsoft.com/office/officeart/2017/3/layout/HorizontalLabelsTimeline"/>
    <dgm:cxn modelId="{F0612EE0-9B4B-408C-953F-4831B5BA0C68}" type="presParOf" srcId="{D2A4CB44-9E7E-4BB5-8A53-D36CA0F02598}" destId="{83B2B0AB-C44C-4275-9D58-0D65C215A8A1}" srcOrd="0" destOrd="0" presId="urn:microsoft.com/office/officeart/2017/3/layout/HorizontalLabelsTimeline"/>
    <dgm:cxn modelId="{D3DEC7CD-F841-4C34-A856-76A56C92186B}" type="presParOf" srcId="{D2A4CB44-9E7E-4BB5-8A53-D36CA0F02598}" destId="{2653ED9E-9BA5-435F-BFE6-2E8647A4FC9F}" srcOrd="1" destOrd="0" presId="urn:microsoft.com/office/officeart/2017/3/layout/HorizontalLabelsTimeline"/>
    <dgm:cxn modelId="{01A6B84C-7A54-4D23-B70C-32CF27478912}" type="presParOf" srcId="{2653ED9E-9BA5-435F-BFE6-2E8647A4FC9F}" destId="{795D3427-EB2F-4F1A-A31D-19C23D0C9BCB}" srcOrd="0" destOrd="0" presId="urn:microsoft.com/office/officeart/2017/3/layout/HorizontalLabelsTimeline"/>
    <dgm:cxn modelId="{AF814752-C9FE-46DD-861F-DD26B4FD833B}" type="presParOf" srcId="{2653ED9E-9BA5-435F-BFE6-2E8647A4FC9F}" destId="{E1242834-3952-42B4-A153-022FD659E40E}" srcOrd="1" destOrd="0" presId="urn:microsoft.com/office/officeart/2017/3/layout/HorizontalLabelsTimeline"/>
    <dgm:cxn modelId="{475283EB-7E2B-4C17-9FA2-1072F4DA6CBE}" type="presParOf" srcId="{D2A4CB44-9E7E-4BB5-8A53-D36CA0F02598}" destId="{914DB086-FD1A-4E89-B860-75B9204E15DE}" srcOrd="2" destOrd="0" presId="urn:microsoft.com/office/officeart/2017/3/layout/HorizontalLabelsTimeline"/>
    <dgm:cxn modelId="{3C34CAA0-45A0-4421-B93C-5082C35C21EC}" type="presParOf" srcId="{D2A4CB44-9E7E-4BB5-8A53-D36CA0F02598}" destId="{84C56CBD-D44B-4BD2-8B46-15438464DD25}" srcOrd="3" destOrd="0" presId="urn:microsoft.com/office/officeart/2017/3/layout/HorizontalLabelsTimeline"/>
    <dgm:cxn modelId="{3E36CE6D-2BC9-40D6-BEAC-E55770DC238B}" type="presParOf" srcId="{D2A4CB44-9E7E-4BB5-8A53-D36CA0F02598}" destId="{50240D9C-8097-4A36-AFD7-B11A7AAC56AF}" srcOrd="4" destOrd="0" presId="urn:microsoft.com/office/officeart/2017/3/layout/HorizontalLabelsTimeline"/>
    <dgm:cxn modelId="{857B407F-6C38-4243-91AB-941E5D8FD146}" type="presParOf" srcId="{07BFE5DA-0A0D-45AF-A1D0-FF300B537F0D}" destId="{EA6D82E4-74D2-4732-87EE-4204F71D45A8}" srcOrd="3" destOrd="0" presId="urn:microsoft.com/office/officeart/2017/3/layout/HorizontalLabelsTimeline"/>
    <dgm:cxn modelId="{1997BFB8-E0BF-43AF-8272-A0E9446935AA}" type="presParOf" srcId="{07BFE5DA-0A0D-45AF-A1D0-FF300B537F0D}" destId="{330C2D22-87CF-4534-A149-01B7283EF2DB}" srcOrd="4" destOrd="0" presId="urn:microsoft.com/office/officeart/2017/3/layout/HorizontalLabelsTimeline"/>
    <dgm:cxn modelId="{99B191F1-6CD4-430E-AAED-3EB84FD40593}" type="presParOf" srcId="{330C2D22-87CF-4534-A149-01B7283EF2DB}" destId="{C46A2A28-4CB3-499D-9EF0-26ED0A3080DA}" srcOrd="0" destOrd="0" presId="urn:microsoft.com/office/officeart/2017/3/layout/HorizontalLabelsTimeline"/>
    <dgm:cxn modelId="{B72F9ABF-3F1D-48D0-8864-16C20659CA94}" type="presParOf" srcId="{330C2D22-87CF-4534-A149-01B7283EF2DB}" destId="{19C9CB0B-80F9-4D1E-B911-B0790972E8F0}" srcOrd="1" destOrd="0" presId="urn:microsoft.com/office/officeart/2017/3/layout/HorizontalLabelsTimeline"/>
    <dgm:cxn modelId="{21019247-EA97-4DED-9764-9D1525D0ADF0}" type="presParOf" srcId="{19C9CB0B-80F9-4D1E-B911-B0790972E8F0}" destId="{EDAA46DD-9C60-46F0-84AE-D64790A73921}" srcOrd="0" destOrd="0" presId="urn:microsoft.com/office/officeart/2017/3/layout/HorizontalLabelsTimeline"/>
    <dgm:cxn modelId="{593A36CF-BD59-42E6-8FC7-91DB53D0650F}" type="presParOf" srcId="{19C9CB0B-80F9-4D1E-B911-B0790972E8F0}" destId="{3C591DAF-EB57-41E3-8620-9673CEA49F68}" srcOrd="1" destOrd="0" presId="urn:microsoft.com/office/officeart/2017/3/layout/HorizontalLabelsTimeline"/>
    <dgm:cxn modelId="{FE80A355-5272-4B8E-B521-9F2F4AFEAA42}" type="presParOf" srcId="{330C2D22-87CF-4534-A149-01B7283EF2DB}" destId="{AFF2511D-BFFB-460E-8461-DEC8A523409D}" srcOrd="2" destOrd="0" presId="urn:microsoft.com/office/officeart/2017/3/layout/HorizontalLabelsTimeline"/>
    <dgm:cxn modelId="{72ED43DB-D4F7-4401-BED4-1B2BBFD29CB4}" type="presParOf" srcId="{330C2D22-87CF-4534-A149-01B7283EF2DB}" destId="{9372A17F-554B-435A-9482-058D6F86D15D}" srcOrd="3" destOrd="0" presId="urn:microsoft.com/office/officeart/2017/3/layout/HorizontalLabelsTimeline"/>
    <dgm:cxn modelId="{9DBB1D9C-165A-4601-8724-DD89FD9CBF8F}" type="presParOf" srcId="{330C2D22-87CF-4534-A149-01B7283EF2DB}" destId="{A2408E4A-A91E-4C1B-9949-1BF8AB1DEFFA}" srcOrd="4" destOrd="0" presId="urn:microsoft.com/office/officeart/2017/3/layout/HorizontalLabelsTimeline"/>
    <dgm:cxn modelId="{BA5FCBBF-D071-47BF-A07E-AD8A8F5D72BA}" type="presParOf" srcId="{07BFE5DA-0A0D-45AF-A1D0-FF300B537F0D}" destId="{AA90E8F0-683B-4462-A249-8297B960AE78}" srcOrd="5" destOrd="0" presId="urn:microsoft.com/office/officeart/2017/3/layout/HorizontalLabelsTimeline"/>
    <dgm:cxn modelId="{6CD6625C-C874-4FC7-8096-FBE8EE71DC9C}" type="presParOf" srcId="{07BFE5DA-0A0D-45AF-A1D0-FF300B537F0D}" destId="{4DEEB47D-47F1-4DD3-AA8F-D07E8C0D4F21}" srcOrd="6" destOrd="0" presId="urn:microsoft.com/office/officeart/2017/3/layout/HorizontalLabelsTimeline"/>
    <dgm:cxn modelId="{51670192-1FAD-4861-977C-448FA28E40B0}" type="presParOf" srcId="{4DEEB47D-47F1-4DD3-AA8F-D07E8C0D4F21}" destId="{0FB51312-24B3-482D-87AB-C302298FC6ED}" srcOrd="0" destOrd="0" presId="urn:microsoft.com/office/officeart/2017/3/layout/HorizontalLabelsTimeline"/>
    <dgm:cxn modelId="{B3CD57F4-F31C-491C-A3DD-4C61200E890B}" type="presParOf" srcId="{4DEEB47D-47F1-4DD3-AA8F-D07E8C0D4F21}" destId="{D61BE858-95F1-4FC3-AC54-2C1BF236ECF4}" srcOrd="1" destOrd="0" presId="urn:microsoft.com/office/officeart/2017/3/layout/HorizontalLabelsTimeline"/>
    <dgm:cxn modelId="{713BB855-E4C2-4CD0-8E68-6BA4944DB396}" type="presParOf" srcId="{D61BE858-95F1-4FC3-AC54-2C1BF236ECF4}" destId="{71DA0141-51A3-418F-B203-2CF4D4A84093}" srcOrd="0" destOrd="0" presId="urn:microsoft.com/office/officeart/2017/3/layout/HorizontalLabelsTimeline"/>
    <dgm:cxn modelId="{477E961E-99DD-48D7-A89A-F759D0B206C2}" type="presParOf" srcId="{D61BE858-95F1-4FC3-AC54-2C1BF236ECF4}" destId="{51CEB500-2CA8-4DD2-9DAF-450B9926E672}" srcOrd="1" destOrd="0" presId="urn:microsoft.com/office/officeart/2017/3/layout/HorizontalLabelsTimeline"/>
    <dgm:cxn modelId="{8008556F-494E-4FA6-9126-72DBC3C8F631}" type="presParOf" srcId="{4DEEB47D-47F1-4DD3-AA8F-D07E8C0D4F21}" destId="{3B59DF9F-1EDB-4245-A4F9-2BE2EAE7DFB3}" srcOrd="2" destOrd="0" presId="urn:microsoft.com/office/officeart/2017/3/layout/HorizontalLabelsTimeline"/>
    <dgm:cxn modelId="{D122540A-69B5-4442-A597-41A5411062B3}" type="presParOf" srcId="{4DEEB47D-47F1-4DD3-AA8F-D07E8C0D4F21}" destId="{0403A85A-0678-47BF-9054-40C7A9972B35}" srcOrd="3" destOrd="0" presId="urn:microsoft.com/office/officeart/2017/3/layout/HorizontalLabelsTimeline"/>
    <dgm:cxn modelId="{8254047E-8B73-4BA9-B713-29959059B0AB}" type="presParOf" srcId="{4DEEB47D-47F1-4DD3-AA8F-D07E8C0D4F21}" destId="{B3C8DB5E-6D3D-467A-A817-A632BDF22DE3}" srcOrd="4" destOrd="0" presId="urn:microsoft.com/office/officeart/2017/3/layout/HorizontalLabelsTimeline"/>
    <dgm:cxn modelId="{644CFAE8-22A1-4FD7-8F1D-3E37861D5C56}" type="presParOf" srcId="{07BFE5DA-0A0D-45AF-A1D0-FF300B537F0D}" destId="{CCDB95C1-6E7F-4F98-A982-2118F0F96175}" srcOrd="7" destOrd="0" presId="urn:microsoft.com/office/officeart/2017/3/layout/HorizontalLabelsTimeline"/>
    <dgm:cxn modelId="{9D55723B-B880-47D9-83A7-A633DC352CD0}" type="presParOf" srcId="{07BFE5DA-0A0D-45AF-A1D0-FF300B537F0D}" destId="{90183006-60BD-47CA-A85B-980383272EF0}" srcOrd="8" destOrd="0" presId="urn:microsoft.com/office/officeart/2017/3/layout/HorizontalLabelsTimeline"/>
    <dgm:cxn modelId="{4CFC427C-0002-45E7-B5F4-89919B192C70}" type="presParOf" srcId="{90183006-60BD-47CA-A85B-980383272EF0}" destId="{3C528BEE-360A-4EF3-BCC8-6D9A99F55AAC}" srcOrd="0" destOrd="0" presId="urn:microsoft.com/office/officeart/2017/3/layout/HorizontalLabelsTimeline"/>
    <dgm:cxn modelId="{A44966A2-EE78-46F8-830C-E41BF155A8A5}" type="presParOf" srcId="{90183006-60BD-47CA-A85B-980383272EF0}" destId="{D08EC2AF-CE59-4766-809A-7DDAB18EE7B1}" srcOrd="1" destOrd="0" presId="urn:microsoft.com/office/officeart/2017/3/layout/HorizontalLabelsTimeline"/>
    <dgm:cxn modelId="{696BDAA0-2273-42D4-801D-A8A8208BD236}" type="presParOf" srcId="{D08EC2AF-CE59-4766-809A-7DDAB18EE7B1}" destId="{13788EC9-E533-4907-9B80-A4362929AE47}" srcOrd="0" destOrd="0" presId="urn:microsoft.com/office/officeart/2017/3/layout/HorizontalLabelsTimeline"/>
    <dgm:cxn modelId="{F7A9A78C-AC7B-4AD4-A5FF-DC485963382D}" type="presParOf" srcId="{D08EC2AF-CE59-4766-809A-7DDAB18EE7B1}" destId="{88FC1F60-50B7-4332-8BFB-F55C05C468F1}" srcOrd="1" destOrd="0" presId="urn:microsoft.com/office/officeart/2017/3/layout/HorizontalLabelsTimeline"/>
    <dgm:cxn modelId="{EECAED82-830D-47A6-A0AD-3C03BC9687D5}" type="presParOf" srcId="{90183006-60BD-47CA-A85B-980383272EF0}" destId="{B288D8F6-1BB7-4DF3-85A6-54A0516B4FCC}" srcOrd="2" destOrd="0" presId="urn:microsoft.com/office/officeart/2017/3/layout/HorizontalLabelsTimeline"/>
    <dgm:cxn modelId="{916072AB-D81A-4AD1-8D7E-3D979533D398}" type="presParOf" srcId="{90183006-60BD-47CA-A85B-980383272EF0}" destId="{5C96E42B-6BFA-452B-B045-C24A5BA84CB0}" srcOrd="3" destOrd="0" presId="urn:microsoft.com/office/officeart/2017/3/layout/HorizontalLabelsTimeline"/>
    <dgm:cxn modelId="{35AC2BD1-BAF9-46AA-B97D-9474E47BA8A4}" type="presParOf" srcId="{90183006-60BD-47CA-A85B-980383272EF0}" destId="{E8215C59-8C7E-48C9-B2A4-BE0F10CC4BF9}" srcOrd="4" destOrd="0" presId="urn:microsoft.com/office/officeart/2017/3/layout/HorizontalLabelsTimeline"/>
    <dgm:cxn modelId="{E0202903-28F9-4049-9CB4-9F595BF64CE3}" type="presParOf" srcId="{07BFE5DA-0A0D-45AF-A1D0-FF300B537F0D}" destId="{9A0D725E-B010-47A1-8BEC-0D010DC4EFBE}" srcOrd="9" destOrd="0" presId="urn:microsoft.com/office/officeart/2017/3/layout/HorizontalLabelsTimeline"/>
    <dgm:cxn modelId="{615CA4DC-CFE0-4795-8D44-6B8BAA6E2761}" type="presParOf" srcId="{07BFE5DA-0A0D-45AF-A1D0-FF300B537F0D}" destId="{B4652857-159A-4ACE-9013-F82C56CE47C1}" srcOrd="10" destOrd="0" presId="urn:microsoft.com/office/officeart/2017/3/layout/HorizontalLabelsTimeline"/>
    <dgm:cxn modelId="{C7CA6AEB-125D-4097-9482-40811F35A90A}" type="presParOf" srcId="{B4652857-159A-4ACE-9013-F82C56CE47C1}" destId="{B339F14C-E5BE-483A-BB8B-E23EE050B7B9}" srcOrd="0" destOrd="0" presId="urn:microsoft.com/office/officeart/2017/3/layout/HorizontalLabelsTimeline"/>
    <dgm:cxn modelId="{D73DF7CE-4BA9-4AEF-B68E-BC119C04AE02}" type="presParOf" srcId="{B4652857-159A-4ACE-9013-F82C56CE47C1}" destId="{AD4F49FF-5B8E-4C07-A930-258F80D78970}" srcOrd="1" destOrd="0" presId="urn:microsoft.com/office/officeart/2017/3/layout/HorizontalLabelsTimeline"/>
    <dgm:cxn modelId="{9362234C-6123-4377-B331-CA38DD1E8096}" type="presParOf" srcId="{AD4F49FF-5B8E-4C07-A930-258F80D78970}" destId="{995795A3-70DC-46EC-A18B-8E7DA76D2310}" srcOrd="0" destOrd="0" presId="urn:microsoft.com/office/officeart/2017/3/layout/HorizontalLabelsTimeline"/>
    <dgm:cxn modelId="{CA8379C5-D9A9-4D82-991A-333DEC6977DC}" type="presParOf" srcId="{AD4F49FF-5B8E-4C07-A930-258F80D78970}" destId="{ABAD2DD9-CD8D-4A9E-B8E4-FD8E9444233D}" srcOrd="1" destOrd="0" presId="urn:microsoft.com/office/officeart/2017/3/layout/HorizontalLabelsTimeline"/>
    <dgm:cxn modelId="{715B219C-AC15-49B9-AAA1-8E1DB420438C}" type="presParOf" srcId="{B4652857-159A-4ACE-9013-F82C56CE47C1}" destId="{5F8D1A86-C3AF-43C6-B438-F6B52830CD22}" srcOrd="2" destOrd="0" presId="urn:microsoft.com/office/officeart/2017/3/layout/HorizontalLabelsTimeline"/>
    <dgm:cxn modelId="{79B1FBC2-415E-4F02-ABA1-A26EC071A5C1}" type="presParOf" srcId="{B4652857-159A-4ACE-9013-F82C56CE47C1}" destId="{E9D619B6-9F60-4465-BB43-EDB2F1C93B87}" srcOrd="3" destOrd="0" presId="urn:microsoft.com/office/officeart/2017/3/layout/HorizontalLabelsTimeline"/>
    <dgm:cxn modelId="{3656FB4E-D8D7-4FC3-9440-65478AF1F0AD}" type="presParOf" srcId="{B4652857-159A-4ACE-9013-F82C56CE47C1}" destId="{10B8B414-E9E6-4DDA-BA08-21B599D9E185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8453F-C5C3-4AD6-94FF-1F2C69E91373}">
      <dsp:nvSpPr>
        <dsp:cNvPr id="0" name=""/>
        <dsp:cNvSpPr/>
      </dsp:nvSpPr>
      <dsp:spPr>
        <a:xfrm>
          <a:off x="0" y="2624328"/>
          <a:ext cx="4435656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483719-C4A8-4987-A40A-AF73F6914F48}">
      <dsp:nvSpPr>
        <dsp:cNvPr id="0" name=""/>
        <dsp:cNvSpPr/>
      </dsp:nvSpPr>
      <dsp:spPr>
        <a:xfrm>
          <a:off x="76562" y="1627083"/>
          <a:ext cx="1114978" cy="629838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2 Jan.</a:t>
          </a:r>
        </a:p>
      </dsp:txBody>
      <dsp:txXfrm>
        <a:off x="76562" y="1627083"/>
        <a:ext cx="1114978" cy="629838"/>
      </dsp:txXfrm>
    </dsp:sp>
    <dsp:sp modelId="{34E96E7B-CB9F-490E-B5D0-63852B00E7E8}">
      <dsp:nvSpPr>
        <dsp:cNvPr id="0" name=""/>
        <dsp:cNvSpPr/>
      </dsp:nvSpPr>
      <dsp:spPr>
        <a:xfrm>
          <a:off x="76562" y="714899"/>
          <a:ext cx="1114978" cy="91218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Taft Clinic January 2nd: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57 Spay/Neuter Surgeries</a:t>
          </a:r>
        </a:p>
      </dsp:txBody>
      <dsp:txXfrm>
        <a:off x="76562" y="714899"/>
        <a:ext cx="1114978" cy="912183"/>
      </dsp:txXfrm>
    </dsp:sp>
    <dsp:sp modelId="{4B4B7762-AA91-48D9-A8E5-DCBBA2663A7F}">
      <dsp:nvSpPr>
        <dsp:cNvPr id="0" name=""/>
        <dsp:cNvSpPr/>
      </dsp:nvSpPr>
      <dsp:spPr>
        <a:xfrm>
          <a:off x="634051" y="2256922"/>
          <a:ext cx="0" cy="367405"/>
        </a:xfrm>
        <a:prstGeom prst="line">
          <a:avLst/>
        </a:pr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2B0AB-C44C-4275-9D58-0D65C215A8A1}">
      <dsp:nvSpPr>
        <dsp:cNvPr id="0" name=""/>
        <dsp:cNvSpPr/>
      </dsp:nvSpPr>
      <dsp:spPr>
        <a:xfrm>
          <a:off x="710073" y="2991734"/>
          <a:ext cx="1114978" cy="629838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8 Jan.</a:t>
          </a:r>
        </a:p>
      </dsp:txBody>
      <dsp:txXfrm>
        <a:off x="710073" y="2991734"/>
        <a:ext cx="1114978" cy="629838"/>
      </dsp:txXfrm>
    </dsp:sp>
    <dsp:sp modelId="{795D3427-EB2F-4F1A-A31D-19C23D0C9BCB}">
      <dsp:nvSpPr>
        <dsp:cNvPr id="0" name=""/>
        <dsp:cNvSpPr/>
      </dsp:nvSpPr>
      <dsp:spPr>
        <a:xfrm>
          <a:off x="710073" y="3621573"/>
          <a:ext cx="1114978" cy="109065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Oildale Clinic January 8th: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53 Spay/Neuter Surgeries</a:t>
          </a:r>
        </a:p>
      </dsp:txBody>
      <dsp:txXfrm>
        <a:off x="710073" y="3621573"/>
        <a:ext cx="1114978" cy="1090654"/>
      </dsp:txXfrm>
    </dsp:sp>
    <dsp:sp modelId="{914DB086-FD1A-4E89-B860-75B9204E15DE}">
      <dsp:nvSpPr>
        <dsp:cNvPr id="0" name=""/>
        <dsp:cNvSpPr/>
      </dsp:nvSpPr>
      <dsp:spPr>
        <a:xfrm>
          <a:off x="1267562" y="2624328"/>
          <a:ext cx="0" cy="367405"/>
        </a:xfrm>
        <a:prstGeom prst="line">
          <a:avLst/>
        </a:pr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9E6F4C-561F-45F6-B7CC-83CF30F4D927}">
      <dsp:nvSpPr>
        <dsp:cNvPr id="0" name=""/>
        <dsp:cNvSpPr/>
      </dsp:nvSpPr>
      <dsp:spPr>
        <a:xfrm rot="2700000">
          <a:off x="593226" y="2583503"/>
          <a:ext cx="81649" cy="8164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6350"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C56CBD-D44B-4BD2-8B46-15438464DD25}">
      <dsp:nvSpPr>
        <dsp:cNvPr id="0" name=""/>
        <dsp:cNvSpPr/>
      </dsp:nvSpPr>
      <dsp:spPr>
        <a:xfrm rot="2700000">
          <a:off x="1226737" y="2583503"/>
          <a:ext cx="81649" cy="8164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6350"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6A2A28-4CB3-499D-9EF0-26ED0A3080DA}">
      <dsp:nvSpPr>
        <dsp:cNvPr id="0" name=""/>
        <dsp:cNvSpPr/>
      </dsp:nvSpPr>
      <dsp:spPr>
        <a:xfrm>
          <a:off x="1343583" y="1627083"/>
          <a:ext cx="1114978" cy="629838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16 Jan.</a:t>
          </a:r>
        </a:p>
      </dsp:txBody>
      <dsp:txXfrm>
        <a:off x="1343583" y="1627083"/>
        <a:ext cx="1114978" cy="629838"/>
      </dsp:txXfrm>
    </dsp:sp>
    <dsp:sp modelId="{EDAA46DD-9C60-46F0-84AE-D64790A73921}">
      <dsp:nvSpPr>
        <dsp:cNvPr id="0" name=""/>
        <dsp:cNvSpPr/>
      </dsp:nvSpPr>
      <dsp:spPr>
        <a:xfrm>
          <a:off x="1343583" y="536429"/>
          <a:ext cx="1114978" cy="109065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Bakersfield Clinic January 16th: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43 Spay/Neuter Surgeries</a:t>
          </a:r>
        </a:p>
      </dsp:txBody>
      <dsp:txXfrm>
        <a:off x="1343583" y="536429"/>
        <a:ext cx="1114978" cy="1090654"/>
      </dsp:txXfrm>
    </dsp:sp>
    <dsp:sp modelId="{AFF2511D-BFFB-460E-8461-DEC8A523409D}">
      <dsp:nvSpPr>
        <dsp:cNvPr id="0" name=""/>
        <dsp:cNvSpPr/>
      </dsp:nvSpPr>
      <dsp:spPr>
        <a:xfrm>
          <a:off x="1901072" y="2256922"/>
          <a:ext cx="0" cy="367405"/>
        </a:xfrm>
        <a:prstGeom prst="line">
          <a:avLst/>
        </a:pr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B51312-24B3-482D-87AB-C302298FC6ED}">
      <dsp:nvSpPr>
        <dsp:cNvPr id="0" name=""/>
        <dsp:cNvSpPr/>
      </dsp:nvSpPr>
      <dsp:spPr>
        <a:xfrm>
          <a:off x="1977094" y="2991734"/>
          <a:ext cx="1114978" cy="629838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17 Jan.</a:t>
          </a:r>
        </a:p>
      </dsp:txBody>
      <dsp:txXfrm>
        <a:off x="1977094" y="2991734"/>
        <a:ext cx="1114978" cy="629838"/>
      </dsp:txXfrm>
    </dsp:sp>
    <dsp:sp modelId="{71DA0141-51A3-418F-B203-2CF4D4A84093}">
      <dsp:nvSpPr>
        <dsp:cNvPr id="0" name=""/>
        <dsp:cNvSpPr/>
      </dsp:nvSpPr>
      <dsp:spPr>
        <a:xfrm>
          <a:off x="1977094" y="3621573"/>
          <a:ext cx="1114978" cy="124929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East Bakersfield Clinic January 17th: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41 Spay/Neuter Surgeries</a:t>
          </a:r>
        </a:p>
      </dsp:txBody>
      <dsp:txXfrm>
        <a:off x="1977094" y="3621573"/>
        <a:ext cx="1114978" cy="1249295"/>
      </dsp:txXfrm>
    </dsp:sp>
    <dsp:sp modelId="{3B59DF9F-1EDB-4245-A4F9-2BE2EAE7DFB3}">
      <dsp:nvSpPr>
        <dsp:cNvPr id="0" name=""/>
        <dsp:cNvSpPr/>
      </dsp:nvSpPr>
      <dsp:spPr>
        <a:xfrm>
          <a:off x="2534583" y="2624328"/>
          <a:ext cx="0" cy="367405"/>
        </a:xfrm>
        <a:prstGeom prst="line">
          <a:avLst/>
        </a:pr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72A17F-554B-435A-9482-058D6F86D15D}">
      <dsp:nvSpPr>
        <dsp:cNvPr id="0" name=""/>
        <dsp:cNvSpPr/>
      </dsp:nvSpPr>
      <dsp:spPr>
        <a:xfrm rot="2700000">
          <a:off x="1860247" y="2583503"/>
          <a:ext cx="81649" cy="8164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6350"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03A85A-0678-47BF-9054-40C7A9972B35}">
      <dsp:nvSpPr>
        <dsp:cNvPr id="0" name=""/>
        <dsp:cNvSpPr/>
      </dsp:nvSpPr>
      <dsp:spPr>
        <a:xfrm rot="2700000">
          <a:off x="2493758" y="2583503"/>
          <a:ext cx="81649" cy="8164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6350"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528BEE-360A-4EF3-BCC8-6D9A99F55AAC}">
      <dsp:nvSpPr>
        <dsp:cNvPr id="0" name=""/>
        <dsp:cNvSpPr/>
      </dsp:nvSpPr>
      <dsp:spPr>
        <a:xfrm>
          <a:off x="2610604" y="1627083"/>
          <a:ext cx="1114978" cy="629838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18 Jan.</a:t>
          </a:r>
        </a:p>
      </dsp:txBody>
      <dsp:txXfrm>
        <a:off x="2610604" y="1627083"/>
        <a:ext cx="1114978" cy="629838"/>
      </dsp:txXfrm>
    </dsp:sp>
    <dsp:sp modelId="{13788EC9-E533-4907-9B80-A4362929AE47}">
      <dsp:nvSpPr>
        <dsp:cNvPr id="0" name=""/>
        <dsp:cNvSpPr/>
      </dsp:nvSpPr>
      <dsp:spPr>
        <a:xfrm>
          <a:off x="2610604" y="536429"/>
          <a:ext cx="1114978" cy="1090654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Bakersfield Clinic January 18th: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41 Spay/Neuter Surgeries</a:t>
          </a:r>
        </a:p>
      </dsp:txBody>
      <dsp:txXfrm>
        <a:off x="2610604" y="536429"/>
        <a:ext cx="1114978" cy="1090654"/>
      </dsp:txXfrm>
    </dsp:sp>
    <dsp:sp modelId="{B288D8F6-1BB7-4DF3-85A6-54A0516B4FCC}">
      <dsp:nvSpPr>
        <dsp:cNvPr id="0" name=""/>
        <dsp:cNvSpPr/>
      </dsp:nvSpPr>
      <dsp:spPr>
        <a:xfrm>
          <a:off x="3168093" y="2256922"/>
          <a:ext cx="0" cy="367405"/>
        </a:xfrm>
        <a:prstGeom prst="line">
          <a:avLst/>
        </a:pr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39F14C-E5BE-483A-BB8B-E23EE050B7B9}">
      <dsp:nvSpPr>
        <dsp:cNvPr id="0" name=""/>
        <dsp:cNvSpPr/>
      </dsp:nvSpPr>
      <dsp:spPr>
        <a:xfrm>
          <a:off x="3244114" y="2991734"/>
          <a:ext cx="1114978" cy="629838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29 Jan.</a:t>
          </a:r>
        </a:p>
      </dsp:txBody>
      <dsp:txXfrm>
        <a:off x="3244114" y="2991734"/>
        <a:ext cx="1114978" cy="629838"/>
      </dsp:txXfrm>
    </dsp:sp>
    <dsp:sp modelId="{995795A3-70DC-46EC-A18B-8E7DA76D2310}">
      <dsp:nvSpPr>
        <dsp:cNvPr id="0" name=""/>
        <dsp:cNvSpPr/>
      </dsp:nvSpPr>
      <dsp:spPr>
        <a:xfrm>
          <a:off x="3244114" y="3621573"/>
          <a:ext cx="1114978" cy="124929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East Bakersfield Clinic January 29th: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43 Spay/Neuter Surgeries</a:t>
          </a:r>
        </a:p>
      </dsp:txBody>
      <dsp:txXfrm>
        <a:off x="3244114" y="3621573"/>
        <a:ext cx="1114978" cy="1249295"/>
      </dsp:txXfrm>
    </dsp:sp>
    <dsp:sp modelId="{5F8D1A86-C3AF-43C6-B438-F6B52830CD22}">
      <dsp:nvSpPr>
        <dsp:cNvPr id="0" name=""/>
        <dsp:cNvSpPr/>
      </dsp:nvSpPr>
      <dsp:spPr>
        <a:xfrm>
          <a:off x="3801604" y="2624328"/>
          <a:ext cx="0" cy="367405"/>
        </a:xfrm>
        <a:prstGeom prst="line">
          <a:avLst/>
        </a:pr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6E42B-6BFA-452B-B045-C24A5BA84CB0}">
      <dsp:nvSpPr>
        <dsp:cNvPr id="0" name=""/>
        <dsp:cNvSpPr/>
      </dsp:nvSpPr>
      <dsp:spPr>
        <a:xfrm rot="2700000">
          <a:off x="3127268" y="2583503"/>
          <a:ext cx="81649" cy="8164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6350"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D619B6-9F60-4465-BB43-EDB2F1C93B87}">
      <dsp:nvSpPr>
        <dsp:cNvPr id="0" name=""/>
        <dsp:cNvSpPr/>
      </dsp:nvSpPr>
      <dsp:spPr>
        <a:xfrm rot="2700000">
          <a:off x="3760779" y="2583503"/>
          <a:ext cx="81649" cy="8164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6350"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72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9767DBA9-C6A9-4FE6-AFC6-CF37B50A1AB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1" y="4416510"/>
            <a:ext cx="5607679" cy="4183220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72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F6930EBB-BAA8-40F0-8E19-50787BD7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30EBB-BAA8-40F0-8E19-50787BD73F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03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30EBB-BAA8-40F0-8E19-50787BD73F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7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C1BD72F-AE99-42BC-868F-0BD000BD669C}" type="datetime1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00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AEEE-BD00-44E1-AEB0-DFBF6794D5E1}" type="datetime1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1267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AEEE-BD00-44E1-AEB0-DFBF6794D5E1}" type="datetime1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4017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AEEE-BD00-44E1-AEB0-DFBF6794D5E1}" type="datetime1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82970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AEEE-BD00-44E1-AEB0-DFBF6794D5E1}" type="datetime1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6311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AEEE-BD00-44E1-AEB0-DFBF6794D5E1}" type="datetime1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12217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AEEE-BD00-44E1-AEB0-DFBF6794D5E1}" type="datetime1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89128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DCE3-D085-4D12-A1B3-B2490D89F825}" type="datetime1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615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7D1A-FBC6-4D4D-B070-6746376823E9}" type="datetime1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615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C99F-9662-4B9F-8680-74DF203CB67F}" type="datetime1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383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74A9-A4BF-4E22-AFE3-03FE5B1568CF}" type="datetime1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8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E665-F6E9-48C4-A6FE-CED7DAE52952}" type="datetime1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40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AEEE-BD00-44E1-AEB0-DFBF6794D5E1}" type="datetime1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9892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E979-F5C0-4856-96B5-B6DD925DE46A}" type="datetime1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77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B085-B1AB-4EA7-B381-F36FA0DD39C9}" type="datetime1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22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70D-40F8-4AC7-BC59-D6E7495F2F2B}" type="datetime1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9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953A-EBA3-4788-B719-E31AD7994924}" type="datetime1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89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AEEE-BD00-44E1-AEB0-DFBF6794D5E1}" type="datetime1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056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6AEEE-BD00-44E1-AEB0-DFBF6794D5E1}" type="datetime1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8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2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4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7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b="1"/>
              <a:t>Kern County Animal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Director’s Report</a:t>
            </a:r>
          </a:p>
          <a:p>
            <a:r>
              <a:rPr lang="en-US" b="1" dirty="0"/>
              <a:t>January 2024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5E82FE37-1DD1-FE9E-BD24-C00D1CE08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615978" y="1667644"/>
            <a:ext cx="3359623" cy="3522712"/>
          </a:xfrm>
          <a:prstGeom prst="rect">
            <a:avLst/>
          </a:prstGeom>
          <a:noFill/>
        </p:spPr>
      </p:pic>
      <p:pic>
        <p:nvPicPr>
          <p:cNvPr id="6" name="Picture 5" descr="A qr code with a dinosaur&#10;&#10;Description automatically generated">
            <a:extLst>
              <a:ext uri="{FF2B5EF4-FFF2-40B4-BE49-F238E27FC236}">
                <a16:creationId xmlns:a16="http://schemas.microsoft.com/office/drawing/2014/main" id="{D99D3D18-B3D5-FE2C-1E9D-A6EB8B2FD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270377"/>
            <a:ext cx="1969556" cy="196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25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C617B5E7-82EF-4F98-88F9-C0D5A5E8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EDA38C96-883D-497B-8F5D-D7E435243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B488A02-ECF8-47A5-806C-8CDF9935E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0566D3B-3450-407D-9C9E-622BF0D97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04FE625F-F961-4FE5-95C8-0AE28A5D5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54A39E9-7329-429E-AA37-598874587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4A2AAA7B-DD5A-486B-B28F-F19588315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DB99B21-A649-42D2-BB86-486C2E73A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4A631EEB-EF96-4032-8B47-62220C131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0B37569-6E3D-4B34-AD3E-0FC79D7CB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A3A0A741-DE46-43B7-A732-2C6D71E7B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3FB4AD13-112F-436E-9596-F7557110C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075" y="982132"/>
            <a:ext cx="476597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Offsite Adoptions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96D98D9-A8AD-432E-BD4E-FF8001244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7792" y="2400639"/>
            <a:ext cx="43205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dog and puppy adoption application&#10;&#10;Description automatically generated">
            <a:extLst>
              <a:ext uri="{FF2B5EF4-FFF2-40B4-BE49-F238E27FC236}">
                <a16:creationId xmlns:a16="http://schemas.microsoft.com/office/drawing/2014/main" id="{E2757086-513D-FA8E-D94E-9A56DEAE76D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22" y="2870699"/>
            <a:ext cx="4108271" cy="2310902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4C8C252-EB09-02AC-D9DD-DC4692DEDD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7" r="6807"/>
          <a:stretch/>
        </p:blipFill>
        <p:spPr>
          <a:xfrm>
            <a:off x="6102993" y="1158024"/>
            <a:ext cx="2129458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4845F2F-F1D1-B51C-6211-2F518C725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" b="1541"/>
          <a:stretch/>
        </p:blipFill>
        <p:spPr>
          <a:xfrm>
            <a:off x="6101589" y="3631646"/>
            <a:ext cx="2132266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5934456"/>
            <a:ext cx="407023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10</a:t>
            </a:fld>
            <a:endParaRPr 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400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C617B5E7-82EF-4F98-88F9-C0D5A5E8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EDA38C96-883D-497B-8F5D-D7E435243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B488A02-ECF8-47A5-806C-8CDF9935E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0566D3B-3450-407D-9C9E-622BF0D97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04FE625F-F961-4FE5-95C8-0AE28A5D5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54A39E9-7329-429E-AA37-598874587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4A2AAA7B-DD5A-486B-B28F-F19588315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DB99B21-A649-42D2-BB86-486C2E73A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4A631EEB-EF96-4032-8B47-62220C131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0B37569-6E3D-4B34-AD3E-0FC79D7CB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A3A0A741-DE46-43B7-A732-2C6D71E7B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3FB4AD13-112F-436E-9596-F7557110C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075" y="982132"/>
            <a:ext cx="476597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Offsite Adoptions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96D98D9-A8AD-432E-BD4E-FF8001244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7792" y="2400639"/>
            <a:ext cx="43205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dog and puppy adoption application&#10;&#10;Description automatically generated">
            <a:extLst>
              <a:ext uri="{FF2B5EF4-FFF2-40B4-BE49-F238E27FC236}">
                <a16:creationId xmlns:a16="http://schemas.microsoft.com/office/drawing/2014/main" id="{E2757086-513D-FA8E-D94E-9A56DEAE76D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22" y="2870699"/>
            <a:ext cx="4108271" cy="2310902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4C8C252-EB09-02AC-D9DD-DC4692DEDD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" b="1477"/>
          <a:stretch/>
        </p:blipFill>
        <p:spPr>
          <a:xfrm>
            <a:off x="6102993" y="1158024"/>
            <a:ext cx="2129458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4845F2F-F1D1-B51C-6211-2F518C725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" b="1541"/>
          <a:stretch/>
        </p:blipFill>
        <p:spPr>
          <a:xfrm>
            <a:off x="6101589" y="3631646"/>
            <a:ext cx="2132266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5934456"/>
            <a:ext cx="407023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11</a:t>
            </a:fld>
            <a:endParaRPr 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156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C617B5E7-82EF-4F98-88F9-C0D5A5E8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EDA38C96-883D-497B-8F5D-D7E435243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B488A02-ECF8-47A5-806C-8CDF9935E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0566D3B-3450-407D-9C9E-622BF0D97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04FE625F-F961-4FE5-95C8-0AE28A5D5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54A39E9-7329-429E-AA37-598874587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4A2AAA7B-DD5A-486B-B28F-F19588315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DB99B21-A649-42D2-BB86-486C2E73A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4A631EEB-EF96-4032-8B47-62220C131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0B37569-6E3D-4B34-AD3E-0FC79D7CB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A3A0A741-DE46-43B7-A732-2C6D71E7B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3FB4AD13-112F-436E-9596-F7557110C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075" y="982132"/>
            <a:ext cx="476597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Offsite Adoptions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96D98D9-A8AD-432E-BD4E-FF8001244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7792" y="2400639"/>
            <a:ext cx="43205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dog and puppy adoption application&#10;&#10;Description automatically generated">
            <a:extLst>
              <a:ext uri="{FF2B5EF4-FFF2-40B4-BE49-F238E27FC236}">
                <a16:creationId xmlns:a16="http://schemas.microsoft.com/office/drawing/2014/main" id="{E2757086-513D-FA8E-D94E-9A56DEAE76D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22" y="2870699"/>
            <a:ext cx="4108271" cy="2310902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4C8C252-EB09-02AC-D9DD-DC4692DEDD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" b="1477"/>
          <a:stretch/>
        </p:blipFill>
        <p:spPr>
          <a:xfrm>
            <a:off x="6102993" y="1158024"/>
            <a:ext cx="2129458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4845F2F-F1D1-B51C-6211-2F518C725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" b="1541"/>
          <a:stretch/>
        </p:blipFill>
        <p:spPr>
          <a:xfrm>
            <a:off x="6101589" y="3631646"/>
            <a:ext cx="2132266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5934456"/>
            <a:ext cx="407023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12</a:t>
            </a:fld>
            <a:endParaRPr 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032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C617B5E7-82EF-4F98-88F9-C0D5A5E8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EDA38C96-883D-497B-8F5D-D7E435243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B488A02-ECF8-47A5-806C-8CDF9935E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0566D3B-3450-407D-9C9E-622BF0D97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04FE625F-F961-4FE5-95C8-0AE28A5D5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54A39E9-7329-429E-AA37-598874587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4A2AAA7B-DD5A-486B-B28F-F19588315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DB99B21-A649-42D2-BB86-486C2E73A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4A631EEB-EF96-4032-8B47-62220C131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0B37569-6E3D-4B34-AD3E-0FC79D7CB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A3A0A741-DE46-43B7-A732-2C6D71E7B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3FB4AD13-112F-436E-9596-F7557110C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075" y="982132"/>
            <a:ext cx="4765975" cy="13038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dirty="0"/>
              <a:t>Streets of Bakersfield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96D98D9-A8AD-432E-BD4E-FF8001244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7792" y="2400639"/>
            <a:ext cx="43205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757086-513D-FA8E-D94E-9A56DEAE76D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622" y="2870699"/>
            <a:ext cx="4108271" cy="2310902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4C8C252-EB09-02AC-D9DD-DC4692DEDD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7" r="6807"/>
          <a:stretch/>
        </p:blipFill>
        <p:spPr>
          <a:xfrm>
            <a:off x="6102993" y="1158024"/>
            <a:ext cx="2129458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4845F2F-F1D1-B51C-6211-2F518C725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r="6750"/>
          <a:stretch/>
        </p:blipFill>
        <p:spPr>
          <a:xfrm>
            <a:off x="6101589" y="3631646"/>
            <a:ext cx="2132266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5934456"/>
            <a:ext cx="407023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13</a:t>
            </a:fld>
            <a:endParaRPr 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321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5E66D3F-14EA-4BCD-819B-EEF581746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9D3EDE-CC3B-4573-A04B-26F32F1B2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0D0D4B-CC81-434D-B595-71AA69192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8047919-8C66-4EF3-9979-FB7112EB6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00195C4-7BCF-469C-A003-AC2F0D2F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EE82425-33CD-4CF1-9623-91BECE687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09" y="982132"/>
            <a:ext cx="3601638" cy="1303867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262626"/>
                </a:solidFill>
                <a:latin typeface="Californian FB" panose="0207040306080B030204" pitchFamily="18" charset="0"/>
              </a:rPr>
              <a:t>Field Services</a:t>
            </a:r>
            <a:endParaRPr lang="en-US">
              <a:solidFill>
                <a:srgbClr val="262626"/>
              </a:solidFill>
              <a:latin typeface="Californian FB" panose="0207040306080B0302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D5289D1-D3B7-4C53-823E-280A79C02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338775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456CE10-0EE3-4503-ACF3-1D53A6FDB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0809" y="2400639"/>
            <a:ext cx="3601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0809" y="2556932"/>
            <a:ext cx="3601638" cy="33189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  <a:latin typeface="Californian FB" panose="0207040306080B030204" pitchFamily="18" charset="0"/>
              </a:rPr>
              <a:t>36 dogs were returned to their owners in the field in January 2024.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262626"/>
                </a:solidFill>
                <a:latin typeface="Californian FB" panose="0207040306080B030204" pitchFamily="18" charset="0"/>
              </a:rPr>
              <a:t>108 dogs were secured on property by Animal Control Officers in January 2024.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>
                <a:solidFill>
                  <a:srgbClr val="000000"/>
                </a:solidFill>
                <a:latin typeface="Californian FB" panose="0207040306080B030204" pitchFamily="18" charset="0"/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rgbClr val="000000"/>
              </a:solidFill>
              <a:latin typeface="Californian FB" panose="0207040306080B0302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025593"/>
              </p:ext>
            </p:extLst>
          </p:nvPr>
        </p:nvGraphicFramePr>
        <p:xfrm>
          <a:off x="1306928" y="1410208"/>
          <a:ext cx="2412769" cy="3858785"/>
        </p:xfrm>
        <a:graphic>
          <a:graphicData uri="http://schemas.openxmlformats.org/drawingml/2006/table">
            <a:tbl>
              <a:tblPr firstRow="1" bandRow="1">
                <a:noFill/>
                <a:tableStyleId>{BC89EF96-8CEA-46FF-86C4-4CE0E7609802}</a:tableStyleId>
              </a:tblPr>
              <a:tblGrid>
                <a:gridCol w="1199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724"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none" spc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January 2024</a:t>
                      </a:r>
                    </a:p>
                  </a:txBody>
                  <a:tcPr marL="74207" marR="74207" marT="51945" marB="5194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cap="none" spc="0">
                          <a:solidFill>
                            <a:schemeClr val="tx1"/>
                          </a:solidFill>
                        </a:rPr>
                        <a:t>Calls Per Area </a:t>
                      </a:r>
                    </a:p>
                  </a:txBody>
                  <a:tcPr marL="74207" marR="74207" marT="51945" marB="5194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724"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Lake Isabella</a:t>
                      </a:r>
                    </a:p>
                  </a:txBody>
                  <a:tcPr marL="74207" marR="74207" marT="51945" marB="51945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107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988"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Mojave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cap="none" spc="0" dirty="0">
                          <a:solidFill>
                            <a:schemeClr val="tx1"/>
                          </a:solidFill>
                        </a:rPr>
                        <a:t>146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724"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North County</a:t>
                      </a:r>
                    </a:p>
                  </a:txBody>
                  <a:tcPr marL="74207" marR="74207" marT="51945" marB="51945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988"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Northeast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cap="none" spc="0" dirty="0">
                          <a:solidFill>
                            <a:schemeClr val="tx1"/>
                          </a:solidFill>
                        </a:rPr>
                        <a:t>357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724"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Northwest</a:t>
                      </a:r>
                    </a:p>
                  </a:txBody>
                  <a:tcPr marL="74207" marR="74207" marT="51945" marB="51945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388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988"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Ridgecrest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cap="none" spc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724"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Southeast</a:t>
                      </a:r>
                    </a:p>
                  </a:txBody>
                  <a:tcPr marL="74207" marR="74207" marT="51945" marB="51945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239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988"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Southwest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cap="none" spc="0" dirty="0">
                          <a:solidFill>
                            <a:schemeClr val="tx1"/>
                          </a:solidFill>
                        </a:rPr>
                        <a:t>182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724"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Taft</a:t>
                      </a:r>
                    </a:p>
                  </a:txBody>
                  <a:tcPr marL="74207" marR="74207" marT="51945" marB="51945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137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988"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Tehachapi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cap="none" spc="0" dirty="0">
                          <a:solidFill>
                            <a:schemeClr val="tx1"/>
                          </a:solidFill>
                        </a:rPr>
                        <a:t>104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724">
                <a:tc>
                  <a:txBody>
                    <a:bodyPr/>
                    <a:lstStyle/>
                    <a:p>
                      <a:r>
                        <a:rPr lang="en-US" sz="1100" b="1" cap="none" spc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marL="74207" marR="74207" marT="51945" marB="51945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cap="none" spc="0" dirty="0">
                          <a:solidFill>
                            <a:schemeClr val="tx1"/>
                          </a:solidFill>
                        </a:rPr>
                        <a:t>1,757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1777">
                <a:tc>
                  <a:txBody>
                    <a:bodyPr/>
                    <a:lstStyle/>
                    <a:p>
                      <a:endParaRPr lang="en-US" sz="1000" b="1" cap="none" spc="0">
                        <a:solidFill>
                          <a:schemeClr val="tx1"/>
                        </a:solidFill>
                      </a:endParaRP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113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996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56E41F-B8E0-4D18-B554-FD40260D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DB31E17-E562-4F82-98D0-858C8412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8BF3B07-5EF6-4E5B-834E-C1398DB60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DDA1859-D108-4C60-B38B-C85485AB3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498EA77-084B-43CC-B94D-566F1D8E1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9B16D3F-47E8-419E-9C4E-ED6FC918F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868" y="982132"/>
            <a:ext cx="2520579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1">
                <a:solidFill>
                  <a:srgbClr val="262626"/>
                </a:solidFill>
                <a:latin typeface="Californian FB" panose="0207040306080B030204" pitchFamily="18" charset="0"/>
              </a:rPr>
              <a:t>Field Services-CAF</a:t>
            </a:r>
            <a:endParaRPr lang="en-US" sz="3100">
              <a:solidFill>
                <a:srgbClr val="262626"/>
              </a:solidFill>
              <a:latin typeface="Californian FB" panose="0207040306080B03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E937B9-07EE-456A-A31C-41A8866E2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4457015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D2308B7-2829-44DD-B213-27EEBDED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40066" y="2400639"/>
            <a:ext cx="25323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1868" y="2556932"/>
            <a:ext cx="2520578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262626"/>
                </a:solidFill>
                <a:latin typeface="Californian FB" panose="0207040306080B030204" pitchFamily="18" charset="0"/>
              </a:rPr>
              <a:t>5 Permits Issued/Inspections Passed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262626"/>
                </a:solidFill>
                <a:latin typeface="Californian FB" panose="0207040306080B030204" pitchFamily="18" charset="0"/>
              </a:rPr>
              <a:t>3 Inspection Failed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262626"/>
                </a:solidFill>
                <a:latin typeface="Californian FB" panose="0207040306080B030204" pitchFamily="18" charset="0"/>
              </a:rPr>
              <a:t>0 Citations Issued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262626"/>
                </a:solidFill>
                <a:latin typeface="Californian FB" panose="0207040306080B030204" pitchFamily="18" charset="0"/>
              </a:rPr>
              <a:t>65 Active CAF Permits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>
                <a:solidFill>
                  <a:srgbClr val="000000"/>
                </a:solidFill>
                <a:latin typeface="Californian FB" panose="0207040306080B030204" pitchFamily="18" charset="0"/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rgbClr val="000000"/>
              </a:solidFill>
              <a:latin typeface="Californian FB" panose="0207040306080B0302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087913"/>
              </p:ext>
            </p:extLst>
          </p:nvPr>
        </p:nvGraphicFramePr>
        <p:xfrm>
          <a:off x="1059512" y="1691098"/>
          <a:ext cx="3959084" cy="3297004"/>
        </p:xfrm>
        <a:graphic>
          <a:graphicData uri="http://schemas.openxmlformats.org/drawingml/2006/table">
            <a:tbl>
              <a:tblPr firstRow="1" bandRow="1">
                <a:noFill/>
                <a:tableStyleId>{BC89EF96-8CEA-46FF-86C4-4CE0E7609802}</a:tableStyleId>
              </a:tblPr>
              <a:tblGrid>
                <a:gridCol w="2655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64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 January 2024</a:t>
                      </a:r>
                    </a:p>
                  </a:txBody>
                  <a:tcPr marL="191884" marR="115131" marT="115131" marB="115131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solidFill>
                            <a:srgbClr val="FFFFFF"/>
                          </a:solidFill>
                        </a:rPr>
                        <a:t>Calls </a:t>
                      </a:r>
                    </a:p>
                  </a:txBody>
                  <a:tcPr marL="191884" marR="115131" marT="115131" marB="1151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640"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CAF-Breeder</a:t>
                      </a:r>
                    </a:p>
                  </a:txBody>
                  <a:tcPr marL="191884" marR="115131" marT="115131" marB="115131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27</a:t>
                      </a:r>
                    </a:p>
                  </a:txBody>
                  <a:tcPr marL="191884" marR="115131" marT="115131" marB="1151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640"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CAF-Rescue</a:t>
                      </a:r>
                    </a:p>
                  </a:txBody>
                  <a:tcPr marL="191884" marR="115131" marT="115131" marB="115131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</a:t>
                      </a:r>
                    </a:p>
                  </a:txBody>
                  <a:tcPr marL="191884" marR="115131" marT="115131" marB="1151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640"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CAF-Kennel</a:t>
                      </a:r>
                    </a:p>
                  </a:txBody>
                  <a:tcPr marL="191884" marR="115131" marT="115131" marB="115131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</a:t>
                      </a:r>
                    </a:p>
                  </a:txBody>
                  <a:tcPr marL="191884" marR="115131" marT="115131" marB="1151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640"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CAF-Boarding</a:t>
                      </a:r>
                    </a:p>
                  </a:txBody>
                  <a:tcPr marL="191884" marR="115131" marT="115131" marB="115131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</a:t>
                      </a:r>
                    </a:p>
                  </a:txBody>
                  <a:tcPr marL="191884" marR="115131" marT="115131" marB="1151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640">
                <a:tc>
                  <a:txBody>
                    <a:bodyPr/>
                    <a:lstStyle/>
                    <a:p>
                      <a:r>
                        <a:rPr lang="en-US" sz="13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Total</a:t>
                      </a:r>
                    </a:p>
                  </a:txBody>
                  <a:tcPr marL="191884" marR="115131" marT="115131" marB="115131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34</a:t>
                      </a:r>
                    </a:p>
                  </a:txBody>
                  <a:tcPr marL="191884" marR="115131" marT="115131" marB="1151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3164">
                <a:tc>
                  <a:txBody>
                    <a:bodyPr/>
                    <a:lstStyle/>
                    <a:p>
                      <a:endParaRPr lang="en-US" sz="13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91884" marR="115131" marT="115131" marB="115131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91884" marR="115131" marT="115131" marB="1151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113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25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5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381" y="666795"/>
            <a:ext cx="7149237" cy="552441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458" y="350556"/>
            <a:ext cx="8657084" cy="6156888"/>
          </a:xfrm>
          <a:prstGeom prst="rect">
            <a:avLst/>
          </a:prstGeom>
          <a:noFill/>
          <a:ln w="25400" cap="flat">
            <a:solidFill>
              <a:srgbClr val="BEDB58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6198410"/>
            <a:ext cx="407023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696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4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381" y="666795"/>
            <a:ext cx="7149237" cy="55244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458" y="350556"/>
            <a:ext cx="8657084" cy="6156888"/>
          </a:xfrm>
          <a:prstGeom prst="rect">
            <a:avLst/>
          </a:prstGeom>
          <a:noFill/>
          <a:ln w="25400" cap="flat">
            <a:solidFill>
              <a:srgbClr val="4360BF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6198410"/>
            <a:ext cx="407023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>
                <a:solidFill>
                  <a:schemeClr val="tx2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545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7" y="469900"/>
            <a:ext cx="2771251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51" y="635508"/>
            <a:ext cx="2523744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4691FA-9794-43F6-9686-51BC71A6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81" y="954756"/>
            <a:ext cx="2047810" cy="4946003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Volunteer Program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0"/>
            <a:ext cx="5653278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012DE-B61F-4C12-8428-74A758E5E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5700" y="469900"/>
            <a:ext cx="4465223" cy="5405968"/>
          </a:xfrm>
        </p:spPr>
        <p:txBody>
          <a:bodyPr anchor="ctr">
            <a:normAutofit/>
          </a:bodyPr>
          <a:lstStyle/>
          <a:p>
            <a:r>
              <a:rPr lang="en-US" dirty="0"/>
              <a:t>January 2024:</a:t>
            </a:r>
          </a:p>
          <a:p>
            <a:pPr lvl="4"/>
            <a:r>
              <a:rPr lang="en-US" dirty="0"/>
              <a:t>342.95 hours of service were donated</a:t>
            </a:r>
          </a:p>
          <a:p>
            <a:pPr lvl="4"/>
            <a:r>
              <a:rPr lang="en-US" dirty="0"/>
              <a:t>51 new volunteers</a:t>
            </a:r>
          </a:p>
          <a:p>
            <a:pPr lvl="4"/>
            <a:r>
              <a:rPr lang="en-US" dirty="0"/>
              <a:t>73 active volunteers </a:t>
            </a:r>
          </a:p>
          <a:p>
            <a:pPr lvl="4"/>
            <a:r>
              <a:rPr lang="en-US" dirty="0"/>
              <a:t>To date, 342.95 hours of service have been donated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7D163-88AA-4082-8D4F-40CF74EB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3901" y="5969000"/>
            <a:ext cx="407022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98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603" y="496088"/>
            <a:ext cx="2867411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0"/>
            <a:ext cx="2664004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699" y="1055077"/>
            <a:ext cx="1899682" cy="4794578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262626"/>
                </a:solidFill>
                <a:latin typeface="Californian FB" panose="0207040306080B030204" pitchFamily="18" charset="0"/>
              </a:rPr>
              <a:t>Program Highlights</a:t>
            </a: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9039" y="-2"/>
            <a:ext cx="5654961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/>
          </p:cNvSpPr>
          <p:nvPr/>
        </p:nvSpPr>
        <p:spPr>
          <a:xfrm>
            <a:off x="8282889" y="4563257"/>
            <a:ext cx="242497" cy="171307"/>
          </a:xfrm>
          <a:prstGeom prst="rect">
            <a:avLst/>
          </a:prstGeom>
        </p:spPr>
        <p:txBody>
          <a:bodyPr/>
          <a:lstStyle/>
          <a:p>
            <a:pPr defTabSz="278892">
              <a:spcAft>
                <a:spcPts val="600"/>
              </a:spcAft>
            </a:pPr>
            <a:fld id="{7FB58F4E-C29E-46FB-BC69-9AD7A6DF9B2A}" type="slidenum">
              <a:rPr lang="en-US" sz="1098" kern="1200">
                <a:solidFill>
                  <a:schemeClr val="tx1"/>
                </a:solidFill>
                <a:latin typeface="Californian FB" panose="0207040306080B030204" pitchFamily="18" charset="0"/>
                <a:ea typeface="+mn-ea"/>
                <a:cs typeface="+mn-cs"/>
              </a:rPr>
              <a:pPr defTabSz="278892">
                <a:spcAft>
                  <a:spcPts val="600"/>
                </a:spcAft>
              </a:pPr>
              <a:t>2</a:t>
            </a:fld>
            <a:endParaRPr lang="en-US">
              <a:latin typeface="Californian FB" panose="0207040306080B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2554" y="2123433"/>
            <a:ext cx="2008962" cy="317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8892">
              <a:spcAft>
                <a:spcPts val="600"/>
              </a:spcAft>
            </a:pPr>
            <a:r>
              <a:rPr lang="en-US" sz="1464" b="1" kern="1200" dirty="0"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Foster</a:t>
            </a:r>
            <a:endParaRPr lang="en-US" sz="2400" b="1" dirty="0">
              <a:latin typeface="Californian FB" panose="0207040306080B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275973" y="2523674"/>
            <a:ext cx="4155336" cy="4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3284" indent="-171450" defTabSz="557784">
              <a:buClrTx/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Californian FB" panose="0207040306080B030204" pitchFamily="18" charset="0"/>
                <a:ea typeface="+mn-ea"/>
                <a:cs typeface="+mn-cs"/>
              </a:rPr>
              <a:t>48 dogs, 58 puppies, 2 cats and </a:t>
            </a:r>
            <a:r>
              <a:rPr lang="en-US" sz="1000" dirty="0">
                <a:solidFill>
                  <a:schemeClr val="tx1"/>
                </a:solidFill>
                <a:latin typeface="Californian FB" panose="0207040306080B030204" pitchFamily="18" charset="0"/>
              </a:rPr>
              <a:t>21</a:t>
            </a:r>
            <a:r>
              <a:rPr lang="en-US" sz="1000" kern="1200" dirty="0">
                <a:solidFill>
                  <a:schemeClr val="tx1"/>
                </a:solidFill>
                <a:latin typeface="Californian FB" panose="0207040306080B030204" pitchFamily="18" charset="0"/>
                <a:ea typeface="+mn-ea"/>
                <a:cs typeface="+mn-cs"/>
              </a:rPr>
              <a:t> kittens entered the Department’s Foster Care Program for a total of </a:t>
            </a:r>
            <a:r>
              <a:rPr lang="en-US" sz="1000" dirty="0">
                <a:solidFill>
                  <a:schemeClr val="tx1"/>
                </a:solidFill>
                <a:latin typeface="Californian FB" panose="0207040306080B030204" pitchFamily="18" charset="0"/>
              </a:rPr>
              <a:t>129</a:t>
            </a:r>
            <a:r>
              <a:rPr lang="en-US" sz="1000" kern="1200" dirty="0">
                <a:solidFill>
                  <a:schemeClr val="tx1"/>
                </a:solidFill>
                <a:latin typeface="Californian FB" panose="0207040306080B030204" pitchFamily="18" charset="0"/>
                <a:ea typeface="+mn-ea"/>
                <a:cs typeface="+mn-cs"/>
              </a:rPr>
              <a:t> animals in the month of January.</a:t>
            </a:r>
            <a:endParaRPr lang="en-US" sz="1000" dirty="0">
              <a:solidFill>
                <a:schemeClr val="tx1"/>
              </a:solidFill>
              <a:latin typeface="Californian FB" panose="0207040306080B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1734" y="2964394"/>
            <a:ext cx="1429142" cy="317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8892">
              <a:spcAft>
                <a:spcPts val="600"/>
              </a:spcAft>
            </a:pPr>
            <a:r>
              <a:rPr lang="en-US" sz="1464" b="1" kern="1200" dirty="0"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TNR</a:t>
            </a:r>
            <a:endParaRPr lang="en-US" sz="2400" b="1" dirty="0">
              <a:latin typeface="Californian FB" panose="0207040306080B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294844" y="3291434"/>
            <a:ext cx="4155336" cy="566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3284" indent="-171450" defTabSz="557784">
              <a:buClrTx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Californian FB" panose="0207040306080B030204" pitchFamily="18" charset="0"/>
              </a:rPr>
              <a:t>208</a:t>
            </a:r>
            <a:r>
              <a:rPr lang="en-US" sz="1000" kern="1200" dirty="0">
                <a:solidFill>
                  <a:schemeClr val="tx1"/>
                </a:solidFill>
                <a:latin typeface="Californian FB" panose="0207040306080B030204" pitchFamily="18" charset="0"/>
                <a:ea typeface="+mn-ea"/>
                <a:cs typeface="+mn-cs"/>
              </a:rPr>
              <a:t> cats were spayed or neutered and released in January 2024. Year-to-date, </a:t>
            </a:r>
            <a:r>
              <a:rPr lang="en-US" sz="1000" dirty="0">
                <a:solidFill>
                  <a:schemeClr val="tx1"/>
                </a:solidFill>
                <a:latin typeface="Californian FB" panose="0207040306080B030204" pitchFamily="18" charset="0"/>
              </a:rPr>
              <a:t>208</a:t>
            </a:r>
            <a:r>
              <a:rPr lang="en-US" sz="1000" kern="1200" dirty="0">
                <a:solidFill>
                  <a:schemeClr val="tx1"/>
                </a:solidFill>
                <a:latin typeface="Californian FB" panose="0207040306080B030204" pitchFamily="18" charset="0"/>
                <a:ea typeface="+mn-ea"/>
                <a:cs typeface="+mn-cs"/>
              </a:rPr>
              <a:t> cats have gone through the program, and since 2013 19,808 cats have been spayed or neutered, and returned to field</a:t>
            </a:r>
            <a:r>
              <a:rPr lang="en-US" sz="732" kern="1200" dirty="0">
                <a:solidFill>
                  <a:srgbClr val="0D0DB9"/>
                </a:solidFill>
                <a:latin typeface="Californian FB" panose="0207040306080B030204" pitchFamily="18" charset="0"/>
                <a:ea typeface="+mn-ea"/>
                <a:cs typeface="+mn-cs"/>
              </a:rPr>
              <a:t>.</a:t>
            </a:r>
            <a:endParaRPr lang="en-US" sz="1200" dirty="0">
              <a:solidFill>
                <a:srgbClr val="0D0DB9"/>
              </a:solidFill>
              <a:latin typeface="Californian FB" panose="0207040306080B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1734" y="3805354"/>
            <a:ext cx="1849622" cy="317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8892">
              <a:spcAft>
                <a:spcPts val="600"/>
              </a:spcAft>
            </a:pPr>
            <a:r>
              <a:rPr lang="en-US" sz="1464" b="1" kern="1200" dirty="0"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Adoption</a:t>
            </a:r>
            <a:endParaRPr lang="en-US" sz="2400" b="1" dirty="0">
              <a:latin typeface="Californian FB" panose="0207040306080B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294844" y="4132395"/>
            <a:ext cx="4243366" cy="513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3284" indent="-171450" defTabSz="557784">
              <a:buClrTx/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Californian FB" panose="0207040306080B030204" pitchFamily="18" charset="0"/>
                <a:ea typeface="+mn-ea"/>
                <a:cs typeface="+mn-cs"/>
              </a:rPr>
              <a:t>169 dogs, </a:t>
            </a:r>
            <a:r>
              <a:rPr lang="en-US" sz="1000" dirty="0">
                <a:solidFill>
                  <a:schemeClr val="tx1"/>
                </a:solidFill>
                <a:latin typeface="Californian FB" panose="0207040306080B030204" pitchFamily="18" charset="0"/>
              </a:rPr>
              <a:t>94</a:t>
            </a:r>
            <a:r>
              <a:rPr lang="en-US" sz="1000" kern="1200" dirty="0">
                <a:solidFill>
                  <a:schemeClr val="tx1"/>
                </a:solidFill>
                <a:latin typeface="Californian FB" panose="0207040306080B030204" pitchFamily="18" charset="0"/>
                <a:ea typeface="+mn-ea"/>
                <a:cs typeface="+mn-cs"/>
              </a:rPr>
              <a:t> puppies, 47 cats, and 59 kittens under 5 months of age were adopted for a total of 369 animals adopted from Kern County Animal Shelters in </a:t>
            </a:r>
            <a:r>
              <a:rPr lang="en-US" sz="1000" dirty="0">
                <a:solidFill>
                  <a:schemeClr val="tx1"/>
                </a:solidFill>
                <a:latin typeface="Californian FB" panose="0207040306080B030204" pitchFamily="18" charset="0"/>
              </a:rPr>
              <a:t>January </a:t>
            </a:r>
            <a:r>
              <a:rPr lang="en-US" sz="1000" kern="1200" dirty="0">
                <a:solidFill>
                  <a:schemeClr val="tx1"/>
                </a:solidFill>
                <a:latin typeface="Californian FB" panose="0207040306080B030204" pitchFamily="18" charset="0"/>
                <a:ea typeface="+mn-ea"/>
                <a:cs typeface="+mn-cs"/>
              </a:rPr>
              <a:t>2024.</a:t>
            </a:r>
            <a:endParaRPr lang="en-US" sz="1000" dirty="0">
              <a:solidFill>
                <a:schemeClr val="tx1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996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3" y="484632"/>
            <a:ext cx="8417053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3315" y="796374"/>
            <a:ext cx="7937369" cy="880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Vaccination Clinics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8060" y="648377"/>
            <a:ext cx="8167878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9144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71550" y="2612256"/>
            <a:ext cx="7200897" cy="32636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defTabSz="457200"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January 2024</a:t>
            </a:r>
          </a:p>
          <a:p>
            <a:pPr marL="68580" indent="0" defTabSz="457200">
              <a:spcAft>
                <a:spcPts val="600"/>
              </a:spcAft>
              <a:buSzPct val="115000"/>
              <a:buFont typeface="Arial"/>
              <a:buChar char="•"/>
            </a:pP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defTabSz="457200"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171 rabies</a:t>
            </a:r>
          </a:p>
          <a:p>
            <a:pPr lvl="1" defTabSz="457200"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162 DHPP</a:t>
            </a:r>
          </a:p>
          <a:p>
            <a:pPr lvl="1" defTabSz="457200"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 FVRCP</a:t>
            </a:r>
          </a:p>
          <a:p>
            <a:pPr lvl="1" defTabSz="457200"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 Microchips</a:t>
            </a:r>
          </a:p>
          <a:p>
            <a:pPr marL="365760" lvl="1" indent="0" defTabSz="457200">
              <a:spcAft>
                <a:spcPts val="600"/>
              </a:spcAft>
              <a:buSzPct val="115000"/>
              <a:buFont typeface="Arial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3</a:t>
            </a:fld>
            <a:endParaRPr 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14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603" y="496088"/>
            <a:ext cx="2867411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0"/>
            <a:ext cx="2664004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4691FA-9794-43F6-9686-51BC71A6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699" y="1055077"/>
            <a:ext cx="1899682" cy="4794578"/>
          </a:xfrm>
        </p:spPr>
        <p:txBody>
          <a:bodyPr>
            <a:normAutofit/>
          </a:bodyPr>
          <a:lstStyle/>
          <a:p>
            <a:r>
              <a:rPr lang="en-US" sz="2500">
                <a:solidFill>
                  <a:srgbClr val="262626"/>
                </a:solidFill>
              </a:rPr>
              <a:t>Spay/Neuter Program</a:t>
            </a: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9039" y="-2"/>
            <a:ext cx="5654961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7D163-88AA-4082-8D4F-40CF74EB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7222" y="6379383"/>
            <a:ext cx="407023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3F1EBA5B-64F8-8772-D2E7-230E758583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446018"/>
              </p:ext>
            </p:extLst>
          </p:nvPr>
        </p:nvGraphicFramePr>
        <p:xfrm>
          <a:off x="4102554" y="804670"/>
          <a:ext cx="4435656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3357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4958B8-57B6-4B37-8A18-D54A32EC2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1" b="4791"/>
          <a:stretch/>
        </p:blipFill>
        <p:spPr>
          <a:xfrm rot="10800000">
            <a:off x="364603" y="488137"/>
            <a:ext cx="8420582" cy="588329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E4A740-3A69-42A5-8AC0-3905D518F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0"/>
            <a:ext cx="82296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83C010-53D7-404B-9300-DB1BAE1EA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9176000" cy="658368"/>
            <a:chOff x="-18288" y="3128956"/>
            <a:chExt cx="12234672" cy="658368"/>
          </a:xfrm>
        </p:grpSpPr>
        <p:sp useBgFill="1">
          <p:nvSpPr>
            <p:cNvPr id="14" name="Rounded Rectangle 21">
              <a:extLst>
                <a:ext uri="{FF2B5EF4-FFF2-40B4-BE49-F238E27FC236}">
                  <a16:creationId xmlns:a16="http://schemas.microsoft.com/office/drawing/2014/main" id="{DFC03671-D6D3-4BA9-AD3E-6ADE11D07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FD51935-8C23-4BCB-987B-F5AC9E3D9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6" name="Rounded Rectangle 27">
              <a:extLst>
                <a:ext uri="{FF2B5EF4-FFF2-40B4-BE49-F238E27FC236}">
                  <a16:creationId xmlns:a16="http://schemas.microsoft.com/office/drawing/2014/main" id="{72D5A197-23EF-4751-9E72-FEB79910E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DD7E4D1-EC3E-4109-9647-9E6652A92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408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4958B8-57B6-4B37-8A18-D54A32EC2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1" b="4791"/>
          <a:stretch/>
        </p:blipFill>
        <p:spPr>
          <a:xfrm rot="10800000">
            <a:off x="364603" y="488137"/>
            <a:ext cx="8420582" cy="588329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E4A740-3A69-42A5-8AC0-3905D518F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0"/>
            <a:ext cx="82296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83C010-53D7-404B-9300-DB1BAE1EA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9176000" cy="658368"/>
            <a:chOff x="-18288" y="3128956"/>
            <a:chExt cx="12234672" cy="658368"/>
          </a:xfrm>
        </p:grpSpPr>
        <p:sp useBgFill="1">
          <p:nvSpPr>
            <p:cNvPr id="14" name="Rounded Rectangle 21">
              <a:extLst>
                <a:ext uri="{FF2B5EF4-FFF2-40B4-BE49-F238E27FC236}">
                  <a16:creationId xmlns:a16="http://schemas.microsoft.com/office/drawing/2014/main" id="{DFC03671-D6D3-4BA9-AD3E-6ADE11D07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FD51935-8C23-4BCB-987B-F5AC9E3D9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6" name="Rounded Rectangle 27">
              <a:extLst>
                <a:ext uri="{FF2B5EF4-FFF2-40B4-BE49-F238E27FC236}">
                  <a16:creationId xmlns:a16="http://schemas.microsoft.com/office/drawing/2014/main" id="{72D5A197-23EF-4751-9E72-FEB79910E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DD7E4D1-EC3E-4109-9647-9E6652A92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013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4958B8-57B6-4B37-8A18-D54A32EC2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1" b="4791"/>
          <a:stretch/>
        </p:blipFill>
        <p:spPr>
          <a:xfrm>
            <a:off x="364603" y="488137"/>
            <a:ext cx="8420582" cy="588329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E4A740-3A69-42A5-8AC0-3905D518F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0"/>
            <a:ext cx="82296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83C010-53D7-404B-9300-DB1BAE1EA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9176000" cy="658368"/>
            <a:chOff x="-18288" y="3128956"/>
            <a:chExt cx="12234672" cy="658368"/>
          </a:xfrm>
        </p:grpSpPr>
        <p:sp useBgFill="1">
          <p:nvSpPr>
            <p:cNvPr id="14" name="Rounded Rectangle 21">
              <a:extLst>
                <a:ext uri="{FF2B5EF4-FFF2-40B4-BE49-F238E27FC236}">
                  <a16:creationId xmlns:a16="http://schemas.microsoft.com/office/drawing/2014/main" id="{DFC03671-D6D3-4BA9-AD3E-6ADE11D07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FD51935-8C23-4BCB-987B-F5AC9E3D9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6" name="Rounded Rectangle 27">
              <a:extLst>
                <a:ext uri="{FF2B5EF4-FFF2-40B4-BE49-F238E27FC236}">
                  <a16:creationId xmlns:a16="http://schemas.microsoft.com/office/drawing/2014/main" id="{72D5A197-23EF-4751-9E72-FEB79910E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DD7E4D1-EC3E-4109-9647-9E6652A92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197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7" y="469900"/>
            <a:ext cx="2771251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51" y="635508"/>
            <a:ext cx="2523744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0"/>
            <a:ext cx="5653278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ADB14D-3E34-6148-DF41-69F0AA1C5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5700" y="469900"/>
            <a:ext cx="4465223" cy="5405968"/>
          </a:xfrm>
        </p:spPr>
        <p:txBody>
          <a:bodyPr anchor="ctr">
            <a:normAutofit/>
          </a:bodyPr>
          <a:lstStyle/>
          <a:p>
            <a:pPr>
              <a:buClrTx/>
              <a:buFont typeface="Courier New" panose="02070309020205020404" pitchFamily="49" charset="0"/>
              <a:buChar char="o"/>
            </a:pPr>
            <a:r>
              <a:rPr lang="en-US" dirty="0"/>
              <a:t>Adoption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/>
              <a:t>369</a:t>
            </a:r>
          </a:p>
          <a:p>
            <a:pPr>
              <a:buClrTx/>
              <a:buFont typeface="Courier New" panose="02070309020205020404" pitchFamily="49" charset="0"/>
              <a:buChar char="o"/>
            </a:pPr>
            <a:r>
              <a:rPr lang="en-US" dirty="0"/>
              <a:t>Rescue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/>
              <a:t>252</a:t>
            </a:r>
          </a:p>
          <a:p>
            <a:pPr>
              <a:buClrTx/>
              <a:buFont typeface="Courier New" panose="02070309020205020404" pitchFamily="49" charset="0"/>
              <a:buChar char="o"/>
            </a:pPr>
            <a:r>
              <a:rPr lang="en-US" dirty="0"/>
              <a:t>RTO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/>
              <a:t>100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13901" y="5969000"/>
            <a:ext cx="407022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pPr>
                <a:spcAft>
                  <a:spcPts val="600"/>
                </a:spcAft>
              </a:pPr>
              <a:t>8</a:t>
            </a:fld>
            <a:endParaRPr lang="en-US">
              <a:latin typeface="Californian FB" panose="0207040306080B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9EBD8E-12C0-9E20-8F71-827BEBFFF934}"/>
              </a:ext>
            </a:extLst>
          </p:cNvPr>
          <p:cNvSpPr txBox="1"/>
          <p:nvPr/>
        </p:nvSpPr>
        <p:spPr>
          <a:xfrm>
            <a:off x="533400" y="2667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Year To Date</a:t>
            </a:r>
          </a:p>
        </p:txBody>
      </p:sp>
    </p:spTree>
    <p:extLst>
      <p:ext uri="{BB962C8B-B14F-4D97-AF65-F5344CB8AC3E}">
        <p14:creationId xmlns:p14="http://schemas.microsoft.com/office/powerpoint/2010/main" val="867792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C617B5E7-82EF-4F98-88F9-C0D5A5E8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EDA38C96-883D-497B-8F5D-D7E435243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B488A02-ECF8-47A5-806C-8CDF9935E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0566D3B-3450-407D-9C9E-622BF0D97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04FE625F-F961-4FE5-95C8-0AE28A5D5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54A39E9-7329-429E-AA37-598874587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4A2AAA7B-DD5A-486B-B28F-F19588315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DB99B21-A649-42D2-BB86-486C2E73A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4A631EEB-EF96-4032-8B47-62220C131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0B37569-6E3D-4B34-AD3E-0FC79D7CB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A3A0A741-DE46-43B7-A732-2C6D71E7B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3FB4AD13-112F-436E-9596-F7557110C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075" y="982132"/>
            <a:ext cx="476597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Offsite Adoptions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96D98D9-A8AD-432E-BD4E-FF8001244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7792" y="2400639"/>
            <a:ext cx="43205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dog and puppy adoption application&#10;&#10;Description automatically generated">
            <a:extLst>
              <a:ext uri="{FF2B5EF4-FFF2-40B4-BE49-F238E27FC236}">
                <a16:creationId xmlns:a16="http://schemas.microsoft.com/office/drawing/2014/main" id="{E2757086-513D-FA8E-D94E-9A56DEAE76D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22" y="2870699"/>
            <a:ext cx="4108271" cy="2310902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4C8C252-EB09-02AC-D9DD-DC4692DEDD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" b="1477"/>
          <a:stretch/>
        </p:blipFill>
        <p:spPr>
          <a:xfrm>
            <a:off x="6102993" y="1158024"/>
            <a:ext cx="2129458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4845F2F-F1D1-B51C-6211-2F518C725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" b="1541"/>
          <a:stretch/>
        </p:blipFill>
        <p:spPr>
          <a:xfrm>
            <a:off x="6101589" y="3631646"/>
            <a:ext cx="2132266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5934456"/>
            <a:ext cx="407023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9</a:t>
            </a:fld>
            <a:endParaRPr 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218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97623</TotalTime>
  <Words>370</Words>
  <Application>Microsoft Office PowerPoint</Application>
  <PresentationFormat>On-screen Show (4:3)</PresentationFormat>
  <Paragraphs>119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Californian FB</vt:lpstr>
      <vt:lpstr>Century Gothic</vt:lpstr>
      <vt:lpstr>Courier New</vt:lpstr>
      <vt:lpstr>Garamond</vt:lpstr>
      <vt:lpstr>Organic</vt:lpstr>
      <vt:lpstr>Kern County Animal Services</vt:lpstr>
      <vt:lpstr>Program Highlights</vt:lpstr>
      <vt:lpstr>PowerPoint Presentation</vt:lpstr>
      <vt:lpstr>Spay/Neuter Program</vt:lpstr>
      <vt:lpstr>PowerPoint Presentation</vt:lpstr>
      <vt:lpstr>PowerPoint Presentation</vt:lpstr>
      <vt:lpstr>PowerPoint Presentation</vt:lpstr>
      <vt:lpstr>PowerPoint Presentation</vt:lpstr>
      <vt:lpstr>Offsite Adoptions</vt:lpstr>
      <vt:lpstr>Offsite Adoptions</vt:lpstr>
      <vt:lpstr>Offsite Adoptions</vt:lpstr>
      <vt:lpstr>Offsite Adoptions</vt:lpstr>
      <vt:lpstr>Streets of Bakersfield</vt:lpstr>
      <vt:lpstr>Field Services</vt:lpstr>
      <vt:lpstr>Field Services-CAF</vt:lpstr>
      <vt:lpstr>PowerPoint Presentation</vt:lpstr>
      <vt:lpstr>PowerPoint Presentation</vt:lpstr>
      <vt:lpstr>Volunteer Program</vt:lpstr>
    </vt:vector>
  </TitlesOfParts>
  <Company>Kern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 Gaede</dc:creator>
  <cp:lastModifiedBy>Nicholas Cullen</cp:lastModifiedBy>
  <cp:revision>493</cp:revision>
  <cp:lastPrinted>2024-01-17T19:00:53Z</cp:lastPrinted>
  <dcterms:created xsi:type="dcterms:W3CDTF">2016-01-04T18:12:42Z</dcterms:created>
  <dcterms:modified xsi:type="dcterms:W3CDTF">2024-02-22T16:41:05Z</dcterms:modified>
</cp:coreProperties>
</file>