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63" r:id="rId3"/>
    <p:sldId id="260" r:id="rId4"/>
    <p:sldId id="286" r:id="rId5"/>
    <p:sldId id="261" r:id="rId6"/>
    <p:sldId id="288" r:id="rId7"/>
    <p:sldId id="289" r:id="rId8"/>
    <p:sldId id="290" r:id="rId9"/>
    <p:sldId id="291" r:id="rId10"/>
    <p:sldId id="262" r:id="rId11"/>
    <p:sldId id="287" r:id="rId12"/>
    <p:sldId id="264" r:id="rId13"/>
    <p:sldId id="266" r:id="rId14"/>
    <p:sldId id="265" r:id="rId15"/>
    <p:sldId id="267" r:id="rId16"/>
    <p:sldId id="270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28" autoAdjust="0"/>
  </p:normalViewPr>
  <p:slideViewPr>
    <p:cSldViewPr>
      <p:cViewPr varScale="1">
        <p:scale>
          <a:sx n="110" d="100"/>
          <a:sy n="110" d="100"/>
        </p:scale>
        <p:origin x="33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1BD72F-AE99-42BC-868F-0BD000BD669C}" type="datetime1">
              <a:rPr lang="en-US" smtClean="0"/>
              <a:t>1/13/2023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1/13/2023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A51-ED22-46A5-8152-DAF46BD9CF5A}" type="datetime1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76AEEE-BD00-44E1-AEB0-DFBF6794D5E1}" type="datetime1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051" y="2438400"/>
            <a:ext cx="3313355" cy="170216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0D0DB9"/>
                </a:solidFill>
                <a:latin typeface="Californian FB" panose="0207040306080B030204" pitchFamily="18" charset="0"/>
              </a:rPr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6566" y="4140560"/>
            <a:ext cx="3309803" cy="18792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Director’s Report</a:t>
            </a:r>
          </a:p>
          <a:p>
            <a:pPr algn="ctr"/>
            <a:r>
              <a:rPr lang="en-US" sz="20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November/December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203" y="240577"/>
            <a:ext cx="1713052" cy="17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46171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6777317" cy="11430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146 dogs were returned to their owners in the field in November/December 2022.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443 dogs were secured on property by Animal Control Officers in November/December 2022.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10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955159"/>
              </p:ext>
            </p:extLst>
          </p:nvPr>
        </p:nvGraphicFramePr>
        <p:xfrm>
          <a:off x="1981200" y="990600"/>
          <a:ext cx="5715000" cy="41045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NOVEMBER/DECEMBER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Per 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Lake Isabella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Mojave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574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513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Ridgecrest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Tehachapi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2,615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81000"/>
            <a:ext cx="3961505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Services-CAF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6777317" cy="11430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2 Permits Issued/Inspections Passed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1 Inspection Failed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0 Citations Issued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11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896312"/>
              </p:ext>
            </p:extLst>
          </p:nvPr>
        </p:nvGraphicFramePr>
        <p:xfrm>
          <a:off x="1981200" y="990600"/>
          <a:ext cx="5715000" cy="2286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NOVEMBER/DECEMBER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CAF-Breeder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CAF-Rescue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CAF-Kennel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CAF-Grooming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434" y="841859"/>
            <a:ext cx="7017400" cy="54225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89616"/>
            <a:ext cx="7670265" cy="59270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89616"/>
            <a:ext cx="7670265" cy="59270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0" y="589616"/>
            <a:ext cx="7670265" cy="59270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62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November/December 2022:</a:t>
            </a:r>
          </a:p>
          <a:p>
            <a:pPr lvl="4"/>
            <a:r>
              <a:rPr lang="en-US" dirty="0"/>
              <a:t>1166.47 hours of service were donated</a:t>
            </a:r>
          </a:p>
          <a:p>
            <a:pPr lvl="4"/>
            <a:r>
              <a:rPr lang="en-US" dirty="0"/>
              <a:t>87 new volunteers</a:t>
            </a:r>
          </a:p>
          <a:p>
            <a:pPr lvl="4"/>
            <a:r>
              <a:rPr lang="en-US" dirty="0"/>
              <a:t>165 active volunteers </a:t>
            </a:r>
          </a:p>
          <a:p>
            <a:pPr lvl="4"/>
            <a:r>
              <a:rPr lang="en-US" dirty="0"/>
              <a:t>To date, 6,309.16 hours of service have been donated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876800" cy="875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44845" y="2633990"/>
            <a:ext cx="6777317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76 dogs, 81 puppies, 2 cats and 103 kittens entered the Department’s Foster Care Program for a total of 262 animals in the months of November and December 2022.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282" y="3352800"/>
            <a:ext cx="233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75623" y="3886200"/>
            <a:ext cx="6777317" cy="92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385 cats were spayed or neutered and released in November and December 2022. Since 2013, 16,628 cats have been spayed or neutered, and returned to field.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282" y="4724400"/>
            <a:ext cx="301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5257800"/>
            <a:ext cx="6777317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366 dogs, 145 puppies, 47 cats, and 228 kittens under 5 months of age were adopted for a total of 786 animals adopted from Kern County Animal Shelters in November and December of 2022.</a:t>
            </a: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Vaccination Clinics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3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853249"/>
            <a:ext cx="2286000" cy="1854846"/>
          </a:xfrm>
          <a:prstGeom prst="rect">
            <a:avLst/>
          </a:prstGeom>
          <a:ln>
            <a:solidFill>
              <a:srgbClr val="0D0DB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sz="22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October 2022</a:t>
            </a:r>
            <a:endParaRPr lang="en-US" sz="1400" b="1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162 rabies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205 DHPP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33 FVRCP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43 Microchips</a:t>
            </a:r>
          </a:p>
          <a:p>
            <a:pPr marL="365760" lvl="1" indent="0">
              <a:buNone/>
            </a:pP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Spay/Neuter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fontScale="25000" lnSpcReduction="20000"/>
          </a:bodyPr>
          <a:lstStyle/>
          <a:p>
            <a:r>
              <a:rPr lang="en-US" sz="4900" dirty="0"/>
              <a:t>Bakersfield Clinic November 15</a:t>
            </a:r>
            <a:r>
              <a:rPr lang="en-US" sz="4900" baseline="30000" dirty="0"/>
              <a:t>th</a:t>
            </a:r>
            <a:r>
              <a:rPr lang="en-US" sz="4900" dirty="0"/>
              <a:t>:</a:t>
            </a:r>
          </a:p>
          <a:p>
            <a:pPr lvl="4"/>
            <a:r>
              <a:rPr lang="en-US" sz="4900" dirty="0"/>
              <a:t>48 Spay/Neuter Surgeries</a:t>
            </a:r>
          </a:p>
          <a:p>
            <a:r>
              <a:rPr lang="en-US" sz="4900" dirty="0"/>
              <a:t>Shafter/Delano Clinic November 17</a:t>
            </a:r>
            <a:r>
              <a:rPr lang="en-US" sz="4900" baseline="30000" dirty="0"/>
              <a:t>th</a:t>
            </a:r>
            <a:r>
              <a:rPr lang="en-US" sz="4900" dirty="0"/>
              <a:t>:</a:t>
            </a:r>
          </a:p>
          <a:p>
            <a:pPr lvl="4"/>
            <a:r>
              <a:rPr lang="en-US" sz="4900" dirty="0"/>
              <a:t>42 Spay/Neuter Surgeries</a:t>
            </a:r>
          </a:p>
          <a:p>
            <a:r>
              <a:rPr lang="en-US" sz="4900" dirty="0"/>
              <a:t>Taft Clinic November 21</a:t>
            </a:r>
            <a:r>
              <a:rPr lang="en-US" sz="4900" baseline="30000" dirty="0"/>
              <a:t>st</a:t>
            </a:r>
            <a:r>
              <a:rPr lang="en-US" sz="4900" dirty="0"/>
              <a:t>:</a:t>
            </a:r>
          </a:p>
          <a:p>
            <a:pPr lvl="4"/>
            <a:r>
              <a:rPr lang="en-US" sz="4900" dirty="0"/>
              <a:t>46 Spay/Neuter Surgeries</a:t>
            </a:r>
          </a:p>
          <a:p>
            <a:r>
              <a:rPr lang="en-US" sz="4900" dirty="0"/>
              <a:t>East Bakersfield Clinic November 29</a:t>
            </a:r>
            <a:r>
              <a:rPr lang="en-US" sz="4900" baseline="30000" dirty="0"/>
              <a:t>th</a:t>
            </a:r>
            <a:r>
              <a:rPr lang="en-US" sz="4900" dirty="0"/>
              <a:t>:</a:t>
            </a:r>
          </a:p>
          <a:p>
            <a:pPr lvl="4"/>
            <a:r>
              <a:rPr lang="en-US" sz="4900" dirty="0"/>
              <a:t>40 Spay/Neuter Surgeries</a:t>
            </a:r>
          </a:p>
          <a:p>
            <a:r>
              <a:rPr lang="en-US" sz="4900" dirty="0"/>
              <a:t>Bakersfield Clinic December 2</a:t>
            </a:r>
            <a:r>
              <a:rPr lang="en-US" sz="4900" baseline="30000" dirty="0"/>
              <a:t>nd</a:t>
            </a:r>
            <a:r>
              <a:rPr lang="en-US" sz="4900" dirty="0"/>
              <a:t>:</a:t>
            </a:r>
          </a:p>
          <a:p>
            <a:pPr lvl="4"/>
            <a:r>
              <a:rPr lang="en-US" sz="4900" dirty="0"/>
              <a:t>47 Spay/Neuter Surgeries</a:t>
            </a:r>
          </a:p>
          <a:p>
            <a:r>
              <a:rPr lang="en-US" sz="4900" dirty="0"/>
              <a:t>East Bakersfield Clinic December 12</a:t>
            </a:r>
            <a:r>
              <a:rPr lang="en-US" sz="4900" baseline="30000" dirty="0"/>
              <a:t>th</a:t>
            </a:r>
            <a:r>
              <a:rPr lang="en-US" sz="4900" dirty="0"/>
              <a:t>:</a:t>
            </a:r>
          </a:p>
          <a:p>
            <a:pPr lvl="4"/>
            <a:r>
              <a:rPr lang="en-US" sz="4900" dirty="0"/>
              <a:t>39 Spay/Neuter Surgeries</a:t>
            </a:r>
          </a:p>
          <a:p>
            <a:r>
              <a:rPr lang="en-US" sz="4900" dirty="0"/>
              <a:t>Bakersfield Clinic December 16</a:t>
            </a:r>
            <a:r>
              <a:rPr lang="en-US" sz="4900" baseline="30000" dirty="0"/>
              <a:t>th</a:t>
            </a:r>
            <a:r>
              <a:rPr lang="en-US" sz="4900" dirty="0"/>
              <a:t>:</a:t>
            </a:r>
          </a:p>
          <a:p>
            <a:pPr lvl="4"/>
            <a:r>
              <a:rPr lang="en-US" sz="4900" dirty="0"/>
              <a:t>34 Spay/Neuter Surgeries</a:t>
            </a:r>
          </a:p>
          <a:p>
            <a:r>
              <a:rPr lang="en-US" sz="4900" dirty="0"/>
              <a:t>Bakersfield Clinic December 22</a:t>
            </a:r>
            <a:r>
              <a:rPr lang="en-US" sz="4900" baseline="30000" dirty="0"/>
              <a:t>nd</a:t>
            </a:r>
            <a:r>
              <a:rPr lang="en-US" sz="4900" dirty="0"/>
              <a:t>:</a:t>
            </a:r>
          </a:p>
          <a:p>
            <a:pPr lvl="4"/>
            <a:r>
              <a:rPr lang="en-US" sz="4900" dirty="0"/>
              <a:t>43 Spay/Neuter Surgeries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0" lvl="4" indent="0">
              <a:buNone/>
            </a:pPr>
            <a:endParaRPr lang="en-US" baseline="30000" dirty="0"/>
          </a:p>
          <a:p>
            <a:pPr marL="1097280" lvl="4" indent="0">
              <a:buNone/>
            </a:pPr>
            <a:r>
              <a:rPr lang="en-US" baseline="30000" dirty="0"/>
              <a:t> </a:t>
            </a:r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5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118887" cy="2057400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marL="68580" indent="0">
              <a:buNone/>
            </a:pPr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2,158 dogs, 1,136 puppies under 5 months, 233 cats and 1,143 kittens under 5 months have been adopted.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1236866"/>
            <a:ext cx="231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Adoptions Year To 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5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3200400"/>
            <a:ext cx="350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Rescue Year To Date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90600" y="39624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400" dirty="0">
                <a:solidFill>
                  <a:srgbClr val="0D0DB9"/>
                </a:solidFill>
                <a:latin typeface="Californian FB" panose="0207040306080B030204" pitchFamily="18" charset="0"/>
              </a:rPr>
              <a:t>749 dogs, 782 puppies under 5 months, 35 cats and 120 kittens under 5 months have been saved by Rescue partners.</a:t>
            </a:r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71451-5108-389C-BC3B-1CFE596AA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Mega Adoption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D7BE2-7C7E-B43B-CAFC-4FAFA276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6</a:t>
            </a:fld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BE59EE03-5F8B-AC30-25E4-CE8B1842573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626702"/>
            <a:ext cx="3419475" cy="2866659"/>
          </a:xfrm>
        </p:spPr>
      </p:pic>
      <p:pic>
        <p:nvPicPr>
          <p:cNvPr id="9" name="Content Placeholder 8" descr="A group of people posing for a photo in front of tents&#10;&#10;Description automatically generated">
            <a:extLst>
              <a:ext uri="{FF2B5EF4-FFF2-40B4-BE49-F238E27FC236}">
                <a16:creationId xmlns:a16="http://schemas.microsoft.com/office/drawing/2014/main" id="{F0E818B0-2737-8893-4E42-6E1FC7A103A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26702"/>
            <a:ext cx="3696523" cy="2866659"/>
          </a:xfrm>
        </p:spPr>
      </p:pic>
    </p:spTree>
    <p:extLst>
      <p:ext uri="{BB962C8B-B14F-4D97-AF65-F5344CB8AC3E}">
        <p14:creationId xmlns:p14="http://schemas.microsoft.com/office/powerpoint/2010/main" val="169760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EBF7-12F9-9CD9-19BD-E5873369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Streets of Bakersfield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D8D63873-C376-0805-1E6B-00D77C892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36" y="2324100"/>
            <a:ext cx="4184940" cy="35083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BC1F1-F3D2-B293-0FF0-DA7D8B0F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3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2191A-5B13-BD10-D749-BE2B1051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8</a:t>
            </a:fld>
            <a:endParaRPr lang="en-US"/>
          </a:p>
        </p:txBody>
      </p:sp>
      <p:pic>
        <p:nvPicPr>
          <p:cNvPr id="16" name="Content Placeholder 15" descr="Logo, company name&#10;&#10;Description automatically generated">
            <a:extLst>
              <a:ext uri="{FF2B5EF4-FFF2-40B4-BE49-F238E27FC236}">
                <a16:creationId xmlns:a16="http://schemas.microsoft.com/office/drawing/2014/main" id="{0F8A568A-E439-BF6E-2C80-6D23D88ED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5" y="1886743"/>
            <a:ext cx="3090863" cy="3090863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D7361A0C-BD13-31F9-B7CE-52B57143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Congratulations!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6A87043-5E17-1C8D-58D2-6FE935ACB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/>
              <a:t>To Critters Without Litter</a:t>
            </a:r>
          </a:p>
          <a:p>
            <a:pPr algn="ctr"/>
            <a:r>
              <a:rPr lang="en-US" dirty="0"/>
              <a:t>For accomplishing their 100,000</a:t>
            </a:r>
            <a:r>
              <a:rPr lang="en-US" baseline="30000" dirty="0"/>
              <a:t>th</a:t>
            </a:r>
            <a:r>
              <a:rPr lang="en-US" dirty="0"/>
              <a:t> spay or neuter surgery!!</a:t>
            </a:r>
          </a:p>
        </p:txBody>
      </p:sp>
    </p:spTree>
    <p:extLst>
      <p:ext uri="{BB962C8B-B14F-4D97-AF65-F5344CB8AC3E}">
        <p14:creationId xmlns:p14="http://schemas.microsoft.com/office/powerpoint/2010/main" val="235216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1F59F7-F520-F0FE-9A17-CDAC1A2A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Donations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56CE93-EC1A-F0B9-B2D3-F4BE311A7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Together Spay It Forward</a:t>
            </a:r>
          </a:p>
        </p:txBody>
      </p:sp>
      <p:pic>
        <p:nvPicPr>
          <p:cNvPr id="12" name="Content Placeholder 11" descr="A group of people standing outside a store&#10;&#10;Description automatically generated with low confidence">
            <a:extLst>
              <a:ext uri="{FF2B5EF4-FFF2-40B4-BE49-F238E27FC236}">
                <a16:creationId xmlns:a16="http://schemas.microsoft.com/office/drawing/2014/main" id="{EC2E865F-055E-6DB0-4863-B7CB593CFF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974975"/>
            <a:ext cx="2835275" cy="283527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768E6E-0D72-A175-7A49-617CB2AE2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Liberty High School</a:t>
            </a:r>
          </a:p>
        </p:txBody>
      </p:sp>
      <p:pic>
        <p:nvPicPr>
          <p:cNvPr id="14" name="Content Placeholder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436DDFC-4AAE-6107-F8D1-66D6FCD5411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428425"/>
            <a:ext cx="3419475" cy="192837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4E8525-CA95-9C53-85A3-23AF43E81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09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37812</TotalTime>
  <Words>440</Words>
  <Application>Microsoft Office PowerPoint</Application>
  <PresentationFormat>On-screen Show (4:3)</PresentationFormat>
  <Paragraphs>120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Californian FB</vt:lpstr>
      <vt:lpstr>Century Gothic</vt:lpstr>
      <vt:lpstr>Wingdings 2</vt:lpstr>
      <vt:lpstr>Austin</vt:lpstr>
      <vt:lpstr>Kern County Animal Services</vt:lpstr>
      <vt:lpstr>Program Highlights</vt:lpstr>
      <vt:lpstr>PowerPoint Presentation</vt:lpstr>
      <vt:lpstr>Spay/Neuter Program</vt:lpstr>
      <vt:lpstr>PowerPoint Presentation</vt:lpstr>
      <vt:lpstr>Mega Adoption 2022</vt:lpstr>
      <vt:lpstr>Streets of Bakersfield</vt:lpstr>
      <vt:lpstr>Congratulations!</vt:lpstr>
      <vt:lpstr>Donations</vt:lpstr>
      <vt:lpstr>Field Services</vt:lpstr>
      <vt:lpstr>Field Services-CAF</vt:lpstr>
      <vt:lpstr>PowerPoint Presentation</vt:lpstr>
      <vt:lpstr>PowerPoint Presentation</vt:lpstr>
      <vt:lpstr>PowerPoint Presentation</vt:lpstr>
      <vt:lpstr>PowerPoint Presentation</vt:lpstr>
      <vt:lpstr>Volunteer Program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nick cullen</cp:lastModifiedBy>
  <cp:revision>418</cp:revision>
  <cp:lastPrinted>2022-04-20T18:47:11Z</cp:lastPrinted>
  <dcterms:created xsi:type="dcterms:W3CDTF">2016-01-04T18:12:42Z</dcterms:created>
  <dcterms:modified xsi:type="dcterms:W3CDTF">2023-01-19T21:30:04Z</dcterms:modified>
</cp:coreProperties>
</file>