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notesMasterIdLst>
    <p:notesMasterId r:id="rId56"/>
  </p:notesMasterIdLst>
  <p:sldIdLst>
    <p:sldId id="322" r:id="rId2"/>
    <p:sldId id="271" r:id="rId3"/>
    <p:sldId id="415" r:id="rId4"/>
    <p:sldId id="406" r:id="rId5"/>
    <p:sldId id="407" r:id="rId6"/>
    <p:sldId id="374" r:id="rId7"/>
    <p:sldId id="379" r:id="rId8"/>
    <p:sldId id="388" r:id="rId9"/>
    <p:sldId id="387" r:id="rId10"/>
    <p:sldId id="392" r:id="rId11"/>
    <p:sldId id="393" r:id="rId12"/>
    <p:sldId id="399" r:id="rId13"/>
    <p:sldId id="351" r:id="rId14"/>
    <p:sldId id="380" r:id="rId15"/>
    <p:sldId id="381" r:id="rId16"/>
    <p:sldId id="382" r:id="rId17"/>
    <p:sldId id="383" r:id="rId18"/>
    <p:sldId id="384" r:id="rId19"/>
    <p:sldId id="385" r:id="rId20"/>
    <p:sldId id="386" r:id="rId21"/>
    <p:sldId id="303" r:id="rId22"/>
    <p:sldId id="378" r:id="rId23"/>
    <p:sldId id="297" r:id="rId24"/>
    <p:sldId id="417" r:id="rId25"/>
    <p:sldId id="416" r:id="rId26"/>
    <p:sldId id="295" r:id="rId27"/>
    <p:sldId id="321" r:id="rId28"/>
    <p:sldId id="413" r:id="rId29"/>
    <p:sldId id="402" r:id="rId30"/>
    <p:sldId id="324" r:id="rId31"/>
    <p:sldId id="269" r:id="rId32"/>
    <p:sldId id="326" r:id="rId33"/>
    <p:sldId id="401" r:id="rId34"/>
    <p:sldId id="389" r:id="rId35"/>
    <p:sldId id="409" r:id="rId36"/>
    <p:sldId id="404" r:id="rId37"/>
    <p:sldId id="410" r:id="rId38"/>
    <p:sldId id="390" r:id="rId39"/>
    <p:sldId id="408" r:id="rId40"/>
    <p:sldId id="394" r:id="rId41"/>
    <p:sldId id="398" r:id="rId42"/>
    <p:sldId id="414" r:id="rId43"/>
    <p:sldId id="403" r:id="rId44"/>
    <p:sldId id="412" r:id="rId45"/>
    <p:sldId id="396" r:id="rId46"/>
    <p:sldId id="397" r:id="rId47"/>
    <p:sldId id="391" r:id="rId48"/>
    <p:sldId id="400" r:id="rId49"/>
    <p:sldId id="405" r:id="rId50"/>
    <p:sldId id="323" r:id="rId51"/>
    <p:sldId id="333" r:id="rId52"/>
    <p:sldId id="338" r:id="rId53"/>
    <p:sldId id="320" r:id="rId54"/>
    <p:sldId id="339" r:id="rId5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67CDF8-EFED-47CB-8102-955BAD0C849C}">
          <p14:sldIdLst>
            <p14:sldId id="322"/>
            <p14:sldId id="271"/>
            <p14:sldId id="415"/>
            <p14:sldId id="406"/>
            <p14:sldId id="407"/>
            <p14:sldId id="374"/>
            <p14:sldId id="379"/>
            <p14:sldId id="388"/>
            <p14:sldId id="387"/>
            <p14:sldId id="392"/>
            <p14:sldId id="393"/>
            <p14:sldId id="399"/>
            <p14:sldId id="351"/>
            <p14:sldId id="380"/>
            <p14:sldId id="381"/>
            <p14:sldId id="382"/>
            <p14:sldId id="383"/>
            <p14:sldId id="384"/>
            <p14:sldId id="385"/>
            <p14:sldId id="386"/>
            <p14:sldId id="303"/>
            <p14:sldId id="378"/>
            <p14:sldId id="297"/>
            <p14:sldId id="417"/>
            <p14:sldId id="416"/>
            <p14:sldId id="295"/>
            <p14:sldId id="321"/>
            <p14:sldId id="413"/>
            <p14:sldId id="402"/>
            <p14:sldId id="324"/>
            <p14:sldId id="269"/>
            <p14:sldId id="326"/>
            <p14:sldId id="401"/>
            <p14:sldId id="389"/>
            <p14:sldId id="409"/>
            <p14:sldId id="404"/>
            <p14:sldId id="410"/>
            <p14:sldId id="390"/>
            <p14:sldId id="408"/>
            <p14:sldId id="394"/>
            <p14:sldId id="398"/>
            <p14:sldId id="414"/>
            <p14:sldId id="403"/>
            <p14:sldId id="412"/>
            <p14:sldId id="396"/>
            <p14:sldId id="397"/>
            <p14:sldId id="391"/>
            <p14:sldId id="400"/>
            <p14:sldId id="405"/>
            <p14:sldId id="323"/>
            <p14:sldId id="333"/>
            <p14:sldId id="338"/>
            <p14:sldId id="320"/>
            <p14:sldId id="3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ECD"/>
    <a:srgbClr val="EDEFE8"/>
    <a:srgbClr val="372E26"/>
    <a:srgbClr val="D1DFCC"/>
    <a:srgbClr val="7BB54D"/>
    <a:srgbClr val="E97132"/>
    <a:srgbClr val="FA6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105" d="100"/>
          <a:sy n="105" d="100"/>
        </p:scale>
        <p:origin x="16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diagrams/_rels/data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image" Target="../media/image68.svg"/><Relationship Id="rId1" Type="http://schemas.openxmlformats.org/officeDocument/2006/relationships/image" Target="../media/image67.png"/><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diagrams/_rels/drawing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88DC21-53CB-4DBA-A04E-F420F428B284}"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281A7589-6ECF-4E8D-AFFE-B5A6949045F7}">
      <dgm:prSet/>
      <dgm:spPr/>
      <dgm:t>
        <a:bodyPr/>
        <a:lstStyle/>
        <a:p>
          <a:r>
            <a:rPr lang="en-US" b="1" i="0" baseline="0" dirty="0">
              <a:latin typeface="Aptos Display" panose="020B0004020202020204" pitchFamily="34" charset="0"/>
            </a:rPr>
            <a:t>Adoption: </a:t>
          </a:r>
          <a:r>
            <a:rPr lang="en-US" b="0" i="0" u="none" strike="noStrike" cap="none" spc="0" baseline="0" dirty="0">
              <a:uFillTx/>
              <a:latin typeface="Aptos Display" panose="020B0004020202020204" pitchFamily="34" charset="0"/>
            </a:rPr>
            <a:t>315 dogs, 196 puppies, 78 cats, and 273 kittens under 5 months of age were adopted for a total of 862 animals adopted from Kern County Animal Shelters in the months of November and December.</a:t>
          </a:r>
          <a:endParaRPr lang="en-US" dirty="0">
            <a:latin typeface="Aptos Display" panose="020B0004020202020204" pitchFamily="34" charset="0"/>
          </a:endParaRPr>
        </a:p>
      </dgm:t>
    </dgm:pt>
    <dgm:pt modelId="{9A6EC342-9599-4E97-B444-F0CA15D2E380}" type="parTrans" cxnId="{61187691-8241-4E6B-8F05-20A7D0F269F4}">
      <dgm:prSet/>
      <dgm:spPr/>
      <dgm:t>
        <a:bodyPr/>
        <a:lstStyle/>
        <a:p>
          <a:endParaRPr lang="en-US"/>
        </a:p>
      </dgm:t>
    </dgm:pt>
    <dgm:pt modelId="{19371206-8539-47AB-A569-F669AAD96416}" type="sibTrans" cxnId="{61187691-8241-4E6B-8F05-20A7D0F269F4}">
      <dgm:prSet/>
      <dgm:spPr/>
      <dgm:t>
        <a:bodyPr/>
        <a:lstStyle/>
        <a:p>
          <a:endParaRPr lang="en-US"/>
        </a:p>
      </dgm:t>
    </dgm:pt>
    <dgm:pt modelId="{B9014B3F-1303-4B2C-9127-DC030BAA497C}">
      <dgm:prSet/>
      <dgm:spPr/>
      <dgm:t>
        <a:bodyPr/>
        <a:lstStyle/>
        <a:p>
          <a:r>
            <a:rPr lang="en-US" b="1" i="0" baseline="0" dirty="0">
              <a:latin typeface="Aptos Display" panose="020B0004020202020204" pitchFamily="34" charset="0"/>
            </a:rPr>
            <a:t>Foster: </a:t>
          </a:r>
          <a:r>
            <a:rPr lang="en-US" b="0" i="0" u="none" strike="noStrike" cap="none" spc="0" baseline="0" dirty="0">
              <a:uFillTx/>
              <a:latin typeface="Aptos Display" panose="020B0004020202020204" pitchFamily="34" charset="0"/>
            </a:rPr>
            <a:t>93 dogs, 92 puppies, 4 cats, and 110 kittens entered the Department’s Foster Care Program in November and December, for a total of 299 animals.</a:t>
          </a:r>
          <a:endParaRPr lang="en-US" dirty="0">
            <a:latin typeface="Aptos Display" panose="020B0004020202020204" pitchFamily="34" charset="0"/>
          </a:endParaRPr>
        </a:p>
      </dgm:t>
    </dgm:pt>
    <dgm:pt modelId="{A33E7AE8-F7C6-41AC-8B6B-541046B4558D}" type="parTrans" cxnId="{D88F121E-973D-435F-9770-BE5E88282C2D}">
      <dgm:prSet/>
      <dgm:spPr/>
      <dgm:t>
        <a:bodyPr/>
        <a:lstStyle/>
        <a:p>
          <a:endParaRPr lang="en-US"/>
        </a:p>
      </dgm:t>
    </dgm:pt>
    <dgm:pt modelId="{B2DAF532-250D-4497-B335-A5F32F5BDDEE}" type="sibTrans" cxnId="{D88F121E-973D-435F-9770-BE5E88282C2D}">
      <dgm:prSet/>
      <dgm:spPr/>
      <dgm:t>
        <a:bodyPr/>
        <a:lstStyle/>
        <a:p>
          <a:endParaRPr lang="en-US"/>
        </a:p>
      </dgm:t>
    </dgm:pt>
    <dgm:pt modelId="{6640FC10-69E2-402C-94FD-11C563D92EDB}">
      <dgm:prSet/>
      <dgm:spPr/>
      <dgm:t>
        <a:bodyPr/>
        <a:lstStyle/>
        <a:p>
          <a:r>
            <a:rPr lang="en-US" b="1" i="0" baseline="0" dirty="0">
              <a:latin typeface="Aptos Display" panose="020B0004020202020204" pitchFamily="34" charset="0"/>
            </a:rPr>
            <a:t>Rescue: </a:t>
          </a:r>
          <a:r>
            <a:rPr lang="en-US" b="0" i="0" baseline="0" dirty="0">
              <a:latin typeface="Aptos Display" panose="020B0004020202020204" pitchFamily="34" charset="0"/>
            </a:rPr>
            <a:t>302 dogs, 291 puppies, 33 cats, and 31 kittens were transferred to other animal rescue organizations in </a:t>
          </a:r>
          <a:r>
            <a:rPr lang="en-US" b="0" i="0" u="none" strike="noStrike" cap="none" spc="0" baseline="0" dirty="0">
              <a:uFillTx/>
              <a:latin typeface="Aptos Display" panose="020B0004020202020204" pitchFamily="34" charset="0"/>
            </a:rPr>
            <a:t>November and December</a:t>
          </a:r>
          <a:r>
            <a:rPr lang="en-US" b="0" i="0" baseline="0" dirty="0">
              <a:latin typeface="Aptos Display" panose="020B0004020202020204" pitchFamily="34" charset="0"/>
            </a:rPr>
            <a:t>, for a total of 657 animals.</a:t>
          </a:r>
          <a:endParaRPr lang="en-US" b="0" dirty="0">
            <a:latin typeface="Aptos Display" panose="020B0004020202020204" pitchFamily="34" charset="0"/>
          </a:endParaRPr>
        </a:p>
      </dgm:t>
    </dgm:pt>
    <dgm:pt modelId="{0F1774CF-4391-408D-A0E8-B0400EBBFA3B}" type="parTrans" cxnId="{A9349342-6471-47CF-9342-F7D99963F019}">
      <dgm:prSet/>
      <dgm:spPr/>
      <dgm:t>
        <a:bodyPr/>
        <a:lstStyle/>
        <a:p>
          <a:endParaRPr lang="en-US"/>
        </a:p>
      </dgm:t>
    </dgm:pt>
    <dgm:pt modelId="{D737CF74-4F89-4344-BB15-5037531ED4F4}" type="sibTrans" cxnId="{A9349342-6471-47CF-9342-F7D99963F019}">
      <dgm:prSet/>
      <dgm:spPr/>
      <dgm:t>
        <a:bodyPr/>
        <a:lstStyle/>
        <a:p>
          <a:endParaRPr lang="en-US"/>
        </a:p>
      </dgm:t>
    </dgm:pt>
    <dgm:pt modelId="{E1CDE0CD-F825-4A8B-AE78-B3A7EFCD9988}">
      <dgm:prSet/>
      <dgm:spPr/>
      <dgm:t>
        <a:bodyPr/>
        <a:lstStyle/>
        <a:p>
          <a:r>
            <a:rPr lang="en-US" b="1" i="0" baseline="0" dirty="0">
              <a:latin typeface="Aptos Display" panose="020B0004020202020204" pitchFamily="34" charset="0"/>
            </a:rPr>
            <a:t>Spay/Neuter: </a:t>
          </a:r>
          <a:r>
            <a:rPr lang="en-US" b="0" i="0" baseline="0" dirty="0">
              <a:latin typeface="Aptos Display" panose="020B0004020202020204" pitchFamily="34" charset="0"/>
            </a:rPr>
            <a:t>A total of 981 animals were altered at low-cost KCAS spay/neuter clinics in the month of November and December.</a:t>
          </a:r>
          <a:endParaRPr lang="en-US" b="0" i="0" dirty="0">
            <a:latin typeface="Aptos Display" panose="020B0004020202020204" pitchFamily="34" charset="0"/>
          </a:endParaRPr>
        </a:p>
      </dgm:t>
    </dgm:pt>
    <dgm:pt modelId="{843F1AD6-37A2-4334-B10F-416D396CAB26}" type="parTrans" cxnId="{C76FCADE-53C0-43D8-8DDE-6C9138DEB28B}">
      <dgm:prSet/>
      <dgm:spPr/>
      <dgm:t>
        <a:bodyPr/>
        <a:lstStyle/>
        <a:p>
          <a:endParaRPr lang="en-US"/>
        </a:p>
      </dgm:t>
    </dgm:pt>
    <dgm:pt modelId="{3499EFC0-17E7-4151-82CE-9129E29E92BD}" type="sibTrans" cxnId="{C76FCADE-53C0-43D8-8DDE-6C9138DEB28B}">
      <dgm:prSet/>
      <dgm:spPr/>
      <dgm:t>
        <a:bodyPr/>
        <a:lstStyle/>
        <a:p>
          <a:endParaRPr lang="en-US"/>
        </a:p>
      </dgm:t>
    </dgm:pt>
    <dgm:pt modelId="{EFA2CB8F-4BE6-4CA7-9A52-FDA1461F0F6C}">
      <dgm:prSet/>
      <dgm:spPr/>
      <dgm:t>
        <a:bodyPr/>
        <a:lstStyle/>
        <a:p>
          <a:r>
            <a:rPr lang="en-US" b="1" i="0" baseline="0" dirty="0">
              <a:latin typeface="Aptos Display" panose="020B0004020202020204" pitchFamily="34" charset="0"/>
            </a:rPr>
            <a:t>TNR: </a:t>
          </a:r>
          <a:r>
            <a:rPr lang="en-US" b="0" i="0" u="none" strike="noStrike" cap="none" spc="0" baseline="0" dirty="0">
              <a:uFillTx/>
              <a:latin typeface="Aptos Display" panose="020B0004020202020204" pitchFamily="34" charset="0"/>
            </a:rPr>
            <a:t>245 cats were spayed or neutered and released in November and December. Year-to-date, 2,370 cats have gone through the program, and since 2013 24,042 cats have been spayed or neutered and returned to field.</a:t>
          </a:r>
          <a:endParaRPr lang="en-US" dirty="0">
            <a:latin typeface="Aptos Display" panose="020B0004020202020204" pitchFamily="34" charset="0"/>
          </a:endParaRPr>
        </a:p>
      </dgm:t>
    </dgm:pt>
    <dgm:pt modelId="{941C3926-6DA4-4853-8D41-876771303D71}" type="parTrans" cxnId="{2F56C720-B965-4C16-9AE0-52C242EC2C73}">
      <dgm:prSet/>
      <dgm:spPr/>
      <dgm:t>
        <a:bodyPr/>
        <a:lstStyle/>
        <a:p>
          <a:endParaRPr lang="en-US"/>
        </a:p>
      </dgm:t>
    </dgm:pt>
    <dgm:pt modelId="{6B3E7400-1CD9-4C98-9E45-E1DC06444BC3}" type="sibTrans" cxnId="{2F56C720-B965-4C16-9AE0-52C242EC2C73}">
      <dgm:prSet/>
      <dgm:spPr/>
      <dgm:t>
        <a:bodyPr/>
        <a:lstStyle/>
        <a:p>
          <a:endParaRPr lang="en-US"/>
        </a:p>
      </dgm:t>
    </dgm:pt>
    <dgm:pt modelId="{51CC7E41-9256-4A89-B413-B805AA2149BE}" type="pres">
      <dgm:prSet presAssocID="{BB88DC21-53CB-4DBA-A04E-F420F428B284}" presName="vert0" presStyleCnt="0">
        <dgm:presLayoutVars>
          <dgm:dir/>
          <dgm:animOne val="branch"/>
          <dgm:animLvl val="lvl"/>
        </dgm:presLayoutVars>
      </dgm:prSet>
      <dgm:spPr/>
    </dgm:pt>
    <dgm:pt modelId="{E7C1D4D6-5A67-4DF5-97ED-26C4675988CF}" type="pres">
      <dgm:prSet presAssocID="{281A7589-6ECF-4E8D-AFFE-B5A6949045F7}" presName="thickLine" presStyleLbl="alignNode1" presStyleIdx="0" presStyleCnt="5"/>
      <dgm:spPr/>
    </dgm:pt>
    <dgm:pt modelId="{5B1735CB-9074-44DB-8FE6-B108C74FE962}" type="pres">
      <dgm:prSet presAssocID="{281A7589-6ECF-4E8D-AFFE-B5A6949045F7}" presName="horz1" presStyleCnt="0"/>
      <dgm:spPr/>
    </dgm:pt>
    <dgm:pt modelId="{D5135D18-888F-4EC5-AAA6-E9A3BBB1F81B}" type="pres">
      <dgm:prSet presAssocID="{281A7589-6ECF-4E8D-AFFE-B5A6949045F7}" presName="tx1" presStyleLbl="revTx" presStyleIdx="0" presStyleCnt="5"/>
      <dgm:spPr/>
    </dgm:pt>
    <dgm:pt modelId="{6B969387-2C0E-43B0-AFBF-F679BA302B70}" type="pres">
      <dgm:prSet presAssocID="{281A7589-6ECF-4E8D-AFFE-B5A6949045F7}" presName="vert1" presStyleCnt="0"/>
      <dgm:spPr/>
    </dgm:pt>
    <dgm:pt modelId="{5A02CE81-F8C7-40E4-A298-B3778E249108}" type="pres">
      <dgm:prSet presAssocID="{B9014B3F-1303-4B2C-9127-DC030BAA497C}" presName="thickLine" presStyleLbl="alignNode1" presStyleIdx="1" presStyleCnt="5"/>
      <dgm:spPr/>
    </dgm:pt>
    <dgm:pt modelId="{9F439374-543A-4EE8-966F-523B34EBAAE7}" type="pres">
      <dgm:prSet presAssocID="{B9014B3F-1303-4B2C-9127-DC030BAA497C}" presName="horz1" presStyleCnt="0"/>
      <dgm:spPr/>
    </dgm:pt>
    <dgm:pt modelId="{04C2E329-868A-46D0-87CA-B57C9B175278}" type="pres">
      <dgm:prSet presAssocID="{B9014B3F-1303-4B2C-9127-DC030BAA497C}" presName="tx1" presStyleLbl="revTx" presStyleIdx="1" presStyleCnt="5"/>
      <dgm:spPr/>
    </dgm:pt>
    <dgm:pt modelId="{A14E1FC7-2884-44F9-AA10-73BB24443296}" type="pres">
      <dgm:prSet presAssocID="{B9014B3F-1303-4B2C-9127-DC030BAA497C}" presName="vert1" presStyleCnt="0"/>
      <dgm:spPr/>
    </dgm:pt>
    <dgm:pt modelId="{6C51F3AF-F45C-4100-B4E3-B396F5220444}" type="pres">
      <dgm:prSet presAssocID="{6640FC10-69E2-402C-94FD-11C563D92EDB}" presName="thickLine" presStyleLbl="alignNode1" presStyleIdx="2" presStyleCnt="5"/>
      <dgm:spPr/>
    </dgm:pt>
    <dgm:pt modelId="{A73C659D-EB9C-49A6-9302-23041EA72272}" type="pres">
      <dgm:prSet presAssocID="{6640FC10-69E2-402C-94FD-11C563D92EDB}" presName="horz1" presStyleCnt="0"/>
      <dgm:spPr/>
    </dgm:pt>
    <dgm:pt modelId="{9E76B1AC-1F49-453F-A473-DD9D9446A0C5}" type="pres">
      <dgm:prSet presAssocID="{6640FC10-69E2-402C-94FD-11C563D92EDB}" presName="tx1" presStyleLbl="revTx" presStyleIdx="2" presStyleCnt="5"/>
      <dgm:spPr/>
    </dgm:pt>
    <dgm:pt modelId="{E2F802EA-1462-4973-93A8-C4AC4BBE00A2}" type="pres">
      <dgm:prSet presAssocID="{6640FC10-69E2-402C-94FD-11C563D92EDB}" presName="vert1" presStyleCnt="0"/>
      <dgm:spPr/>
    </dgm:pt>
    <dgm:pt modelId="{FE772345-AE60-4510-891E-6B068811787B}" type="pres">
      <dgm:prSet presAssocID="{E1CDE0CD-F825-4A8B-AE78-B3A7EFCD9988}" presName="thickLine" presStyleLbl="alignNode1" presStyleIdx="3" presStyleCnt="5"/>
      <dgm:spPr/>
    </dgm:pt>
    <dgm:pt modelId="{8E54F3B6-C0C6-4895-BB09-6B479F2FA377}" type="pres">
      <dgm:prSet presAssocID="{E1CDE0CD-F825-4A8B-AE78-B3A7EFCD9988}" presName="horz1" presStyleCnt="0"/>
      <dgm:spPr/>
    </dgm:pt>
    <dgm:pt modelId="{217598E1-0E77-4902-9B04-8DF14B0F159A}" type="pres">
      <dgm:prSet presAssocID="{E1CDE0CD-F825-4A8B-AE78-B3A7EFCD9988}" presName="tx1" presStyleLbl="revTx" presStyleIdx="3" presStyleCnt="5"/>
      <dgm:spPr/>
    </dgm:pt>
    <dgm:pt modelId="{7899A5E1-52C7-4B5F-B94E-ACB8BC1942F5}" type="pres">
      <dgm:prSet presAssocID="{E1CDE0CD-F825-4A8B-AE78-B3A7EFCD9988}" presName="vert1" presStyleCnt="0"/>
      <dgm:spPr/>
    </dgm:pt>
    <dgm:pt modelId="{379E8784-05B7-429B-AE63-A5894CA4550D}" type="pres">
      <dgm:prSet presAssocID="{EFA2CB8F-4BE6-4CA7-9A52-FDA1461F0F6C}" presName="thickLine" presStyleLbl="alignNode1" presStyleIdx="4" presStyleCnt="5"/>
      <dgm:spPr/>
    </dgm:pt>
    <dgm:pt modelId="{4BBCF85C-6405-4E0E-BCE3-0733639673EF}" type="pres">
      <dgm:prSet presAssocID="{EFA2CB8F-4BE6-4CA7-9A52-FDA1461F0F6C}" presName="horz1" presStyleCnt="0"/>
      <dgm:spPr/>
    </dgm:pt>
    <dgm:pt modelId="{B9EFB7F6-C372-40E1-8CD3-926776725974}" type="pres">
      <dgm:prSet presAssocID="{EFA2CB8F-4BE6-4CA7-9A52-FDA1461F0F6C}" presName="tx1" presStyleLbl="revTx" presStyleIdx="4" presStyleCnt="5"/>
      <dgm:spPr/>
    </dgm:pt>
    <dgm:pt modelId="{19331302-F9BE-4D11-AEF8-0E9441AE4B62}" type="pres">
      <dgm:prSet presAssocID="{EFA2CB8F-4BE6-4CA7-9A52-FDA1461F0F6C}" presName="vert1" presStyleCnt="0"/>
      <dgm:spPr/>
    </dgm:pt>
  </dgm:ptLst>
  <dgm:cxnLst>
    <dgm:cxn modelId="{D88F121E-973D-435F-9770-BE5E88282C2D}" srcId="{BB88DC21-53CB-4DBA-A04E-F420F428B284}" destId="{B9014B3F-1303-4B2C-9127-DC030BAA497C}" srcOrd="1" destOrd="0" parTransId="{A33E7AE8-F7C6-41AC-8B6B-541046B4558D}" sibTransId="{B2DAF532-250D-4497-B335-A5F32F5BDDEE}"/>
    <dgm:cxn modelId="{2F56C720-B965-4C16-9AE0-52C242EC2C73}" srcId="{BB88DC21-53CB-4DBA-A04E-F420F428B284}" destId="{EFA2CB8F-4BE6-4CA7-9A52-FDA1461F0F6C}" srcOrd="4" destOrd="0" parTransId="{941C3926-6DA4-4853-8D41-876771303D71}" sibTransId="{6B3E7400-1CD9-4C98-9E45-E1DC06444BC3}"/>
    <dgm:cxn modelId="{C967F722-5DCA-46C9-B1F6-15EF91999308}" type="presOf" srcId="{B9014B3F-1303-4B2C-9127-DC030BAA497C}" destId="{04C2E329-868A-46D0-87CA-B57C9B175278}" srcOrd="0" destOrd="0" presId="urn:microsoft.com/office/officeart/2008/layout/LinedList"/>
    <dgm:cxn modelId="{44AED028-C80B-4A99-98F6-180BD27B506D}" type="presOf" srcId="{BB88DC21-53CB-4DBA-A04E-F420F428B284}" destId="{51CC7E41-9256-4A89-B413-B805AA2149BE}" srcOrd="0" destOrd="0" presId="urn:microsoft.com/office/officeart/2008/layout/LinedList"/>
    <dgm:cxn modelId="{7BCC952D-BA9A-4F66-A8AA-4DC5247CADEA}" type="presOf" srcId="{EFA2CB8F-4BE6-4CA7-9A52-FDA1461F0F6C}" destId="{B9EFB7F6-C372-40E1-8CD3-926776725974}" srcOrd="0" destOrd="0" presId="urn:microsoft.com/office/officeart/2008/layout/LinedList"/>
    <dgm:cxn modelId="{67C6E761-AE06-46A2-84DC-602BC2957EF9}" type="presOf" srcId="{6640FC10-69E2-402C-94FD-11C563D92EDB}" destId="{9E76B1AC-1F49-453F-A473-DD9D9446A0C5}" srcOrd="0" destOrd="0" presId="urn:microsoft.com/office/officeart/2008/layout/LinedList"/>
    <dgm:cxn modelId="{A9349342-6471-47CF-9342-F7D99963F019}" srcId="{BB88DC21-53CB-4DBA-A04E-F420F428B284}" destId="{6640FC10-69E2-402C-94FD-11C563D92EDB}" srcOrd="2" destOrd="0" parTransId="{0F1774CF-4391-408D-A0E8-B0400EBBFA3B}" sibTransId="{D737CF74-4F89-4344-BB15-5037531ED4F4}"/>
    <dgm:cxn modelId="{61187691-8241-4E6B-8F05-20A7D0F269F4}" srcId="{BB88DC21-53CB-4DBA-A04E-F420F428B284}" destId="{281A7589-6ECF-4E8D-AFFE-B5A6949045F7}" srcOrd="0" destOrd="0" parTransId="{9A6EC342-9599-4E97-B444-F0CA15D2E380}" sibTransId="{19371206-8539-47AB-A569-F669AAD96416}"/>
    <dgm:cxn modelId="{A0576CB3-EE6F-4F65-912E-D537CBECE965}" type="presOf" srcId="{E1CDE0CD-F825-4A8B-AE78-B3A7EFCD9988}" destId="{217598E1-0E77-4902-9B04-8DF14B0F159A}" srcOrd="0" destOrd="0" presId="urn:microsoft.com/office/officeart/2008/layout/LinedList"/>
    <dgm:cxn modelId="{AD1D6BB4-E46A-474A-8978-7C0EFE6D95DB}" type="presOf" srcId="{281A7589-6ECF-4E8D-AFFE-B5A6949045F7}" destId="{D5135D18-888F-4EC5-AAA6-E9A3BBB1F81B}" srcOrd="0" destOrd="0" presId="urn:microsoft.com/office/officeart/2008/layout/LinedList"/>
    <dgm:cxn modelId="{C76FCADE-53C0-43D8-8DDE-6C9138DEB28B}" srcId="{BB88DC21-53CB-4DBA-A04E-F420F428B284}" destId="{E1CDE0CD-F825-4A8B-AE78-B3A7EFCD9988}" srcOrd="3" destOrd="0" parTransId="{843F1AD6-37A2-4334-B10F-416D396CAB26}" sibTransId="{3499EFC0-17E7-4151-82CE-9129E29E92BD}"/>
    <dgm:cxn modelId="{26C7EF27-2E2B-4C28-BA6A-3579F3B82628}" type="presParOf" srcId="{51CC7E41-9256-4A89-B413-B805AA2149BE}" destId="{E7C1D4D6-5A67-4DF5-97ED-26C4675988CF}" srcOrd="0" destOrd="0" presId="urn:microsoft.com/office/officeart/2008/layout/LinedList"/>
    <dgm:cxn modelId="{48B97F0A-2A3A-4DCD-8B5D-D5FEF9A995F9}" type="presParOf" srcId="{51CC7E41-9256-4A89-B413-B805AA2149BE}" destId="{5B1735CB-9074-44DB-8FE6-B108C74FE962}" srcOrd="1" destOrd="0" presId="urn:microsoft.com/office/officeart/2008/layout/LinedList"/>
    <dgm:cxn modelId="{1D6A6250-EA22-4A06-9EEC-42AAD2A36B4D}" type="presParOf" srcId="{5B1735CB-9074-44DB-8FE6-B108C74FE962}" destId="{D5135D18-888F-4EC5-AAA6-E9A3BBB1F81B}" srcOrd="0" destOrd="0" presId="urn:microsoft.com/office/officeart/2008/layout/LinedList"/>
    <dgm:cxn modelId="{196822A7-A617-4576-AFFA-C02C764D0C97}" type="presParOf" srcId="{5B1735CB-9074-44DB-8FE6-B108C74FE962}" destId="{6B969387-2C0E-43B0-AFBF-F679BA302B70}" srcOrd="1" destOrd="0" presId="urn:microsoft.com/office/officeart/2008/layout/LinedList"/>
    <dgm:cxn modelId="{0724BC94-E58A-440D-BA07-87F425491DF4}" type="presParOf" srcId="{51CC7E41-9256-4A89-B413-B805AA2149BE}" destId="{5A02CE81-F8C7-40E4-A298-B3778E249108}" srcOrd="2" destOrd="0" presId="urn:microsoft.com/office/officeart/2008/layout/LinedList"/>
    <dgm:cxn modelId="{F537F95C-D87A-4E14-B743-7990271B96A1}" type="presParOf" srcId="{51CC7E41-9256-4A89-B413-B805AA2149BE}" destId="{9F439374-543A-4EE8-966F-523B34EBAAE7}" srcOrd="3" destOrd="0" presId="urn:microsoft.com/office/officeart/2008/layout/LinedList"/>
    <dgm:cxn modelId="{B53C7E19-2C36-4A69-B457-23CDEA41C1DD}" type="presParOf" srcId="{9F439374-543A-4EE8-966F-523B34EBAAE7}" destId="{04C2E329-868A-46D0-87CA-B57C9B175278}" srcOrd="0" destOrd="0" presId="urn:microsoft.com/office/officeart/2008/layout/LinedList"/>
    <dgm:cxn modelId="{A029BC7B-1827-49E5-9464-23185541630E}" type="presParOf" srcId="{9F439374-543A-4EE8-966F-523B34EBAAE7}" destId="{A14E1FC7-2884-44F9-AA10-73BB24443296}" srcOrd="1" destOrd="0" presId="urn:microsoft.com/office/officeart/2008/layout/LinedList"/>
    <dgm:cxn modelId="{085733A8-2F9F-4C26-A4D2-A54C0DD05697}" type="presParOf" srcId="{51CC7E41-9256-4A89-B413-B805AA2149BE}" destId="{6C51F3AF-F45C-4100-B4E3-B396F5220444}" srcOrd="4" destOrd="0" presId="urn:microsoft.com/office/officeart/2008/layout/LinedList"/>
    <dgm:cxn modelId="{A6E37EA3-4302-4646-9A5E-CAD22D9E4817}" type="presParOf" srcId="{51CC7E41-9256-4A89-B413-B805AA2149BE}" destId="{A73C659D-EB9C-49A6-9302-23041EA72272}" srcOrd="5" destOrd="0" presId="urn:microsoft.com/office/officeart/2008/layout/LinedList"/>
    <dgm:cxn modelId="{7B7F2ED4-DC6B-49AF-B2D7-B16DD208EA77}" type="presParOf" srcId="{A73C659D-EB9C-49A6-9302-23041EA72272}" destId="{9E76B1AC-1F49-453F-A473-DD9D9446A0C5}" srcOrd="0" destOrd="0" presId="urn:microsoft.com/office/officeart/2008/layout/LinedList"/>
    <dgm:cxn modelId="{586D572C-BA8F-4CE1-998F-EB284C572A0A}" type="presParOf" srcId="{A73C659D-EB9C-49A6-9302-23041EA72272}" destId="{E2F802EA-1462-4973-93A8-C4AC4BBE00A2}" srcOrd="1" destOrd="0" presId="urn:microsoft.com/office/officeart/2008/layout/LinedList"/>
    <dgm:cxn modelId="{BA3410E5-AB76-4550-9054-D82357D4C092}" type="presParOf" srcId="{51CC7E41-9256-4A89-B413-B805AA2149BE}" destId="{FE772345-AE60-4510-891E-6B068811787B}" srcOrd="6" destOrd="0" presId="urn:microsoft.com/office/officeart/2008/layout/LinedList"/>
    <dgm:cxn modelId="{62038130-92B3-4D74-848A-5AB402D8D87B}" type="presParOf" srcId="{51CC7E41-9256-4A89-B413-B805AA2149BE}" destId="{8E54F3B6-C0C6-4895-BB09-6B479F2FA377}" srcOrd="7" destOrd="0" presId="urn:microsoft.com/office/officeart/2008/layout/LinedList"/>
    <dgm:cxn modelId="{80E1A750-98FC-4E25-8C53-78529CA22C3A}" type="presParOf" srcId="{8E54F3B6-C0C6-4895-BB09-6B479F2FA377}" destId="{217598E1-0E77-4902-9B04-8DF14B0F159A}" srcOrd="0" destOrd="0" presId="urn:microsoft.com/office/officeart/2008/layout/LinedList"/>
    <dgm:cxn modelId="{63D6BA79-44D3-466D-9574-EAF3E89065A3}" type="presParOf" srcId="{8E54F3B6-C0C6-4895-BB09-6B479F2FA377}" destId="{7899A5E1-52C7-4B5F-B94E-ACB8BC1942F5}" srcOrd="1" destOrd="0" presId="urn:microsoft.com/office/officeart/2008/layout/LinedList"/>
    <dgm:cxn modelId="{A584AA4B-7A0B-4705-9637-BB82BB1A3CB3}" type="presParOf" srcId="{51CC7E41-9256-4A89-B413-B805AA2149BE}" destId="{379E8784-05B7-429B-AE63-A5894CA4550D}" srcOrd="8" destOrd="0" presId="urn:microsoft.com/office/officeart/2008/layout/LinedList"/>
    <dgm:cxn modelId="{179CA30C-712E-4931-A56B-B5046A52A2CE}" type="presParOf" srcId="{51CC7E41-9256-4A89-B413-B805AA2149BE}" destId="{4BBCF85C-6405-4E0E-BCE3-0733639673EF}" srcOrd="9" destOrd="0" presId="urn:microsoft.com/office/officeart/2008/layout/LinedList"/>
    <dgm:cxn modelId="{1DE2EC90-39B1-440B-87FA-9A8ECFAF0498}" type="presParOf" srcId="{4BBCF85C-6405-4E0E-BCE3-0733639673EF}" destId="{B9EFB7F6-C372-40E1-8CD3-926776725974}" srcOrd="0" destOrd="0" presId="urn:microsoft.com/office/officeart/2008/layout/LinedList"/>
    <dgm:cxn modelId="{55DAB9BD-16BA-4569-9659-486330A661FE}" type="presParOf" srcId="{4BBCF85C-6405-4E0E-BCE3-0733639673EF}" destId="{19331302-F9BE-4D11-AEF8-0E9441AE4B6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4AE7A41C-48F8-4FAA-8481-47CEDCF67CFB}">
      <dgm:prSet phldrT="[Text]" custT="1"/>
      <dgm:spPr/>
      <dgm:t>
        <a:bodyPr/>
        <a:lstStyle/>
        <a:p>
          <a:pPr>
            <a:lnSpc>
              <a:spcPct val="100000"/>
            </a:lnSpc>
          </a:pPr>
          <a:r>
            <a:rPr lang="en-US" sz="1800" dirty="0"/>
            <a:t>Rabies</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pPr>
            <a:lnSpc>
              <a:spcPct val="100000"/>
            </a:lnSpc>
          </a:pPr>
          <a:r>
            <a:rPr lang="en-US" dirty="0"/>
            <a:t>875</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custT="1"/>
      <dgm:spPr/>
      <dgm:t>
        <a:bodyPr/>
        <a:lstStyle/>
        <a:p>
          <a:pPr>
            <a:lnSpc>
              <a:spcPct val="100000"/>
            </a:lnSpc>
          </a:pPr>
          <a:r>
            <a:rPr lang="en-US" sz="1800" b="0" i="0" dirty="0"/>
            <a:t>Microchip</a:t>
          </a:r>
          <a:r>
            <a:rPr lang="en-US" sz="1900" b="0" i="0" dirty="0"/>
            <a:t>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CB5DBE7D-F839-4A28-90EC-9BE5C03590A5}">
      <dgm:prSet phldrT="[Text]" custT="1"/>
      <dgm:spPr/>
      <dgm:t>
        <a:bodyPr/>
        <a:lstStyle/>
        <a:p>
          <a:pPr>
            <a:lnSpc>
              <a:spcPct val="100000"/>
            </a:lnSpc>
          </a:pPr>
          <a:r>
            <a:rPr lang="en-US" sz="1800" b="0" i="0" dirty="0"/>
            <a:t>Bordetella</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8C4D27D3-9219-4B78-B8A4-34FDC1502363}">
      <dgm:prSet phldrT="[Text]"/>
      <dgm:spPr/>
      <dgm:t>
        <a:bodyPr/>
        <a:lstStyle/>
        <a:p>
          <a:pPr>
            <a:lnSpc>
              <a:spcPct val="100000"/>
            </a:lnSpc>
          </a:pPr>
          <a:r>
            <a:rPr lang="en-US" dirty="0"/>
            <a:t>70</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pPr>
            <a:lnSpc>
              <a:spcPct val="100000"/>
            </a:lnSpc>
          </a:pPr>
          <a:endParaRPr lang="en-US" dirty="0"/>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24EB60F-8045-4D34-BB35-86425FE52E24}">
      <dgm:prSet/>
      <dgm:spPr/>
      <dgm:t>
        <a:bodyPr/>
        <a:lstStyle/>
        <a:p>
          <a:pPr>
            <a:lnSpc>
              <a:spcPct val="100000"/>
            </a:lnSpc>
          </a:pPr>
          <a:endParaRPr lang="en-US"/>
        </a:p>
      </dgm:t>
    </dgm:pt>
    <dgm:pt modelId="{56F1AEF0-7095-4F28-A44B-51DF7E20D507}" type="parTrans" cxnId="{ED3494AE-A09C-46AF-BC92-93B75C9D47FC}">
      <dgm:prSet/>
      <dgm:spPr/>
      <dgm:t>
        <a:bodyPr/>
        <a:lstStyle/>
        <a:p>
          <a:endParaRPr lang="en-US"/>
        </a:p>
      </dgm:t>
    </dgm:pt>
    <dgm:pt modelId="{6072A2ED-B5B1-4497-AF68-9AA99B4A9D12}" type="sibTrans" cxnId="{ED3494AE-A09C-46AF-BC92-93B75C9D47FC}">
      <dgm:prSet/>
      <dgm:spPr/>
      <dgm:t>
        <a:bodyPr/>
        <a:lstStyle/>
        <a:p>
          <a:endParaRPr lang="en-US"/>
        </a:p>
      </dgm:t>
    </dgm:pt>
    <dgm:pt modelId="{F804D3F4-A424-4EEE-BE5A-2FA3B9A3C820}">
      <dgm:prSet/>
      <dgm:spPr/>
      <dgm:t>
        <a:bodyPr/>
        <a:lstStyle/>
        <a:p>
          <a:pPr>
            <a:lnSpc>
              <a:spcPct val="100000"/>
            </a:lnSpc>
          </a:pPr>
          <a:endParaRPr lang="en-US"/>
        </a:p>
      </dgm:t>
    </dgm:pt>
    <dgm:pt modelId="{DEA75E92-EA25-4007-9EE5-82077425E2C4}" type="parTrans" cxnId="{53DDBA29-B009-43F7-8951-AAD40C2EFE6D}">
      <dgm:prSet/>
      <dgm:spPr/>
      <dgm:t>
        <a:bodyPr/>
        <a:lstStyle/>
        <a:p>
          <a:endParaRPr lang="en-US"/>
        </a:p>
      </dgm:t>
    </dgm:pt>
    <dgm:pt modelId="{EE78AD7B-1097-4C12-849C-5476F672160F}" type="sibTrans" cxnId="{53DDBA29-B009-43F7-8951-AAD40C2EFE6D}">
      <dgm:prSet/>
      <dgm:spPr/>
      <dgm:t>
        <a:bodyPr/>
        <a:lstStyle/>
        <a:p>
          <a:endParaRPr lang="en-US"/>
        </a:p>
      </dgm:t>
    </dgm:pt>
    <dgm:pt modelId="{09A245BA-8F98-4EF2-A54E-5981F7F37C55}">
      <dgm:prSet phldrT="[Text]"/>
      <dgm:spPr/>
      <dgm:t>
        <a:bodyPr/>
        <a:lstStyle/>
        <a:p>
          <a:pPr>
            <a:lnSpc>
              <a:spcPct val="100000"/>
            </a:lnSpc>
          </a:pPr>
          <a:r>
            <a:rPr lang="en-US" dirty="0"/>
            <a:t>73</a:t>
          </a:r>
        </a:p>
      </dgm:t>
    </dgm:pt>
    <dgm:pt modelId="{E4CB06E0-A255-4303-ABF3-59172AF00784}" type="sibTrans" cxnId="{BCC6A59E-7905-4437-9BC5-3DA2BE48F02D}">
      <dgm:prSet/>
      <dgm:spPr/>
      <dgm:t>
        <a:bodyPr/>
        <a:lstStyle/>
        <a:p>
          <a:endParaRPr lang="en-US"/>
        </a:p>
      </dgm:t>
    </dgm:pt>
    <dgm:pt modelId="{455EE121-70C3-44D0-83F1-AEC688472601}" type="parTrans" cxnId="{BCC6A59E-7905-4437-9BC5-3DA2BE48F02D}">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6"/>
      <dgm:spPr/>
    </dgm:pt>
    <dgm:pt modelId="{9C177B23-6903-4ECB-845C-43B853D6667F}" type="pres">
      <dgm:prSet presAssocID="{4AE7A41C-48F8-4FAA-8481-47CEDCF67CFB}"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eedle with solid fill"/>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9">
        <dgm:presLayoutVars>
          <dgm:chMax val="0"/>
          <dgm:chPref val="0"/>
        </dgm:presLayoutVars>
      </dgm:prSet>
      <dgm:spPr/>
    </dgm:pt>
    <dgm:pt modelId="{C14A9DF8-92CA-4546-AA1A-934BA5390C00}" type="pres">
      <dgm:prSet presAssocID="{4AE7A41C-48F8-4FAA-8481-47CEDCF67CFB}" presName="desTx" presStyleLbl="revTx" presStyleIdx="1" presStyleCnt="9">
        <dgm:presLayoutVars/>
      </dgm:prSet>
      <dgm:spPr/>
    </dgm:pt>
    <dgm:pt modelId="{1ADE9F21-17BD-40FE-A81A-36CC6E4BDEAA}" type="pres">
      <dgm:prSet presAssocID="{5916EE34-AB43-4626-82AA-87ED88A25E9C}" presName="sibTrans" presStyleCnt="0"/>
      <dgm:spPr/>
    </dgm:pt>
    <dgm:pt modelId="{DA7CE3BD-87BD-4662-8C5D-DB1EE6F1235C}" type="pres">
      <dgm:prSet presAssocID="{324EB60F-8045-4D34-BB35-86425FE52E24}" presName="compNode" presStyleCnt="0"/>
      <dgm:spPr/>
    </dgm:pt>
    <dgm:pt modelId="{E453E5AB-FEF4-4EBC-9160-5D66791B4B12}" type="pres">
      <dgm:prSet presAssocID="{324EB60F-8045-4D34-BB35-86425FE52E24}" presName="bgRect" presStyleLbl="bgShp" presStyleIdx="1" presStyleCnt="6"/>
      <dgm:spPr/>
    </dgm:pt>
    <dgm:pt modelId="{CCF7E8DD-DF2C-433C-AEDD-C49100843441}" type="pres">
      <dgm:prSet presAssocID="{324EB60F-8045-4D34-BB35-86425FE52E24}"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g with solid fill"/>
        </a:ext>
      </dgm:extLst>
    </dgm:pt>
    <dgm:pt modelId="{5226C487-62CD-44B8-A5F6-A80A59CEB3FF}" type="pres">
      <dgm:prSet presAssocID="{324EB60F-8045-4D34-BB35-86425FE52E24}" presName="spaceRect" presStyleCnt="0"/>
      <dgm:spPr/>
    </dgm:pt>
    <dgm:pt modelId="{976C2FE6-7B8B-4B76-8B34-496A50CE97FC}" type="pres">
      <dgm:prSet presAssocID="{324EB60F-8045-4D34-BB35-86425FE52E24}" presName="parTx" presStyleLbl="revTx" presStyleIdx="2" presStyleCnt="9">
        <dgm:presLayoutVars>
          <dgm:chMax val="0"/>
          <dgm:chPref val="0"/>
        </dgm:presLayoutVars>
      </dgm:prSet>
      <dgm:spPr/>
    </dgm:pt>
    <dgm:pt modelId="{519BE6D4-8638-4341-B3C0-204D84D6F0FE}" type="pres">
      <dgm:prSet presAssocID="{6072A2ED-B5B1-4497-AF68-9AA99B4A9D12}" presName="sibTrans" presStyleCnt="0"/>
      <dgm:spPr/>
    </dgm:pt>
    <dgm:pt modelId="{CB0ABC9C-18B1-4501-82C2-14D3F103C1EC}" type="pres">
      <dgm:prSet presAssocID="{F804D3F4-A424-4EEE-BE5A-2FA3B9A3C820}" presName="compNode" presStyleCnt="0"/>
      <dgm:spPr/>
    </dgm:pt>
    <dgm:pt modelId="{3C7106BC-79E5-4C61-97F6-2B411C7074EE}" type="pres">
      <dgm:prSet presAssocID="{F804D3F4-A424-4EEE-BE5A-2FA3B9A3C820}" presName="bgRect" presStyleLbl="bgShp" presStyleIdx="2" presStyleCnt="6"/>
      <dgm:spPr/>
    </dgm:pt>
    <dgm:pt modelId="{E224C400-7174-4934-9E32-83356F84E4DC}" type="pres">
      <dgm:prSet presAssocID="{F804D3F4-A424-4EEE-BE5A-2FA3B9A3C820}"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at with solid fill"/>
        </a:ext>
      </dgm:extLst>
    </dgm:pt>
    <dgm:pt modelId="{290F6602-92AE-43BD-817A-D079F8D43E3D}" type="pres">
      <dgm:prSet presAssocID="{F804D3F4-A424-4EEE-BE5A-2FA3B9A3C820}" presName="spaceRect" presStyleCnt="0"/>
      <dgm:spPr/>
    </dgm:pt>
    <dgm:pt modelId="{BBFCDB75-3E52-44D7-95F3-0F4DA9D1830E}" type="pres">
      <dgm:prSet presAssocID="{F804D3F4-A424-4EEE-BE5A-2FA3B9A3C820}" presName="parTx" presStyleLbl="revTx" presStyleIdx="3" presStyleCnt="9">
        <dgm:presLayoutVars>
          <dgm:chMax val="0"/>
          <dgm:chPref val="0"/>
        </dgm:presLayoutVars>
      </dgm:prSet>
      <dgm:spPr/>
    </dgm:pt>
    <dgm:pt modelId="{2353EC74-3F04-4EEA-A8BF-7B67B58D80F3}" type="pres">
      <dgm:prSet presAssocID="{EE78AD7B-1097-4C12-849C-5476F672160F}"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3" presStyleCnt="6"/>
      <dgm:spPr/>
    </dgm:pt>
    <dgm:pt modelId="{61EA8B92-D6FE-4BF9-95BE-3DAC1DECC380}" type="pres">
      <dgm:prSet presAssocID="{901A5AA2-A6E2-4F47-B5CD-3FCB43813569}"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rocessor with solid fill"/>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4" presStyleCnt="9">
        <dgm:presLayoutVars>
          <dgm:chMax val="0"/>
          <dgm:chPref val="0"/>
        </dgm:presLayoutVars>
      </dgm:prSet>
      <dgm:spPr/>
    </dgm:pt>
    <dgm:pt modelId="{7962EAE6-E4A5-4B9F-9D01-E77265EE24EF}" type="pres">
      <dgm:prSet presAssocID="{901A5AA2-A6E2-4F47-B5CD-3FCB43813569}" presName="desTx" presStyleLbl="revTx" presStyleIdx="5" presStyleCnt="9">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4" presStyleCnt="6"/>
      <dgm:spPr/>
    </dgm:pt>
    <dgm:pt modelId="{4591D6B0-7148-4C07-A7D3-63A502282512}" type="pres">
      <dgm:prSet presAssocID="{CB5DBE7D-F839-4A28-90EC-9BE5C03590A5}"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Needle outline"/>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6" presStyleCnt="9">
        <dgm:presLayoutVars>
          <dgm:chMax val="0"/>
          <dgm:chPref val="0"/>
        </dgm:presLayoutVars>
      </dgm:prSet>
      <dgm:spPr/>
    </dgm:pt>
    <dgm:pt modelId="{EDDD00E4-8FB5-47C3-A23F-ADD13779057E}" type="pres">
      <dgm:prSet presAssocID="{CB5DBE7D-F839-4A28-90EC-9BE5C03590A5}" presName="desTx" presStyleLbl="revTx" presStyleIdx="7" presStyleCnt="9">
        <dgm:presLayoutVars/>
      </dgm:prSet>
      <dgm:spPr/>
    </dgm:pt>
    <dgm:pt modelId="{5E6F232C-9FE9-48A9-A844-724E2F8D0AEA}" type="pres">
      <dgm:prSet presAssocID="{5082375B-421C-4DF4-A6BB-EFF760C3CC75}" presName="sibTrans" presStyleCnt="0"/>
      <dgm:spPr/>
    </dgm:pt>
    <dgm:pt modelId="{936A0DD0-FDE5-4EE1-AA35-E6A51DFCDE28}" type="pres">
      <dgm:prSet presAssocID="{E6401063-1F8A-4BC1-ADAD-A687EA7594E9}" presName="compNode" presStyleCnt="0"/>
      <dgm:spPr/>
    </dgm:pt>
    <dgm:pt modelId="{DC83DB6E-99A2-45A5-B36A-14D67B60D46A}" type="pres">
      <dgm:prSet presAssocID="{E6401063-1F8A-4BC1-ADAD-A687EA7594E9}" presName="bgRect" presStyleLbl="bgShp" presStyleIdx="5" presStyleCnt="6"/>
      <dgm:spPr/>
    </dgm:pt>
    <dgm:pt modelId="{E970529B-B120-452C-860A-F4BA0D48FA72}" type="pres">
      <dgm:prSet presAssocID="{E6401063-1F8A-4BC1-ADAD-A687EA7594E9}"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Heart with solid fill"/>
        </a:ext>
      </dgm:extLst>
    </dgm:pt>
    <dgm:pt modelId="{94A54408-FD33-4B5D-B9D9-DA2CFCF8EE8B}" type="pres">
      <dgm:prSet presAssocID="{E6401063-1F8A-4BC1-ADAD-A687EA7594E9}" presName="spaceRect" presStyleCnt="0"/>
      <dgm:spPr/>
    </dgm:pt>
    <dgm:pt modelId="{BEDB12B0-9EE9-4DBE-873A-FDF34E717F66}" type="pres">
      <dgm:prSet presAssocID="{E6401063-1F8A-4BC1-ADAD-A687EA7594E9}" presName="parTx" presStyleLbl="revTx" presStyleIdx="8" presStyleCnt="9">
        <dgm:presLayoutVars>
          <dgm:chMax val="0"/>
          <dgm:chPref val="0"/>
        </dgm:presLayoutVars>
      </dgm:prSet>
      <dgm:spPr/>
    </dgm:pt>
  </dgm:ptLst>
  <dgm:cxnLst>
    <dgm:cxn modelId="{68B74102-3D69-4B6F-8FB4-4D5175ED6608}" srcId="{E527AD2D-B80D-417B-812F-752BE3A37B67}" destId="{CB5DBE7D-F839-4A28-90EC-9BE5C03590A5}" srcOrd="4"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53DDBA29-B009-43F7-8951-AAD40C2EFE6D}" srcId="{E527AD2D-B80D-417B-812F-752BE3A37B67}" destId="{F804D3F4-A424-4EEE-BE5A-2FA3B9A3C820}" srcOrd="2" destOrd="0" parTransId="{DEA75E92-EA25-4007-9EE5-82077425E2C4}" sibTransId="{EE78AD7B-1097-4C12-849C-5476F672160F}"/>
    <dgm:cxn modelId="{CC487F44-AA3A-46D7-BC6E-A187F7AD06E3}" type="presOf" srcId="{F804D3F4-A424-4EEE-BE5A-2FA3B9A3C820}" destId="{BBFCDB75-3E52-44D7-95F3-0F4DA9D1830E}"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27C94E56-75D4-47D6-A14F-F76DB62938E4}" type="presOf" srcId="{324EB60F-8045-4D34-BB35-86425FE52E24}" destId="{976C2FE6-7B8B-4B76-8B34-496A50CE97FC}"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EBE7C75A-5E0E-4F1E-96E1-ECE863996038}" srcId="{E527AD2D-B80D-417B-812F-752BE3A37B67}" destId="{901A5AA2-A6E2-4F47-B5CD-3FCB43813569}" srcOrd="3" destOrd="0" parTransId="{A4184AA9-43A3-447A-89E1-5B0E7C2251F5}" sibTransId="{0E3BC7A1-2FC3-4437-960A-43A63EB37360}"/>
    <dgm:cxn modelId="{2EC47689-4850-4FB2-9F9E-1783E54ADCB7}" type="presOf" srcId="{E6401063-1F8A-4BC1-ADAD-A687EA7594E9}" destId="{BEDB12B0-9EE9-4DBE-873A-FDF34E717F66}" srcOrd="0" destOrd="0" presId="urn:microsoft.com/office/officeart/2018/2/layout/IconVerticalSolidList"/>
    <dgm:cxn modelId="{AA0F3D8A-7CC4-466B-8B3C-6CFA3D8A17A6}" type="presOf" srcId="{4834B3D8-AA7E-4251-A800-034EF42D42DB}" destId="{C14A9DF8-92CA-4546-AA1A-934BA5390C00}" srcOrd="0" destOrd="0" presId="urn:microsoft.com/office/officeart/2018/2/layout/IconVerticalSolidList"/>
    <dgm:cxn modelId="{AB038E9A-DF98-46E8-91D6-91FF4156E4C1}" srcId="{E527AD2D-B80D-417B-812F-752BE3A37B67}" destId="{E6401063-1F8A-4BC1-ADAD-A687EA7594E9}" srcOrd="5"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ED3494AE-A09C-46AF-BC92-93B75C9D47FC}" srcId="{E527AD2D-B80D-417B-812F-752BE3A37B67}" destId="{324EB60F-8045-4D34-BB35-86425FE52E24}" srcOrd="1" destOrd="0" parTransId="{56F1AEF0-7095-4F28-A44B-51DF7E20D507}" sibTransId="{6072A2ED-B5B1-4497-AF68-9AA99B4A9D12}"/>
    <dgm:cxn modelId="{CB0B37CF-CE71-4085-B530-539A57E89222}" srcId="{CB5DBE7D-F839-4A28-90EC-9BE5C03590A5}" destId="{8C4D27D3-9219-4B78-B8A4-34FDC1502363}" srcOrd="0" destOrd="0" parTransId="{6268B48F-2D30-4075-9AC9-7C85B81DC639}" sibTransId="{9CB281B5-4640-4BBE-A546-CA6284B3B804}"/>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1333B0A6-BEEE-4982-B12A-45EBAB228A2E}" type="presParOf" srcId="{3067D81F-4ED0-464B-BB27-39D8ED12C632}" destId="{DA7CE3BD-87BD-4662-8C5D-DB1EE6F1235C}" srcOrd="2" destOrd="0" presId="urn:microsoft.com/office/officeart/2018/2/layout/IconVerticalSolidList"/>
    <dgm:cxn modelId="{A9128E66-A609-4022-8505-1078B5690860}" type="presParOf" srcId="{DA7CE3BD-87BD-4662-8C5D-DB1EE6F1235C}" destId="{E453E5AB-FEF4-4EBC-9160-5D66791B4B12}" srcOrd="0" destOrd="0" presId="urn:microsoft.com/office/officeart/2018/2/layout/IconVerticalSolidList"/>
    <dgm:cxn modelId="{DC2F2A35-F572-4A26-ACDE-098DF806B4B9}" type="presParOf" srcId="{DA7CE3BD-87BD-4662-8C5D-DB1EE6F1235C}" destId="{CCF7E8DD-DF2C-433C-AEDD-C49100843441}" srcOrd="1" destOrd="0" presId="urn:microsoft.com/office/officeart/2018/2/layout/IconVerticalSolidList"/>
    <dgm:cxn modelId="{B702099E-0F6F-4730-8159-0A993EE43F1A}" type="presParOf" srcId="{DA7CE3BD-87BD-4662-8C5D-DB1EE6F1235C}" destId="{5226C487-62CD-44B8-A5F6-A80A59CEB3FF}" srcOrd="2" destOrd="0" presId="urn:microsoft.com/office/officeart/2018/2/layout/IconVerticalSolidList"/>
    <dgm:cxn modelId="{4B9B3526-2F4D-43DA-AEF4-2C2DC204217D}" type="presParOf" srcId="{DA7CE3BD-87BD-4662-8C5D-DB1EE6F1235C}" destId="{976C2FE6-7B8B-4B76-8B34-496A50CE97FC}" srcOrd="3" destOrd="0" presId="urn:microsoft.com/office/officeart/2018/2/layout/IconVerticalSolidList"/>
    <dgm:cxn modelId="{7458EC8E-8D6D-43DD-B316-52E1E787AA3F}" type="presParOf" srcId="{3067D81F-4ED0-464B-BB27-39D8ED12C632}" destId="{519BE6D4-8638-4341-B3C0-204D84D6F0FE}" srcOrd="3" destOrd="0" presId="urn:microsoft.com/office/officeart/2018/2/layout/IconVerticalSolidList"/>
    <dgm:cxn modelId="{A1504FB7-C6FF-427F-9810-0C1E23313F75}" type="presParOf" srcId="{3067D81F-4ED0-464B-BB27-39D8ED12C632}" destId="{CB0ABC9C-18B1-4501-82C2-14D3F103C1EC}" srcOrd="4" destOrd="0" presId="urn:microsoft.com/office/officeart/2018/2/layout/IconVerticalSolidList"/>
    <dgm:cxn modelId="{2492F598-B88A-446F-A1CC-D1E04F948488}" type="presParOf" srcId="{CB0ABC9C-18B1-4501-82C2-14D3F103C1EC}" destId="{3C7106BC-79E5-4C61-97F6-2B411C7074EE}" srcOrd="0" destOrd="0" presId="urn:microsoft.com/office/officeart/2018/2/layout/IconVerticalSolidList"/>
    <dgm:cxn modelId="{4B9EAB2F-86BC-46FE-A7F9-3E6E4DF093CF}" type="presParOf" srcId="{CB0ABC9C-18B1-4501-82C2-14D3F103C1EC}" destId="{E224C400-7174-4934-9E32-83356F84E4DC}" srcOrd="1" destOrd="0" presId="urn:microsoft.com/office/officeart/2018/2/layout/IconVerticalSolidList"/>
    <dgm:cxn modelId="{F84E8280-D67C-43E6-A39E-A4CE20FEB0C1}" type="presParOf" srcId="{CB0ABC9C-18B1-4501-82C2-14D3F103C1EC}" destId="{290F6602-92AE-43BD-817A-D079F8D43E3D}" srcOrd="2" destOrd="0" presId="urn:microsoft.com/office/officeart/2018/2/layout/IconVerticalSolidList"/>
    <dgm:cxn modelId="{B3A0F7D0-3293-41CA-9AB0-ADD93BA77882}" type="presParOf" srcId="{CB0ABC9C-18B1-4501-82C2-14D3F103C1EC}" destId="{BBFCDB75-3E52-44D7-95F3-0F4DA9D1830E}" srcOrd="3" destOrd="0" presId="urn:microsoft.com/office/officeart/2018/2/layout/IconVerticalSolidList"/>
    <dgm:cxn modelId="{AE2696D8-6CB3-4C2D-85A4-DCB8BAA6988C}" type="presParOf" srcId="{3067D81F-4ED0-464B-BB27-39D8ED12C632}" destId="{2353EC74-3F04-4EEA-A8BF-7B67B58D80F3}" srcOrd="5" destOrd="0" presId="urn:microsoft.com/office/officeart/2018/2/layout/IconVerticalSolidList"/>
    <dgm:cxn modelId="{6F237469-25F6-4625-A554-FB9A8320EE41}" type="presParOf" srcId="{3067D81F-4ED0-464B-BB27-39D8ED12C632}" destId="{BAA25B0F-5199-48DB-86B9-5686EC0DD272}" srcOrd="6"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7" destOrd="0" presId="urn:microsoft.com/office/officeart/2018/2/layout/IconVerticalSolidList"/>
    <dgm:cxn modelId="{C85287D2-6BF7-4485-A5E3-9ED01D17AFAD}" type="presParOf" srcId="{3067D81F-4ED0-464B-BB27-39D8ED12C632}" destId="{2983FE84-28FA-4745-A66F-E4D8513CBDFA}" srcOrd="8"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9" destOrd="0" presId="urn:microsoft.com/office/officeart/2018/2/layout/IconVerticalSolidList"/>
    <dgm:cxn modelId="{6DAC292A-0C4A-4C2E-A455-024CF88D71E2}" type="presParOf" srcId="{3067D81F-4ED0-464B-BB27-39D8ED12C632}" destId="{936A0DD0-FDE5-4EE1-AA35-E6A51DFCDE28}" srcOrd="10" destOrd="0" presId="urn:microsoft.com/office/officeart/2018/2/layout/IconVerticalSolidList"/>
    <dgm:cxn modelId="{B7D6D2D9-3A7D-4943-8335-BB4F88B9A6D2}" type="presParOf" srcId="{936A0DD0-FDE5-4EE1-AA35-E6A51DFCDE28}" destId="{DC83DB6E-99A2-45A5-B36A-14D67B60D46A}" srcOrd="0" destOrd="0" presId="urn:microsoft.com/office/officeart/2018/2/layout/IconVerticalSolidList"/>
    <dgm:cxn modelId="{63B8FE11-6B00-4385-861B-8F9B62E85A5D}" type="presParOf" srcId="{936A0DD0-FDE5-4EE1-AA35-E6A51DFCDE28}" destId="{E970529B-B120-452C-860A-F4BA0D48FA72}" srcOrd="1" destOrd="0" presId="urn:microsoft.com/office/officeart/2018/2/layout/IconVerticalSolidList"/>
    <dgm:cxn modelId="{2B8E3D05-78D6-4DAB-AA0D-E9A1A7CC4064}" type="presParOf" srcId="{936A0DD0-FDE5-4EE1-AA35-E6A51DFCDE28}" destId="{94A54408-FD33-4B5D-B9D9-DA2CFCF8EE8B}" srcOrd="2" destOrd="0" presId="urn:microsoft.com/office/officeart/2018/2/layout/IconVerticalSolidList"/>
    <dgm:cxn modelId="{EC3F4538-45E6-4690-AA53-162200D5AADF}" type="presParOf" srcId="{936A0DD0-FDE5-4EE1-AA35-E6A51DFCDE28}" destId="{BEDB12B0-9EE9-4DBE-873A-FDF34E717F6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EEF512-58AC-4DA1-9AF5-C14A2F5E6F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B84AA4A-A1A4-4104-A71F-87C06F30B4DC}">
      <dgm:prSet/>
      <dgm:spPr>
        <a:solidFill>
          <a:schemeClr val="accent6">
            <a:lumMod val="20000"/>
            <a:lumOff val="80000"/>
          </a:schemeClr>
        </a:solidFill>
        <a:ln>
          <a:solidFill>
            <a:schemeClr val="tx2"/>
          </a:solidFill>
        </a:ln>
      </dgm:spPr>
      <dgm:t>
        <a:bodyPr/>
        <a:lstStyle/>
        <a:p>
          <a:r>
            <a:rPr lang="en-US" b="0" i="0" baseline="0" dirty="0">
              <a:solidFill>
                <a:srgbClr val="372E26"/>
              </a:solidFill>
            </a:rPr>
            <a:t>1 Inspections Passed</a:t>
          </a:r>
          <a:r>
            <a:rPr lang="en-US" b="0" i="0" baseline="0" dirty="0">
              <a:solidFill>
                <a:schemeClr val="bg1"/>
              </a:solidFill>
            </a:rPr>
            <a:t> </a:t>
          </a:r>
          <a:endParaRPr lang="en-US" b="0" dirty="0">
            <a:solidFill>
              <a:schemeClr val="bg1"/>
            </a:solidFill>
          </a:endParaRPr>
        </a:p>
      </dgm:t>
    </dgm:pt>
    <dgm:pt modelId="{6AB5CD6F-2A1E-4FE6-8B92-CE52F16E7794}" type="parTrans" cxnId="{D1FBF335-3483-4DD6-A4F2-6A33417ECEA7}">
      <dgm:prSet/>
      <dgm:spPr/>
      <dgm:t>
        <a:bodyPr/>
        <a:lstStyle/>
        <a:p>
          <a:endParaRPr lang="en-US"/>
        </a:p>
      </dgm:t>
    </dgm:pt>
    <dgm:pt modelId="{66D710B8-A548-4650-9875-337CDECF0032}" type="sibTrans" cxnId="{D1FBF335-3483-4DD6-A4F2-6A33417ECEA7}">
      <dgm:prSet/>
      <dgm:spPr/>
      <dgm:t>
        <a:bodyPr/>
        <a:lstStyle/>
        <a:p>
          <a:endParaRPr lang="en-US"/>
        </a:p>
      </dgm:t>
    </dgm:pt>
    <dgm:pt modelId="{1ED9D546-38A2-49E3-B7AC-38E6170616B0}">
      <dgm:prSet/>
      <dgm:spPr>
        <a:solidFill>
          <a:schemeClr val="accent6">
            <a:lumMod val="20000"/>
            <a:lumOff val="80000"/>
          </a:schemeClr>
        </a:solidFill>
        <a:ln>
          <a:solidFill>
            <a:schemeClr val="tx2"/>
          </a:solidFill>
        </a:ln>
      </dgm:spPr>
      <dgm:t>
        <a:bodyPr/>
        <a:lstStyle/>
        <a:p>
          <a:r>
            <a:rPr lang="en-US" b="0" i="0" baseline="0" dirty="0">
              <a:solidFill>
                <a:srgbClr val="372E26"/>
              </a:solidFill>
            </a:rPr>
            <a:t>0 Inspections Failed</a:t>
          </a:r>
          <a:endParaRPr lang="en-US" b="0" dirty="0">
            <a:solidFill>
              <a:srgbClr val="372E26"/>
            </a:solidFill>
          </a:endParaRPr>
        </a:p>
      </dgm:t>
    </dgm:pt>
    <dgm:pt modelId="{CF12E271-24E4-4499-B9B7-328581E4F299}" type="parTrans" cxnId="{8D04CD34-C091-417F-A028-C7881407DC1E}">
      <dgm:prSet/>
      <dgm:spPr/>
      <dgm:t>
        <a:bodyPr/>
        <a:lstStyle/>
        <a:p>
          <a:endParaRPr lang="en-US"/>
        </a:p>
      </dgm:t>
    </dgm:pt>
    <dgm:pt modelId="{5F6B20CC-DD9A-4D3A-AF94-6834C863E430}" type="sibTrans" cxnId="{8D04CD34-C091-417F-A028-C7881407DC1E}">
      <dgm:prSet/>
      <dgm:spPr/>
      <dgm:t>
        <a:bodyPr/>
        <a:lstStyle/>
        <a:p>
          <a:endParaRPr lang="en-US"/>
        </a:p>
      </dgm:t>
    </dgm:pt>
    <dgm:pt modelId="{2E151156-F24C-4745-B00B-8985754CC19F}">
      <dgm:prSet/>
      <dgm:spPr>
        <a:solidFill>
          <a:schemeClr val="accent6">
            <a:lumMod val="20000"/>
            <a:lumOff val="80000"/>
          </a:schemeClr>
        </a:solidFill>
        <a:ln>
          <a:solidFill>
            <a:schemeClr val="tx2"/>
          </a:solidFill>
        </a:ln>
      </dgm:spPr>
      <dgm:t>
        <a:bodyPr/>
        <a:lstStyle/>
        <a:p>
          <a:r>
            <a:rPr lang="en-US" b="0" i="0" baseline="0" dirty="0">
              <a:solidFill>
                <a:srgbClr val="372E26"/>
              </a:solidFill>
            </a:rPr>
            <a:t>0 Citations Issued</a:t>
          </a:r>
          <a:endParaRPr lang="en-US" b="0" dirty="0">
            <a:solidFill>
              <a:srgbClr val="372E26"/>
            </a:solidFill>
          </a:endParaRPr>
        </a:p>
      </dgm:t>
    </dgm:pt>
    <dgm:pt modelId="{A6AC972F-CC17-4BBF-86F1-3E03E36EAF9C}" type="parTrans" cxnId="{F0CD9041-53DC-4798-8CFF-D76D0D007055}">
      <dgm:prSet/>
      <dgm:spPr/>
      <dgm:t>
        <a:bodyPr/>
        <a:lstStyle/>
        <a:p>
          <a:endParaRPr lang="en-US"/>
        </a:p>
      </dgm:t>
    </dgm:pt>
    <dgm:pt modelId="{764FBAB1-BEDB-4A71-ACA6-BFE692086E32}" type="sibTrans" cxnId="{F0CD9041-53DC-4798-8CFF-D76D0D007055}">
      <dgm:prSet/>
      <dgm:spPr/>
      <dgm:t>
        <a:bodyPr/>
        <a:lstStyle/>
        <a:p>
          <a:endParaRPr lang="en-US"/>
        </a:p>
      </dgm:t>
    </dgm:pt>
    <dgm:pt modelId="{BB345829-1397-4307-9574-E837F37AFBD7}">
      <dgm:prSet/>
      <dgm:spPr>
        <a:solidFill>
          <a:schemeClr val="accent6">
            <a:lumMod val="20000"/>
            <a:lumOff val="80000"/>
          </a:schemeClr>
        </a:solidFill>
        <a:ln>
          <a:solidFill>
            <a:schemeClr val="tx2"/>
          </a:solidFill>
        </a:ln>
      </dgm:spPr>
      <dgm:t>
        <a:bodyPr/>
        <a:lstStyle/>
        <a:p>
          <a:r>
            <a:rPr lang="en-US" b="0" i="0" baseline="0" dirty="0">
              <a:solidFill>
                <a:srgbClr val="372E26"/>
              </a:solidFill>
            </a:rPr>
            <a:t>0 Permits Issued</a:t>
          </a:r>
          <a:endParaRPr lang="en-US" b="0" dirty="0">
            <a:solidFill>
              <a:srgbClr val="372E26"/>
            </a:solidFill>
          </a:endParaRPr>
        </a:p>
      </dgm:t>
    </dgm:pt>
    <dgm:pt modelId="{A547FDA3-0A00-42D8-AC89-F4D04225E019}" type="parTrans" cxnId="{CD54C1F4-1CC7-4E91-9A56-63EEBFEF9FF9}">
      <dgm:prSet/>
      <dgm:spPr/>
      <dgm:t>
        <a:bodyPr/>
        <a:lstStyle/>
        <a:p>
          <a:endParaRPr lang="en-US"/>
        </a:p>
      </dgm:t>
    </dgm:pt>
    <dgm:pt modelId="{0654E366-258B-4B9A-B299-98019BF58354}" type="sibTrans" cxnId="{CD54C1F4-1CC7-4E91-9A56-63EEBFEF9FF9}">
      <dgm:prSet/>
      <dgm:spPr/>
      <dgm:t>
        <a:bodyPr/>
        <a:lstStyle/>
        <a:p>
          <a:endParaRPr lang="en-US"/>
        </a:p>
      </dgm:t>
    </dgm:pt>
    <dgm:pt modelId="{16E95A2F-56D3-450C-8D9B-1D42F59F1CFD}">
      <dgm:prSet/>
      <dgm:spPr>
        <a:solidFill>
          <a:schemeClr val="accent6">
            <a:lumMod val="20000"/>
            <a:lumOff val="80000"/>
          </a:schemeClr>
        </a:solidFill>
        <a:ln>
          <a:solidFill>
            <a:schemeClr val="tx2"/>
          </a:solidFill>
        </a:ln>
      </dgm:spPr>
      <dgm:t>
        <a:bodyPr/>
        <a:lstStyle/>
        <a:p>
          <a:r>
            <a:rPr lang="en-US" b="0" i="0" baseline="0" dirty="0">
              <a:solidFill>
                <a:srgbClr val="372E26"/>
              </a:solidFill>
            </a:rPr>
            <a:t>52 Active CAF Permits</a:t>
          </a:r>
          <a:endParaRPr lang="en-US" b="0" dirty="0">
            <a:solidFill>
              <a:srgbClr val="372E26"/>
            </a:solidFill>
          </a:endParaRPr>
        </a:p>
      </dgm:t>
    </dgm:pt>
    <dgm:pt modelId="{215C465D-A6EB-4B90-BE05-5D0536689717}" type="parTrans" cxnId="{03C76ED3-2C42-4E95-A503-D753172EC4CF}">
      <dgm:prSet/>
      <dgm:spPr/>
      <dgm:t>
        <a:bodyPr/>
        <a:lstStyle/>
        <a:p>
          <a:endParaRPr lang="en-US"/>
        </a:p>
      </dgm:t>
    </dgm:pt>
    <dgm:pt modelId="{9D1048D4-9BBB-4143-954C-43FC83A4F0E1}" type="sibTrans" cxnId="{03C76ED3-2C42-4E95-A503-D753172EC4CF}">
      <dgm:prSet/>
      <dgm:spPr/>
      <dgm:t>
        <a:bodyPr/>
        <a:lstStyle/>
        <a:p>
          <a:endParaRPr lang="en-US"/>
        </a:p>
      </dgm:t>
    </dgm:pt>
    <dgm:pt modelId="{273C0568-1BE1-443E-8C88-65D04A515B31}" type="pres">
      <dgm:prSet presAssocID="{8EEEF512-58AC-4DA1-9AF5-C14A2F5E6F04}" presName="linear" presStyleCnt="0">
        <dgm:presLayoutVars>
          <dgm:animLvl val="lvl"/>
          <dgm:resizeHandles val="exact"/>
        </dgm:presLayoutVars>
      </dgm:prSet>
      <dgm:spPr/>
    </dgm:pt>
    <dgm:pt modelId="{8C135944-5C21-49E4-9C7B-F38F4596B274}" type="pres">
      <dgm:prSet presAssocID="{3B84AA4A-A1A4-4104-A71F-87C06F30B4DC}" presName="parentText" presStyleLbl="node1" presStyleIdx="0" presStyleCnt="5">
        <dgm:presLayoutVars>
          <dgm:chMax val="0"/>
          <dgm:bulletEnabled val="1"/>
        </dgm:presLayoutVars>
      </dgm:prSet>
      <dgm:spPr/>
    </dgm:pt>
    <dgm:pt modelId="{5E38C79E-36EB-4AD7-88DA-B98C968C3885}" type="pres">
      <dgm:prSet presAssocID="{66D710B8-A548-4650-9875-337CDECF0032}" presName="spacer" presStyleCnt="0"/>
      <dgm:spPr/>
    </dgm:pt>
    <dgm:pt modelId="{A1A41327-C7CA-4976-BB9F-4A3A93E7DD54}" type="pres">
      <dgm:prSet presAssocID="{1ED9D546-38A2-49E3-B7AC-38E6170616B0}" presName="parentText" presStyleLbl="node1" presStyleIdx="1" presStyleCnt="5">
        <dgm:presLayoutVars>
          <dgm:chMax val="0"/>
          <dgm:bulletEnabled val="1"/>
        </dgm:presLayoutVars>
      </dgm:prSet>
      <dgm:spPr/>
    </dgm:pt>
    <dgm:pt modelId="{97F0300D-57AC-40A8-893A-1BFD53CDAED0}" type="pres">
      <dgm:prSet presAssocID="{5F6B20CC-DD9A-4D3A-AF94-6834C863E430}" presName="spacer" presStyleCnt="0"/>
      <dgm:spPr/>
    </dgm:pt>
    <dgm:pt modelId="{9F2F186C-2327-4959-884D-C38BB67B8069}" type="pres">
      <dgm:prSet presAssocID="{2E151156-F24C-4745-B00B-8985754CC19F}" presName="parentText" presStyleLbl="node1" presStyleIdx="2" presStyleCnt="5">
        <dgm:presLayoutVars>
          <dgm:chMax val="0"/>
          <dgm:bulletEnabled val="1"/>
        </dgm:presLayoutVars>
      </dgm:prSet>
      <dgm:spPr/>
    </dgm:pt>
    <dgm:pt modelId="{04B8F87C-055F-4857-A382-FCD2C0D7E376}" type="pres">
      <dgm:prSet presAssocID="{764FBAB1-BEDB-4A71-ACA6-BFE692086E32}" presName="spacer" presStyleCnt="0"/>
      <dgm:spPr/>
    </dgm:pt>
    <dgm:pt modelId="{B6CB7C74-ECDC-4F61-8C51-D5CCF848A32B}" type="pres">
      <dgm:prSet presAssocID="{BB345829-1397-4307-9574-E837F37AFBD7}" presName="parentText" presStyleLbl="node1" presStyleIdx="3" presStyleCnt="5" custLinFactNeighborY="1">
        <dgm:presLayoutVars>
          <dgm:chMax val="0"/>
          <dgm:bulletEnabled val="1"/>
        </dgm:presLayoutVars>
      </dgm:prSet>
      <dgm:spPr/>
    </dgm:pt>
    <dgm:pt modelId="{3C8DAD8E-C394-4B98-B605-0CB5D09167B4}" type="pres">
      <dgm:prSet presAssocID="{0654E366-258B-4B9A-B299-98019BF58354}" presName="spacer" presStyleCnt="0"/>
      <dgm:spPr/>
    </dgm:pt>
    <dgm:pt modelId="{78E9B542-F376-468A-ABC1-C76E7EC28963}" type="pres">
      <dgm:prSet presAssocID="{16E95A2F-56D3-450C-8D9B-1D42F59F1CFD}" presName="parentText" presStyleLbl="node1" presStyleIdx="4" presStyleCnt="5">
        <dgm:presLayoutVars>
          <dgm:chMax val="0"/>
          <dgm:bulletEnabled val="1"/>
        </dgm:presLayoutVars>
      </dgm:prSet>
      <dgm:spPr/>
    </dgm:pt>
  </dgm:ptLst>
  <dgm:cxnLst>
    <dgm:cxn modelId="{5B1A9E16-805B-4927-BEAF-86BE3F62E4A2}" type="presOf" srcId="{16E95A2F-56D3-450C-8D9B-1D42F59F1CFD}" destId="{78E9B542-F376-468A-ABC1-C76E7EC28963}" srcOrd="0" destOrd="0" presId="urn:microsoft.com/office/officeart/2005/8/layout/vList2"/>
    <dgm:cxn modelId="{E0538E23-AC61-4433-BB4C-4EF80DFE2452}" type="presOf" srcId="{8EEEF512-58AC-4DA1-9AF5-C14A2F5E6F04}" destId="{273C0568-1BE1-443E-8C88-65D04A515B31}" srcOrd="0" destOrd="0" presId="urn:microsoft.com/office/officeart/2005/8/layout/vList2"/>
    <dgm:cxn modelId="{E5325825-BFF9-4564-8576-B6DA05A940F5}" type="presOf" srcId="{2E151156-F24C-4745-B00B-8985754CC19F}" destId="{9F2F186C-2327-4959-884D-C38BB67B8069}" srcOrd="0" destOrd="0" presId="urn:microsoft.com/office/officeart/2005/8/layout/vList2"/>
    <dgm:cxn modelId="{01EB7232-AEB2-48B6-85DD-7FBA96E4FA3F}" type="presOf" srcId="{BB345829-1397-4307-9574-E837F37AFBD7}" destId="{B6CB7C74-ECDC-4F61-8C51-D5CCF848A32B}" srcOrd="0" destOrd="0" presId="urn:microsoft.com/office/officeart/2005/8/layout/vList2"/>
    <dgm:cxn modelId="{8D04CD34-C091-417F-A028-C7881407DC1E}" srcId="{8EEEF512-58AC-4DA1-9AF5-C14A2F5E6F04}" destId="{1ED9D546-38A2-49E3-B7AC-38E6170616B0}" srcOrd="1" destOrd="0" parTransId="{CF12E271-24E4-4499-B9B7-328581E4F299}" sibTransId="{5F6B20CC-DD9A-4D3A-AF94-6834C863E430}"/>
    <dgm:cxn modelId="{D1FBF335-3483-4DD6-A4F2-6A33417ECEA7}" srcId="{8EEEF512-58AC-4DA1-9AF5-C14A2F5E6F04}" destId="{3B84AA4A-A1A4-4104-A71F-87C06F30B4DC}" srcOrd="0" destOrd="0" parTransId="{6AB5CD6F-2A1E-4FE6-8B92-CE52F16E7794}" sibTransId="{66D710B8-A548-4650-9875-337CDECF0032}"/>
    <dgm:cxn modelId="{AE65035C-A354-4809-A4A3-726E6F32CB13}" type="presOf" srcId="{3B84AA4A-A1A4-4104-A71F-87C06F30B4DC}" destId="{8C135944-5C21-49E4-9C7B-F38F4596B274}" srcOrd="0" destOrd="0" presId="urn:microsoft.com/office/officeart/2005/8/layout/vList2"/>
    <dgm:cxn modelId="{F0CD9041-53DC-4798-8CFF-D76D0D007055}" srcId="{8EEEF512-58AC-4DA1-9AF5-C14A2F5E6F04}" destId="{2E151156-F24C-4745-B00B-8985754CC19F}" srcOrd="2" destOrd="0" parTransId="{A6AC972F-CC17-4BBF-86F1-3E03E36EAF9C}" sibTransId="{764FBAB1-BEDB-4A71-ACA6-BFE692086E32}"/>
    <dgm:cxn modelId="{F6C76FCD-0BFD-4145-AB8F-FC07B88CA684}" type="presOf" srcId="{1ED9D546-38A2-49E3-B7AC-38E6170616B0}" destId="{A1A41327-C7CA-4976-BB9F-4A3A93E7DD54}" srcOrd="0" destOrd="0" presId="urn:microsoft.com/office/officeart/2005/8/layout/vList2"/>
    <dgm:cxn modelId="{03C76ED3-2C42-4E95-A503-D753172EC4CF}" srcId="{8EEEF512-58AC-4DA1-9AF5-C14A2F5E6F04}" destId="{16E95A2F-56D3-450C-8D9B-1D42F59F1CFD}" srcOrd="4" destOrd="0" parTransId="{215C465D-A6EB-4B90-BE05-5D0536689717}" sibTransId="{9D1048D4-9BBB-4143-954C-43FC83A4F0E1}"/>
    <dgm:cxn modelId="{CD54C1F4-1CC7-4E91-9A56-63EEBFEF9FF9}" srcId="{8EEEF512-58AC-4DA1-9AF5-C14A2F5E6F04}" destId="{BB345829-1397-4307-9574-E837F37AFBD7}" srcOrd="3" destOrd="0" parTransId="{A547FDA3-0A00-42D8-AC89-F4D04225E019}" sibTransId="{0654E366-258B-4B9A-B299-98019BF58354}"/>
    <dgm:cxn modelId="{52B947A1-6FCB-405E-9DCD-D954DF6AE7BB}" type="presParOf" srcId="{273C0568-1BE1-443E-8C88-65D04A515B31}" destId="{8C135944-5C21-49E4-9C7B-F38F4596B274}" srcOrd="0" destOrd="0" presId="urn:microsoft.com/office/officeart/2005/8/layout/vList2"/>
    <dgm:cxn modelId="{E6AE39D6-88C6-43F4-8B5F-230B34FCF4D3}" type="presParOf" srcId="{273C0568-1BE1-443E-8C88-65D04A515B31}" destId="{5E38C79E-36EB-4AD7-88DA-B98C968C3885}" srcOrd="1" destOrd="0" presId="urn:microsoft.com/office/officeart/2005/8/layout/vList2"/>
    <dgm:cxn modelId="{6C9EDCC3-E09F-4AE6-9D34-869FC14DE674}" type="presParOf" srcId="{273C0568-1BE1-443E-8C88-65D04A515B31}" destId="{A1A41327-C7CA-4976-BB9F-4A3A93E7DD54}" srcOrd="2" destOrd="0" presId="urn:microsoft.com/office/officeart/2005/8/layout/vList2"/>
    <dgm:cxn modelId="{6FC1EB3A-6B32-4B44-857C-2AF91B09BD2D}" type="presParOf" srcId="{273C0568-1BE1-443E-8C88-65D04A515B31}" destId="{97F0300D-57AC-40A8-893A-1BFD53CDAED0}" srcOrd="3" destOrd="0" presId="urn:microsoft.com/office/officeart/2005/8/layout/vList2"/>
    <dgm:cxn modelId="{EA738352-09D1-4D2F-9733-BB409774550B}" type="presParOf" srcId="{273C0568-1BE1-443E-8C88-65D04A515B31}" destId="{9F2F186C-2327-4959-884D-C38BB67B8069}" srcOrd="4" destOrd="0" presId="urn:microsoft.com/office/officeart/2005/8/layout/vList2"/>
    <dgm:cxn modelId="{F10EEB9A-4F74-4408-AC4E-D036BC7D0A83}" type="presParOf" srcId="{273C0568-1BE1-443E-8C88-65D04A515B31}" destId="{04B8F87C-055F-4857-A382-FCD2C0D7E376}" srcOrd="5" destOrd="0" presId="urn:microsoft.com/office/officeart/2005/8/layout/vList2"/>
    <dgm:cxn modelId="{FC970AC6-E84D-49DB-92C0-B12A86EB8FA6}" type="presParOf" srcId="{273C0568-1BE1-443E-8C88-65D04A515B31}" destId="{B6CB7C74-ECDC-4F61-8C51-D5CCF848A32B}" srcOrd="6" destOrd="0" presId="urn:microsoft.com/office/officeart/2005/8/layout/vList2"/>
    <dgm:cxn modelId="{3C15C098-9DF7-4058-973A-D58BFA7C7386}" type="presParOf" srcId="{273C0568-1BE1-443E-8C88-65D04A515B31}" destId="{3C8DAD8E-C394-4B98-B605-0CB5D09167B4}" srcOrd="7" destOrd="0" presId="urn:microsoft.com/office/officeart/2005/8/layout/vList2"/>
    <dgm:cxn modelId="{4550D128-C90D-4FCF-93D1-B8A33E22E99E}" type="presParOf" srcId="{273C0568-1BE1-443E-8C88-65D04A515B31}" destId="{78E9B542-F376-468A-ABC1-C76E7EC2896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27AD2D-B80D-417B-812F-752BE3A37B67}"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4AE7A41C-48F8-4FAA-8481-47CEDCF67CFB}">
      <dgm:prSet phldrT="[Text]"/>
      <dgm:spPr/>
      <dgm:t>
        <a:bodyPr/>
        <a:lstStyle/>
        <a:p>
          <a:r>
            <a:rPr lang="en-US" dirty="0"/>
            <a:t>Active Volunteers</a:t>
          </a:r>
        </a:p>
      </dgm:t>
    </dgm:pt>
    <dgm:pt modelId="{EC6A0FE7-4CF1-4173-95F0-B956903A7FDE}" type="parTrans" cxnId="{98876C1F-9D7F-4E03-8F03-7FB90E92828D}">
      <dgm:prSet/>
      <dgm:spPr/>
      <dgm:t>
        <a:bodyPr/>
        <a:lstStyle/>
        <a:p>
          <a:endParaRPr lang="en-US"/>
        </a:p>
      </dgm:t>
    </dgm:pt>
    <dgm:pt modelId="{5916EE34-AB43-4626-82AA-87ED88A25E9C}" type="sibTrans" cxnId="{98876C1F-9D7F-4E03-8F03-7FB90E92828D}">
      <dgm:prSet/>
      <dgm:spPr/>
      <dgm:t>
        <a:bodyPr/>
        <a:lstStyle/>
        <a:p>
          <a:endParaRPr lang="en-US"/>
        </a:p>
      </dgm:t>
    </dgm:pt>
    <dgm:pt modelId="{4834B3D8-AA7E-4251-A800-034EF42D42DB}">
      <dgm:prSet phldrT="[Text]"/>
      <dgm:spPr/>
      <dgm:t>
        <a:bodyPr/>
        <a:lstStyle/>
        <a:p>
          <a:r>
            <a:rPr lang="en-US" dirty="0"/>
            <a:t>243</a:t>
          </a:r>
        </a:p>
      </dgm:t>
    </dgm:pt>
    <dgm:pt modelId="{95A5A857-B349-4BD0-8025-FCD3AD33A7BE}" type="parTrans" cxnId="{2BA69576-8EEC-4D77-B8AA-20F18B37272E}">
      <dgm:prSet/>
      <dgm:spPr/>
      <dgm:t>
        <a:bodyPr/>
        <a:lstStyle/>
        <a:p>
          <a:endParaRPr lang="en-US"/>
        </a:p>
      </dgm:t>
    </dgm:pt>
    <dgm:pt modelId="{190385B8-B9D0-446B-9AD0-F523093E33DB}" type="sibTrans" cxnId="{2BA69576-8EEC-4D77-B8AA-20F18B37272E}">
      <dgm:prSet/>
      <dgm:spPr/>
      <dgm:t>
        <a:bodyPr/>
        <a:lstStyle/>
        <a:p>
          <a:endParaRPr lang="en-US"/>
        </a:p>
      </dgm:t>
    </dgm:pt>
    <dgm:pt modelId="{901A5AA2-A6E2-4F47-B5CD-3FCB43813569}">
      <dgm:prSet phldrT="[Text]"/>
      <dgm:spPr/>
      <dgm:t>
        <a:bodyPr/>
        <a:lstStyle/>
        <a:p>
          <a:r>
            <a:rPr lang="en-US" b="0" i="0"/>
            <a:t>New</a:t>
          </a:r>
          <a:r>
            <a:rPr lang="en-US" b="1" i="1"/>
            <a:t> </a:t>
          </a:r>
          <a:r>
            <a:rPr lang="en-US" b="0" i="0"/>
            <a:t>Volunteers</a:t>
          </a:r>
        </a:p>
      </dgm:t>
    </dgm:pt>
    <dgm:pt modelId="{A4184AA9-43A3-447A-89E1-5B0E7C2251F5}" type="parTrans" cxnId="{EBE7C75A-5E0E-4F1E-96E1-ECE863996038}">
      <dgm:prSet/>
      <dgm:spPr/>
      <dgm:t>
        <a:bodyPr/>
        <a:lstStyle/>
        <a:p>
          <a:endParaRPr lang="en-US"/>
        </a:p>
      </dgm:t>
    </dgm:pt>
    <dgm:pt modelId="{0E3BC7A1-2FC3-4437-960A-43A63EB37360}" type="sibTrans" cxnId="{EBE7C75A-5E0E-4F1E-96E1-ECE863996038}">
      <dgm:prSet/>
      <dgm:spPr/>
      <dgm:t>
        <a:bodyPr/>
        <a:lstStyle/>
        <a:p>
          <a:endParaRPr lang="en-US"/>
        </a:p>
      </dgm:t>
    </dgm:pt>
    <dgm:pt modelId="{09A245BA-8F98-4EF2-A54E-5981F7F37C55}">
      <dgm:prSet phldrT="[Text]"/>
      <dgm:spPr/>
      <dgm:t>
        <a:bodyPr/>
        <a:lstStyle/>
        <a:p>
          <a:r>
            <a:rPr lang="en-US" dirty="0"/>
            <a:t>114</a:t>
          </a:r>
        </a:p>
      </dgm:t>
    </dgm:pt>
    <dgm:pt modelId="{455EE121-70C3-44D0-83F1-AEC688472601}" type="parTrans" cxnId="{BCC6A59E-7905-4437-9BC5-3DA2BE48F02D}">
      <dgm:prSet/>
      <dgm:spPr/>
      <dgm:t>
        <a:bodyPr/>
        <a:lstStyle/>
        <a:p>
          <a:endParaRPr lang="en-US"/>
        </a:p>
      </dgm:t>
    </dgm:pt>
    <dgm:pt modelId="{E4CB06E0-A255-4303-ABF3-59172AF00784}" type="sibTrans" cxnId="{BCC6A59E-7905-4437-9BC5-3DA2BE48F02D}">
      <dgm:prSet/>
      <dgm:spPr/>
      <dgm:t>
        <a:bodyPr/>
        <a:lstStyle/>
        <a:p>
          <a:endParaRPr lang="en-US"/>
        </a:p>
      </dgm:t>
    </dgm:pt>
    <dgm:pt modelId="{CB5DBE7D-F839-4A28-90EC-9BE5C03590A5}">
      <dgm:prSet phldrT="[Text]"/>
      <dgm:spPr/>
      <dgm:t>
        <a:bodyPr/>
        <a:lstStyle/>
        <a:p>
          <a:r>
            <a:rPr lang="en-US" b="0" i="0" dirty="0"/>
            <a:t>Volunteer hours donated in November and December</a:t>
          </a:r>
        </a:p>
      </dgm:t>
    </dgm:pt>
    <dgm:pt modelId="{0BBB96AC-4D48-4E35-838A-EDBF6CDE6AD6}" type="parTrans" cxnId="{68B74102-3D69-4B6F-8FB4-4D5175ED6608}">
      <dgm:prSet/>
      <dgm:spPr/>
      <dgm:t>
        <a:bodyPr/>
        <a:lstStyle/>
        <a:p>
          <a:endParaRPr lang="en-US"/>
        </a:p>
      </dgm:t>
    </dgm:pt>
    <dgm:pt modelId="{5082375B-421C-4DF4-A6BB-EFF760C3CC75}" type="sibTrans" cxnId="{68B74102-3D69-4B6F-8FB4-4D5175ED6608}">
      <dgm:prSet/>
      <dgm:spPr/>
      <dgm:t>
        <a:bodyPr/>
        <a:lstStyle/>
        <a:p>
          <a:endParaRPr lang="en-US"/>
        </a:p>
      </dgm:t>
    </dgm:pt>
    <dgm:pt modelId="{F5DB8776-9DBB-4FA6-A4C9-BF90FC560EEB}">
      <dgm:prSet phldrT="[Text]"/>
      <dgm:spPr/>
      <dgm:t>
        <a:bodyPr/>
        <a:lstStyle/>
        <a:p>
          <a:r>
            <a:rPr lang="en-US" dirty="0"/>
            <a:t>Volunteer hours donated in 2025</a:t>
          </a:r>
        </a:p>
      </dgm:t>
    </dgm:pt>
    <dgm:pt modelId="{0AD7DCD6-99CD-4327-8DE3-A6FD45FDFC06}" type="parTrans" cxnId="{BF7FCBD6-EEB2-4516-BE91-7BDAA5CC9B53}">
      <dgm:prSet/>
      <dgm:spPr/>
      <dgm:t>
        <a:bodyPr/>
        <a:lstStyle/>
        <a:p>
          <a:endParaRPr lang="en-US"/>
        </a:p>
      </dgm:t>
    </dgm:pt>
    <dgm:pt modelId="{0D968F43-9880-459F-848F-0B844B6A5FF6}" type="sibTrans" cxnId="{BF7FCBD6-EEB2-4516-BE91-7BDAA5CC9B53}">
      <dgm:prSet/>
      <dgm:spPr/>
      <dgm:t>
        <a:bodyPr/>
        <a:lstStyle/>
        <a:p>
          <a:endParaRPr lang="en-US"/>
        </a:p>
      </dgm:t>
    </dgm:pt>
    <dgm:pt modelId="{8C4D27D3-9219-4B78-B8A4-34FDC1502363}">
      <dgm:prSet phldrT="[Text]"/>
      <dgm:spPr/>
      <dgm:t>
        <a:bodyPr/>
        <a:lstStyle/>
        <a:p>
          <a:r>
            <a:rPr lang="en-US" dirty="0"/>
            <a:t>1,464.83</a:t>
          </a:r>
        </a:p>
      </dgm:t>
    </dgm:pt>
    <dgm:pt modelId="{6268B48F-2D30-4075-9AC9-7C85B81DC639}" type="parTrans" cxnId="{CB0B37CF-CE71-4085-B530-539A57E89222}">
      <dgm:prSet/>
      <dgm:spPr/>
      <dgm:t>
        <a:bodyPr/>
        <a:lstStyle/>
        <a:p>
          <a:endParaRPr lang="en-US"/>
        </a:p>
      </dgm:t>
    </dgm:pt>
    <dgm:pt modelId="{9CB281B5-4640-4BBE-A546-CA6284B3B804}" type="sibTrans" cxnId="{CB0B37CF-CE71-4085-B530-539A57E89222}">
      <dgm:prSet/>
      <dgm:spPr/>
      <dgm:t>
        <a:bodyPr/>
        <a:lstStyle/>
        <a:p>
          <a:endParaRPr lang="en-US"/>
        </a:p>
      </dgm:t>
    </dgm:pt>
    <dgm:pt modelId="{E6401063-1F8A-4BC1-ADAD-A687EA7594E9}">
      <dgm:prSet phldrT="[Text]"/>
      <dgm:spPr/>
      <dgm:t>
        <a:bodyPr/>
        <a:lstStyle/>
        <a:p>
          <a:r>
            <a:rPr lang="en-US" dirty="0"/>
            <a:t>10,410.9</a:t>
          </a:r>
        </a:p>
      </dgm:t>
    </dgm:pt>
    <dgm:pt modelId="{718ADADD-F2C8-40FC-B480-54987135FB9F}" type="parTrans" cxnId="{AB038E9A-DF98-46E8-91D6-91FF4156E4C1}">
      <dgm:prSet/>
      <dgm:spPr/>
      <dgm:t>
        <a:bodyPr/>
        <a:lstStyle/>
        <a:p>
          <a:endParaRPr lang="en-US"/>
        </a:p>
      </dgm:t>
    </dgm:pt>
    <dgm:pt modelId="{A2BE41AF-87AB-40D3-8DFF-CE349B9C4F3A}" type="sibTrans" cxnId="{AB038E9A-DF98-46E8-91D6-91FF4156E4C1}">
      <dgm:prSet/>
      <dgm:spPr/>
      <dgm:t>
        <a:bodyPr/>
        <a:lstStyle/>
        <a:p>
          <a:endParaRPr lang="en-US"/>
        </a:p>
      </dgm:t>
    </dgm:pt>
    <dgm:pt modelId="{3067D81F-4ED0-464B-BB27-39D8ED12C632}" type="pres">
      <dgm:prSet presAssocID="{E527AD2D-B80D-417B-812F-752BE3A37B67}" presName="root" presStyleCnt="0">
        <dgm:presLayoutVars>
          <dgm:dir/>
          <dgm:resizeHandles val="exact"/>
        </dgm:presLayoutVars>
      </dgm:prSet>
      <dgm:spPr/>
    </dgm:pt>
    <dgm:pt modelId="{86D28AB5-FD58-42CD-8D2C-1E6507EB2327}" type="pres">
      <dgm:prSet presAssocID="{4AE7A41C-48F8-4FAA-8481-47CEDCF67CFB}" presName="compNode" presStyleCnt="0"/>
      <dgm:spPr/>
    </dgm:pt>
    <dgm:pt modelId="{9956C560-EB85-4428-8972-EDE113DD50BA}" type="pres">
      <dgm:prSet presAssocID="{4AE7A41C-48F8-4FAA-8481-47CEDCF67CFB}" presName="bgRect" presStyleLbl="bgShp" presStyleIdx="0" presStyleCnt="4"/>
      <dgm:spPr/>
    </dgm:pt>
    <dgm:pt modelId="{9C177B23-6903-4ECB-845C-43B853D6667F}" type="pres">
      <dgm:prSet presAssocID="{4AE7A41C-48F8-4FAA-8481-47CEDCF67CF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2E2F9A06-89C7-46A8-8B50-5267D76AEC92}" type="pres">
      <dgm:prSet presAssocID="{4AE7A41C-48F8-4FAA-8481-47CEDCF67CFB}" presName="spaceRect" presStyleCnt="0"/>
      <dgm:spPr/>
    </dgm:pt>
    <dgm:pt modelId="{7216C31F-A91B-495C-927F-A7F47195EC2B}" type="pres">
      <dgm:prSet presAssocID="{4AE7A41C-48F8-4FAA-8481-47CEDCF67CFB}" presName="parTx" presStyleLbl="revTx" presStyleIdx="0" presStyleCnt="8">
        <dgm:presLayoutVars>
          <dgm:chMax val="0"/>
          <dgm:chPref val="0"/>
        </dgm:presLayoutVars>
      </dgm:prSet>
      <dgm:spPr/>
    </dgm:pt>
    <dgm:pt modelId="{C14A9DF8-92CA-4546-AA1A-934BA5390C00}" type="pres">
      <dgm:prSet presAssocID="{4AE7A41C-48F8-4FAA-8481-47CEDCF67CFB}" presName="desTx" presStyleLbl="revTx" presStyleIdx="1" presStyleCnt="8">
        <dgm:presLayoutVars/>
      </dgm:prSet>
      <dgm:spPr/>
    </dgm:pt>
    <dgm:pt modelId="{1ADE9F21-17BD-40FE-A81A-36CC6E4BDEAA}" type="pres">
      <dgm:prSet presAssocID="{5916EE34-AB43-4626-82AA-87ED88A25E9C}" presName="sibTrans" presStyleCnt="0"/>
      <dgm:spPr/>
    </dgm:pt>
    <dgm:pt modelId="{BAA25B0F-5199-48DB-86B9-5686EC0DD272}" type="pres">
      <dgm:prSet presAssocID="{901A5AA2-A6E2-4F47-B5CD-3FCB43813569}" presName="compNode" presStyleCnt="0"/>
      <dgm:spPr/>
    </dgm:pt>
    <dgm:pt modelId="{8775816A-313B-4D67-B94C-9F05859FCB7E}" type="pres">
      <dgm:prSet presAssocID="{901A5AA2-A6E2-4F47-B5CD-3FCB43813569}" presName="bgRect" presStyleLbl="bgShp" presStyleIdx="1" presStyleCnt="4"/>
      <dgm:spPr/>
    </dgm:pt>
    <dgm:pt modelId="{61EA8B92-D6FE-4BF9-95BE-3DAC1DECC380}" type="pres">
      <dgm:prSet presAssocID="{901A5AA2-A6E2-4F47-B5CD-3FCB4381356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FF4EF224-4262-405F-988F-FD112C08BE24}" type="pres">
      <dgm:prSet presAssocID="{901A5AA2-A6E2-4F47-B5CD-3FCB43813569}" presName="spaceRect" presStyleCnt="0"/>
      <dgm:spPr/>
    </dgm:pt>
    <dgm:pt modelId="{50F026EC-9016-411D-AB32-AA900E0A9810}" type="pres">
      <dgm:prSet presAssocID="{901A5AA2-A6E2-4F47-B5CD-3FCB43813569}" presName="parTx" presStyleLbl="revTx" presStyleIdx="2" presStyleCnt="8">
        <dgm:presLayoutVars>
          <dgm:chMax val="0"/>
          <dgm:chPref val="0"/>
        </dgm:presLayoutVars>
      </dgm:prSet>
      <dgm:spPr/>
    </dgm:pt>
    <dgm:pt modelId="{7962EAE6-E4A5-4B9F-9D01-E77265EE24EF}" type="pres">
      <dgm:prSet presAssocID="{901A5AA2-A6E2-4F47-B5CD-3FCB43813569}" presName="desTx" presStyleLbl="revTx" presStyleIdx="3" presStyleCnt="8">
        <dgm:presLayoutVars/>
      </dgm:prSet>
      <dgm:spPr/>
    </dgm:pt>
    <dgm:pt modelId="{F0790707-D35C-4234-87B1-B9D4B75766C6}" type="pres">
      <dgm:prSet presAssocID="{0E3BC7A1-2FC3-4437-960A-43A63EB37360}" presName="sibTrans" presStyleCnt="0"/>
      <dgm:spPr/>
    </dgm:pt>
    <dgm:pt modelId="{2983FE84-28FA-4745-A66F-E4D8513CBDFA}" type="pres">
      <dgm:prSet presAssocID="{CB5DBE7D-F839-4A28-90EC-9BE5C03590A5}" presName="compNode" presStyleCnt="0"/>
      <dgm:spPr/>
    </dgm:pt>
    <dgm:pt modelId="{A60B3917-23D2-4707-A19E-2FB19F70549F}" type="pres">
      <dgm:prSet presAssocID="{CB5DBE7D-F839-4A28-90EC-9BE5C03590A5}" presName="bgRect" presStyleLbl="bgShp" presStyleIdx="2" presStyleCnt="4"/>
      <dgm:spPr/>
    </dgm:pt>
    <dgm:pt modelId="{4591D6B0-7148-4C07-A7D3-63A502282512}" type="pres">
      <dgm:prSet presAssocID="{CB5DBE7D-F839-4A28-90EC-9BE5C03590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ck"/>
        </a:ext>
      </dgm:extLst>
    </dgm:pt>
    <dgm:pt modelId="{B119C028-75FC-4F0D-9B3F-57C16A9BA3AC}" type="pres">
      <dgm:prSet presAssocID="{CB5DBE7D-F839-4A28-90EC-9BE5C03590A5}" presName="spaceRect" presStyleCnt="0"/>
      <dgm:spPr/>
    </dgm:pt>
    <dgm:pt modelId="{F8F89741-88BB-4A58-B510-BF31580ED031}" type="pres">
      <dgm:prSet presAssocID="{CB5DBE7D-F839-4A28-90EC-9BE5C03590A5}" presName="parTx" presStyleLbl="revTx" presStyleIdx="4" presStyleCnt="8">
        <dgm:presLayoutVars>
          <dgm:chMax val="0"/>
          <dgm:chPref val="0"/>
        </dgm:presLayoutVars>
      </dgm:prSet>
      <dgm:spPr/>
    </dgm:pt>
    <dgm:pt modelId="{EDDD00E4-8FB5-47C3-A23F-ADD13779057E}" type="pres">
      <dgm:prSet presAssocID="{CB5DBE7D-F839-4A28-90EC-9BE5C03590A5}" presName="desTx" presStyleLbl="revTx" presStyleIdx="5" presStyleCnt="8">
        <dgm:presLayoutVars/>
      </dgm:prSet>
      <dgm:spPr/>
    </dgm:pt>
    <dgm:pt modelId="{5E6F232C-9FE9-48A9-A844-724E2F8D0AEA}" type="pres">
      <dgm:prSet presAssocID="{5082375B-421C-4DF4-A6BB-EFF760C3CC75}" presName="sibTrans" presStyleCnt="0"/>
      <dgm:spPr/>
    </dgm:pt>
    <dgm:pt modelId="{E9C7BCDE-4C48-48FC-9A9E-E548E8C2C75B}" type="pres">
      <dgm:prSet presAssocID="{F5DB8776-9DBB-4FA6-A4C9-BF90FC560EEB}" presName="compNode" presStyleCnt="0"/>
      <dgm:spPr/>
    </dgm:pt>
    <dgm:pt modelId="{112622ED-2A49-4585-B06C-49886C4FF8EE}" type="pres">
      <dgm:prSet presAssocID="{F5DB8776-9DBB-4FA6-A4C9-BF90FC560EEB}" presName="bgRect" presStyleLbl="bgShp" presStyleIdx="3" presStyleCnt="4"/>
      <dgm:spPr/>
    </dgm:pt>
    <dgm:pt modelId="{B8EF1165-D1A0-4D17-90F8-1344DF4AAD0F}" type="pres">
      <dgm:prSet presAssocID="{F5DB8776-9DBB-4FA6-A4C9-BF90FC560EEB}"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2AB89024-3EC4-45AC-B62F-87C45F89FA38}" type="pres">
      <dgm:prSet presAssocID="{F5DB8776-9DBB-4FA6-A4C9-BF90FC560EEB}" presName="spaceRect" presStyleCnt="0"/>
      <dgm:spPr/>
    </dgm:pt>
    <dgm:pt modelId="{43F58CF5-8E28-4942-8DEF-96C9D749CA6C}" type="pres">
      <dgm:prSet presAssocID="{F5DB8776-9DBB-4FA6-A4C9-BF90FC560EEB}" presName="parTx" presStyleLbl="revTx" presStyleIdx="6" presStyleCnt="8">
        <dgm:presLayoutVars>
          <dgm:chMax val="0"/>
          <dgm:chPref val="0"/>
        </dgm:presLayoutVars>
      </dgm:prSet>
      <dgm:spPr/>
    </dgm:pt>
    <dgm:pt modelId="{6717419B-9C76-4242-9740-932C9540D219}" type="pres">
      <dgm:prSet presAssocID="{F5DB8776-9DBB-4FA6-A4C9-BF90FC560EEB}" presName="desTx" presStyleLbl="revTx" presStyleIdx="7" presStyleCnt="8">
        <dgm:presLayoutVars/>
      </dgm:prSet>
      <dgm:spPr/>
    </dgm:pt>
  </dgm:ptLst>
  <dgm:cxnLst>
    <dgm:cxn modelId="{68B74102-3D69-4B6F-8FB4-4D5175ED6608}" srcId="{E527AD2D-B80D-417B-812F-752BE3A37B67}" destId="{CB5DBE7D-F839-4A28-90EC-9BE5C03590A5}" srcOrd="2" destOrd="0" parTransId="{0BBB96AC-4D48-4E35-838A-EDBF6CDE6AD6}" sibTransId="{5082375B-421C-4DF4-A6BB-EFF760C3CC75}"/>
    <dgm:cxn modelId="{3DA71C1B-4009-47BF-A0AA-E8D678F640A3}" type="presOf" srcId="{4AE7A41C-48F8-4FAA-8481-47CEDCF67CFB}" destId="{7216C31F-A91B-495C-927F-A7F47195EC2B}" srcOrd="0" destOrd="0" presId="urn:microsoft.com/office/officeart/2018/2/layout/IconVerticalSolidList"/>
    <dgm:cxn modelId="{98876C1F-9D7F-4E03-8F03-7FB90E92828D}" srcId="{E527AD2D-B80D-417B-812F-752BE3A37B67}" destId="{4AE7A41C-48F8-4FAA-8481-47CEDCF67CFB}" srcOrd="0" destOrd="0" parTransId="{EC6A0FE7-4CF1-4173-95F0-B956903A7FDE}" sibTransId="{5916EE34-AB43-4626-82AA-87ED88A25E9C}"/>
    <dgm:cxn modelId="{84F6F43E-3964-47FD-9331-4D53494D18BA}" type="presOf" srcId="{F5DB8776-9DBB-4FA6-A4C9-BF90FC560EEB}" destId="{43F58CF5-8E28-4942-8DEF-96C9D749CA6C}" srcOrd="0" destOrd="0" presId="urn:microsoft.com/office/officeart/2018/2/layout/IconVerticalSolidList"/>
    <dgm:cxn modelId="{D5D7CC47-915C-4653-9D0D-D0E7E7314208}" type="presOf" srcId="{09A245BA-8F98-4EF2-A54E-5981F7F37C55}" destId="{7962EAE6-E4A5-4B9F-9D01-E77265EE24EF}" srcOrd="0" destOrd="0" presId="urn:microsoft.com/office/officeart/2018/2/layout/IconVerticalSolidList"/>
    <dgm:cxn modelId="{03A67968-8296-4EA2-BCFF-85330DEDAE21}" type="presOf" srcId="{901A5AA2-A6E2-4F47-B5CD-3FCB43813569}" destId="{50F026EC-9016-411D-AB32-AA900E0A9810}" srcOrd="0" destOrd="0" presId="urn:microsoft.com/office/officeart/2018/2/layout/IconVerticalSolidList"/>
    <dgm:cxn modelId="{11517456-7881-41E4-91D2-7E3BAA394F5E}" type="presOf" srcId="{8C4D27D3-9219-4B78-B8A4-34FDC1502363}" destId="{EDDD00E4-8FB5-47C3-A23F-ADD13779057E}" srcOrd="0" destOrd="0" presId="urn:microsoft.com/office/officeart/2018/2/layout/IconVerticalSolidList"/>
    <dgm:cxn modelId="{2BA69576-8EEC-4D77-B8AA-20F18B37272E}" srcId="{4AE7A41C-48F8-4FAA-8481-47CEDCF67CFB}" destId="{4834B3D8-AA7E-4251-A800-034EF42D42DB}" srcOrd="0" destOrd="0" parTransId="{95A5A857-B349-4BD0-8025-FCD3AD33A7BE}" sibTransId="{190385B8-B9D0-446B-9AD0-F523093E33DB}"/>
    <dgm:cxn modelId="{CBFA177A-ED73-4DA9-A92D-75C21CE0A2AE}" type="presOf" srcId="{E6401063-1F8A-4BC1-ADAD-A687EA7594E9}" destId="{6717419B-9C76-4242-9740-932C9540D219}" srcOrd="0" destOrd="0" presId="urn:microsoft.com/office/officeart/2018/2/layout/IconVerticalSolidList"/>
    <dgm:cxn modelId="{EBE7C75A-5E0E-4F1E-96E1-ECE863996038}" srcId="{E527AD2D-B80D-417B-812F-752BE3A37B67}" destId="{901A5AA2-A6E2-4F47-B5CD-3FCB43813569}" srcOrd="1" destOrd="0" parTransId="{A4184AA9-43A3-447A-89E1-5B0E7C2251F5}" sibTransId="{0E3BC7A1-2FC3-4437-960A-43A63EB37360}"/>
    <dgm:cxn modelId="{AA0F3D8A-7CC4-466B-8B3C-6CFA3D8A17A6}" type="presOf" srcId="{4834B3D8-AA7E-4251-A800-034EF42D42DB}" destId="{C14A9DF8-92CA-4546-AA1A-934BA5390C00}" srcOrd="0" destOrd="0" presId="urn:microsoft.com/office/officeart/2018/2/layout/IconVerticalSolidList"/>
    <dgm:cxn modelId="{AB038E9A-DF98-46E8-91D6-91FF4156E4C1}" srcId="{F5DB8776-9DBB-4FA6-A4C9-BF90FC560EEB}" destId="{E6401063-1F8A-4BC1-ADAD-A687EA7594E9}" srcOrd="0" destOrd="0" parTransId="{718ADADD-F2C8-40FC-B480-54987135FB9F}" sibTransId="{A2BE41AF-87AB-40D3-8DFF-CE349B9C4F3A}"/>
    <dgm:cxn modelId="{BCC6A59E-7905-4437-9BC5-3DA2BE48F02D}" srcId="{901A5AA2-A6E2-4F47-B5CD-3FCB43813569}" destId="{09A245BA-8F98-4EF2-A54E-5981F7F37C55}" srcOrd="0" destOrd="0" parTransId="{455EE121-70C3-44D0-83F1-AEC688472601}" sibTransId="{E4CB06E0-A255-4303-ABF3-59172AF00784}"/>
    <dgm:cxn modelId="{CB0B37CF-CE71-4085-B530-539A57E89222}" srcId="{CB5DBE7D-F839-4A28-90EC-9BE5C03590A5}" destId="{8C4D27D3-9219-4B78-B8A4-34FDC1502363}" srcOrd="0" destOrd="0" parTransId="{6268B48F-2D30-4075-9AC9-7C85B81DC639}" sibTransId="{9CB281B5-4640-4BBE-A546-CA6284B3B804}"/>
    <dgm:cxn modelId="{BF7FCBD6-EEB2-4516-BE91-7BDAA5CC9B53}" srcId="{E527AD2D-B80D-417B-812F-752BE3A37B67}" destId="{F5DB8776-9DBB-4FA6-A4C9-BF90FC560EEB}" srcOrd="3" destOrd="0" parTransId="{0AD7DCD6-99CD-4327-8DE3-A6FD45FDFC06}" sibTransId="{0D968F43-9880-459F-848F-0B844B6A5FF6}"/>
    <dgm:cxn modelId="{BB3F62F7-3B14-4C28-A2E9-F4938EDC4670}" type="presOf" srcId="{CB5DBE7D-F839-4A28-90EC-9BE5C03590A5}" destId="{F8F89741-88BB-4A58-B510-BF31580ED031}" srcOrd="0" destOrd="0" presId="urn:microsoft.com/office/officeart/2018/2/layout/IconVerticalSolidList"/>
    <dgm:cxn modelId="{533B94F9-23B3-45DF-B5CB-6A2EBC33B4DA}" type="presOf" srcId="{E527AD2D-B80D-417B-812F-752BE3A37B67}" destId="{3067D81F-4ED0-464B-BB27-39D8ED12C632}" srcOrd="0" destOrd="0" presId="urn:microsoft.com/office/officeart/2018/2/layout/IconVerticalSolidList"/>
    <dgm:cxn modelId="{F545E5F2-3403-4858-A7EB-26EE6803E99C}" type="presParOf" srcId="{3067D81F-4ED0-464B-BB27-39D8ED12C632}" destId="{86D28AB5-FD58-42CD-8D2C-1E6507EB2327}" srcOrd="0" destOrd="0" presId="urn:microsoft.com/office/officeart/2018/2/layout/IconVerticalSolidList"/>
    <dgm:cxn modelId="{477E033F-D000-45B1-9E53-4093079D77E5}" type="presParOf" srcId="{86D28AB5-FD58-42CD-8D2C-1E6507EB2327}" destId="{9956C560-EB85-4428-8972-EDE113DD50BA}" srcOrd="0" destOrd="0" presId="urn:microsoft.com/office/officeart/2018/2/layout/IconVerticalSolidList"/>
    <dgm:cxn modelId="{D02A73CB-B773-44EB-BF0E-A913EE49DBD2}" type="presParOf" srcId="{86D28AB5-FD58-42CD-8D2C-1E6507EB2327}" destId="{9C177B23-6903-4ECB-845C-43B853D6667F}" srcOrd="1" destOrd="0" presId="urn:microsoft.com/office/officeart/2018/2/layout/IconVerticalSolidList"/>
    <dgm:cxn modelId="{F7A4C1D4-97D9-4B54-B47D-D7FAC53E3BC4}" type="presParOf" srcId="{86D28AB5-FD58-42CD-8D2C-1E6507EB2327}" destId="{2E2F9A06-89C7-46A8-8B50-5267D76AEC92}" srcOrd="2" destOrd="0" presId="urn:microsoft.com/office/officeart/2018/2/layout/IconVerticalSolidList"/>
    <dgm:cxn modelId="{0CF4B4E5-E8F1-443F-B70D-E45D5BD7056D}" type="presParOf" srcId="{86D28AB5-FD58-42CD-8D2C-1E6507EB2327}" destId="{7216C31F-A91B-495C-927F-A7F47195EC2B}" srcOrd="3" destOrd="0" presId="urn:microsoft.com/office/officeart/2018/2/layout/IconVerticalSolidList"/>
    <dgm:cxn modelId="{0316EBF6-06AB-477E-9FE2-55003912F0B3}" type="presParOf" srcId="{86D28AB5-FD58-42CD-8D2C-1E6507EB2327}" destId="{C14A9DF8-92CA-4546-AA1A-934BA5390C00}" srcOrd="4" destOrd="0" presId="urn:microsoft.com/office/officeart/2018/2/layout/IconVerticalSolidList"/>
    <dgm:cxn modelId="{9ED13B1F-4558-44B3-BB2B-41C806CF566B}" type="presParOf" srcId="{3067D81F-4ED0-464B-BB27-39D8ED12C632}" destId="{1ADE9F21-17BD-40FE-A81A-36CC6E4BDEAA}" srcOrd="1" destOrd="0" presId="urn:microsoft.com/office/officeart/2018/2/layout/IconVerticalSolidList"/>
    <dgm:cxn modelId="{6F237469-25F6-4625-A554-FB9A8320EE41}" type="presParOf" srcId="{3067D81F-4ED0-464B-BB27-39D8ED12C632}" destId="{BAA25B0F-5199-48DB-86B9-5686EC0DD272}" srcOrd="2" destOrd="0" presId="urn:microsoft.com/office/officeart/2018/2/layout/IconVerticalSolidList"/>
    <dgm:cxn modelId="{8CC33D2D-8021-4B20-B9E2-95CF1B8D2E3B}" type="presParOf" srcId="{BAA25B0F-5199-48DB-86B9-5686EC0DD272}" destId="{8775816A-313B-4D67-B94C-9F05859FCB7E}" srcOrd="0" destOrd="0" presId="urn:microsoft.com/office/officeart/2018/2/layout/IconVerticalSolidList"/>
    <dgm:cxn modelId="{D10123F4-9233-4685-80AB-6F8642514A0E}" type="presParOf" srcId="{BAA25B0F-5199-48DB-86B9-5686EC0DD272}" destId="{61EA8B92-D6FE-4BF9-95BE-3DAC1DECC380}" srcOrd="1" destOrd="0" presId="urn:microsoft.com/office/officeart/2018/2/layout/IconVerticalSolidList"/>
    <dgm:cxn modelId="{39AC8676-A7C3-4636-8294-289E4394314B}" type="presParOf" srcId="{BAA25B0F-5199-48DB-86B9-5686EC0DD272}" destId="{FF4EF224-4262-405F-988F-FD112C08BE24}" srcOrd="2" destOrd="0" presId="urn:microsoft.com/office/officeart/2018/2/layout/IconVerticalSolidList"/>
    <dgm:cxn modelId="{AECCCF4D-38E5-41E0-92BA-7CCB577228FE}" type="presParOf" srcId="{BAA25B0F-5199-48DB-86B9-5686EC0DD272}" destId="{50F026EC-9016-411D-AB32-AA900E0A9810}" srcOrd="3" destOrd="0" presId="urn:microsoft.com/office/officeart/2018/2/layout/IconVerticalSolidList"/>
    <dgm:cxn modelId="{DEDAF57B-7B68-41B8-9E66-E4DBFA87C3E4}" type="presParOf" srcId="{BAA25B0F-5199-48DB-86B9-5686EC0DD272}" destId="{7962EAE6-E4A5-4B9F-9D01-E77265EE24EF}" srcOrd="4" destOrd="0" presId="urn:microsoft.com/office/officeart/2018/2/layout/IconVerticalSolidList"/>
    <dgm:cxn modelId="{562CEF45-3972-44A3-B7E7-594D53D8773E}" type="presParOf" srcId="{3067D81F-4ED0-464B-BB27-39D8ED12C632}" destId="{F0790707-D35C-4234-87B1-B9D4B75766C6}" srcOrd="3" destOrd="0" presId="urn:microsoft.com/office/officeart/2018/2/layout/IconVerticalSolidList"/>
    <dgm:cxn modelId="{C85287D2-6BF7-4485-A5E3-9ED01D17AFAD}" type="presParOf" srcId="{3067D81F-4ED0-464B-BB27-39D8ED12C632}" destId="{2983FE84-28FA-4745-A66F-E4D8513CBDFA}" srcOrd="4" destOrd="0" presId="urn:microsoft.com/office/officeart/2018/2/layout/IconVerticalSolidList"/>
    <dgm:cxn modelId="{BBF04651-67F8-4977-8463-27E478B52614}" type="presParOf" srcId="{2983FE84-28FA-4745-A66F-E4D8513CBDFA}" destId="{A60B3917-23D2-4707-A19E-2FB19F70549F}" srcOrd="0" destOrd="0" presId="urn:microsoft.com/office/officeart/2018/2/layout/IconVerticalSolidList"/>
    <dgm:cxn modelId="{4BEA674B-F836-4720-810E-2C5F2731C38A}" type="presParOf" srcId="{2983FE84-28FA-4745-A66F-E4D8513CBDFA}" destId="{4591D6B0-7148-4C07-A7D3-63A502282512}" srcOrd="1" destOrd="0" presId="urn:microsoft.com/office/officeart/2018/2/layout/IconVerticalSolidList"/>
    <dgm:cxn modelId="{486058BA-7709-4456-8AB8-EF9ACB0ED566}" type="presParOf" srcId="{2983FE84-28FA-4745-A66F-E4D8513CBDFA}" destId="{B119C028-75FC-4F0D-9B3F-57C16A9BA3AC}" srcOrd="2" destOrd="0" presId="urn:microsoft.com/office/officeart/2018/2/layout/IconVerticalSolidList"/>
    <dgm:cxn modelId="{F74028B5-A8A6-4D6C-8581-621190DEA726}" type="presParOf" srcId="{2983FE84-28FA-4745-A66F-E4D8513CBDFA}" destId="{F8F89741-88BB-4A58-B510-BF31580ED031}" srcOrd="3" destOrd="0" presId="urn:microsoft.com/office/officeart/2018/2/layout/IconVerticalSolidList"/>
    <dgm:cxn modelId="{1BFBF8D0-04DD-41DD-AE34-FA53EE5C6551}" type="presParOf" srcId="{2983FE84-28FA-4745-A66F-E4D8513CBDFA}" destId="{EDDD00E4-8FB5-47C3-A23F-ADD13779057E}" srcOrd="4" destOrd="0" presId="urn:microsoft.com/office/officeart/2018/2/layout/IconVerticalSolidList"/>
    <dgm:cxn modelId="{3B812616-F5C2-4C81-BC38-F4695F44A32D}" type="presParOf" srcId="{3067D81F-4ED0-464B-BB27-39D8ED12C632}" destId="{5E6F232C-9FE9-48A9-A844-724E2F8D0AEA}" srcOrd="5" destOrd="0" presId="urn:microsoft.com/office/officeart/2018/2/layout/IconVerticalSolidList"/>
    <dgm:cxn modelId="{C1C05D3B-2D11-42D6-ACFE-511F2B2F9509}" type="presParOf" srcId="{3067D81F-4ED0-464B-BB27-39D8ED12C632}" destId="{E9C7BCDE-4C48-48FC-9A9E-E548E8C2C75B}" srcOrd="6" destOrd="0" presId="urn:microsoft.com/office/officeart/2018/2/layout/IconVerticalSolidList"/>
    <dgm:cxn modelId="{1791DF46-B14D-4C2E-8571-E8742152016B}" type="presParOf" srcId="{E9C7BCDE-4C48-48FC-9A9E-E548E8C2C75B}" destId="{112622ED-2A49-4585-B06C-49886C4FF8EE}" srcOrd="0" destOrd="0" presId="urn:microsoft.com/office/officeart/2018/2/layout/IconVerticalSolidList"/>
    <dgm:cxn modelId="{3CB5BDBE-AFEA-4C3C-9A4F-A09E42B531A9}" type="presParOf" srcId="{E9C7BCDE-4C48-48FC-9A9E-E548E8C2C75B}" destId="{B8EF1165-D1A0-4D17-90F8-1344DF4AAD0F}" srcOrd="1" destOrd="0" presId="urn:microsoft.com/office/officeart/2018/2/layout/IconVerticalSolidList"/>
    <dgm:cxn modelId="{AEEF3B4B-BCC8-49F5-97EF-987995B48BCC}" type="presParOf" srcId="{E9C7BCDE-4C48-48FC-9A9E-E548E8C2C75B}" destId="{2AB89024-3EC4-45AC-B62F-87C45F89FA38}" srcOrd="2" destOrd="0" presId="urn:microsoft.com/office/officeart/2018/2/layout/IconVerticalSolidList"/>
    <dgm:cxn modelId="{02024844-1AF4-411E-A5B0-592FB05F1968}" type="presParOf" srcId="{E9C7BCDE-4C48-48FC-9A9E-E548E8C2C75B}" destId="{43F58CF5-8E28-4942-8DEF-96C9D749CA6C}" srcOrd="3" destOrd="0" presId="urn:microsoft.com/office/officeart/2018/2/layout/IconVerticalSolidList"/>
    <dgm:cxn modelId="{FDAFAD94-171C-43AF-BECB-6518BAD8FCCB}" type="presParOf" srcId="{E9C7BCDE-4C48-48FC-9A9E-E548E8C2C75B}" destId="{6717419B-9C76-4242-9740-932C9540D219}"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1DABB6-FAB9-4A6E-AE71-BC57041FD9B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C8965142-AB05-4061-A60F-F43E3D07717D}">
      <dgm:prSet phldrT="[Text]"/>
      <dgm:spPr/>
      <dgm:t>
        <a:bodyPr/>
        <a:lstStyle/>
        <a:p>
          <a:r>
            <a:rPr lang="en-US" dirty="0"/>
            <a:t>5,171</a:t>
          </a:r>
        </a:p>
      </dgm:t>
    </dgm:pt>
    <dgm:pt modelId="{C42C1740-F7FB-48B5-89F9-FDCECC681C29}" type="parTrans" cxnId="{B35203D6-02C5-441B-85F4-AC49533E9985}">
      <dgm:prSet/>
      <dgm:spPr/>
      <dgm:t>
        <a:bodyPr/>
        <a:lstStyle/>
        <a:p>
          <a:endParaRPr lang="en-US"/>
        </a:p>
      </dgm:t>
    </dgm:pt>
    <dgm:pt modelId="{3C98F845-05DF-4CD3-A843-AE9FE389F452}" type="sibTrans" cxnId="{B35203D6-02C5-441B-85F4-AC49533E9985}">
      <dgm:prSet/>
      <dgm:spPr/>
      <dgm:t>
        <a:bodyPr/>
        <a:lstStyle/>
        <a:p>
          <a:endParaRPr lang="en-US"/>
        </a:p>
      </dgm:t>
    </dgm:pt>
    <dgm:pt modelId="{763A691C-EDDA-4A79-9EAB-8595F38AC4F2}">
      <dgm:prSet phldrT="[Text]"/>
      <dgm:spPr>
        <a:solidFill>
          <a:schemeClr val="accent6">
            <a:lumMod val="20000"/>
            <a:lumOff val="80000"/>
          </a:schemeClr>
        </a:solidFill>
      </dgm:spPr>
      <dgm:t>
        <a:bodyPr/>
        <a:lstStyle/>
        <a:p>
          <a:r>
            <a:rPr lang="en-US" dirty="0">
              <a:solidFill>
                <a:schemeClr val="tx1"/>
              </a:solidFill>
            </a:rPr>
            <a:t>Adoptions</a:t>
          </a:r>
        </a:p>
      </dgm:t>
    </dgm:pt>
    <dgm:pt modelId="{8F7D4AF6-AC26-4CC1-BA7A-5B4BCC1B646B}" type="parTrans" cxnId="{43CDDF82-6737-4279-875E-D38CC03EB0E0}">
      <dgm:prSet/>
      <dgm:spPr/>
      <dgm:t>
        <a:bodyPr/>
        <a:lstStyle/>
        <a:p>
          <a:endParaRPr lang="en-US"/>
        </a:p>
      </dgm:t>
    </dgm:pt>
    <dgm:pt modelId="{913ADCA3-F679-4D63-90CC-D7526B606101}" type="sibTrans" cxnId="{43CDDF82-6737-4279-875E-D38CC03EB0E0}">
      <dgm:prSet/>
      <dgm:spPr/>
      <dgm:t>
        <a:bodyPr/>
        <a:lstStyle/>
        <a:p>
          <a:endParaRPr lang="en-US"/>
        </a:p>
      </dgm:t>
    </dgm:pt>
    <dgm:pt modelId="{E334074B-2481-46DD-9DE3-66F37C5C12F0}">
      <dgm:prSet phldrT="[Text]"/>
      <dgm:spPr/>
      <dgm:t>
        <a:bodyPr/>
        <a:lstStyle/>
        <a:p>
          <a:r>
            <a:rPr lang="en-US" dirty="0"/>
            <a:t>3,972</a:t>
          </a:r>
        </a:p>
      </dgm:t>
    </dgm:pt>
    <dgm:pt modelId="{72B95202-7B21-4014-97E6-01A637711D72}" type="parTrans" cxnId="{1BA7D176-EE86-4853-B8C5-E1C5BFE967BE}">
      <dgm:prSet/>
      <dgm:spPr/>
      <dgm:t>
        <a:bodyPr/>
        <a:lstStyle/>
        <a:p>
          <a:endParaRPr lang="en-US"/>
        </a:p>
      </dgm:t>
    </dgm:pt>
    <dgm:pt modelId="{30186C4A-7802-4C28-A433-167E13AB0466}" type="sibTrans" cxnId="{1BA7D176-EE86-4853-B8C5-E1C5BFE967BE}">
      <dgm:prSet/>
      <dgm:spPr/>
      <dgm:t>
        <a:bodyPr/>
        <a:lstStyle/>
        <a:p>
          <a:endParaRPr lang="en-US"/>
        </a:p>
      </dgm:t>
    </dgm:pt>
    <dgm:pt modelId="{AF89D762-69FB-4624-B488-70D1E3AF555C}">
      <dgm:prSet phldrT="[Text]"/>
      <dgm:spPr>
        <a:solidFill>
          <a:schemeClr val="accent6">
            <a:lumMod val="20000"/>
            <a:lumOff val="80000"/>
          </a:schemeClr>
        </a:solidFill>
      </dgm:spPr>
      <dgm:t>
        <a:bodyPr/>
        <a:lstStyle/>
        <a:p>
          <a:r>
            <a:rPr lang="en-US" dirty="0">
              <a:solidFill>
                <a:schemeClr val="tx1"/>
              </a:solidFill>
            </a:rPr>
            <a:t>Rescued</a:t>
          </a:r>
        </a:p>
      </dgm:t>
    </dgm:pt>
    <dgm:pt modelId="{E5A00FD4-7F8F-4424-8860-1F587F78E39C}" type="parTrans" cxnId="{0B1294AD-D92C-407C-8EE1-0A3E8FE03C9E}">
      <dgm:prSet/>
      <dgm:spPr/>
      <dgm:t>
        <a:bodyPr/>
        <a:lstStyle/>
        <a:p>
          <a:endParaRPr lang="en-US"/>
        </a:p>
      </dgm:t>
    </dgm:pt>
    <dgm:pt modelId="{D172B347-79D8-4866-BD8F-526A06BFF83B}" type="sibTrans" cxnId="{0B1294AD-D92C-407C-8EE1-0A3E8FE03C9E}">
      <dgm:prSet/>
      <dgm:spPr/>
      <dgm:t>
        <a:bodyPr/>
        <a:lstStyle/>
        <a:p>
          <a:endParaRPr lang="en-US"/>
        </a:p>
      </dgm:t>
    </dgm:pt>
    <dgm:pt modelId="{4F9434FE-EA17-46EE-8753-86DC2AA846C4}">
      <dgm:prSet phldrT="[Text]"/>
      <dgm:spPr/>
      <dgm:t>
        <a:bodyPr/>
        <a:lstStyle/>
        <a:p>
          <a:r>
            <a:rPr lang="en-US" dirty="0"/>
            <a:t>650</a:t>
          </a:r>
        </a:p>
      </dgm:t>
    </dgm:pt>
    <dgm:pt modelId="{54E72A09-C1F0-4937-B50A-B0440B58D7CA}" type="parTrans" cxnId="{CE8D3106-7A2B-4B16-B202-BA9D1230660C}">
      <dgm:prSet/>
      <dgm:spPr/>
      <dgm:t>
        <a:bodyPr/>
        <a:lstStyle/>
        <a:p>
          <a:endParaRPr lang="en-US"/>
        </a:p>
      </dgm:t>
    </dgm:pt>
    <dgm:pt modelId="{165D5CEA-8D98-4566-8CA1-354ED116A358}" type="sibTrans" cxnId="{CE8D3106-7A2B-4B16-B202-BA9D1230660C}">
      <dgm:prSet/>
      <dgm:spPr/>
      <dgm:t>
        <a:bodyPr/>
        <a:lstStyle/>
        <a:p>
          <a:endParaRPr lang="en-US"/>
        </a:p>
      </dgm:t>
    </dgm:pt>
    <dgm:pt modelId="{EDD5D2CF-48FD-4690-804C-CC17646A4F7B}">
      <dgm:prSet phldrT="[Text]"/>
      <dgm:spPr>
        <a:solidFill>
          <a:schemeClr val="accent6">
            <a:lumMod val="20000"/>
            <a:lumOff val="80000"/>
          </a:schemeClr>
        </a:solidFill>
      </dgm:spPr>
      <dgm:t>
        <a:bodyPr/>
        <a:lstStyle/>
        <a:p>
          <a:r>
            <a:rPr lang="en-US" dirty="0">
              <a:solidFill>
                <a:schemeClr val="tx1"/>
              </a:solidFill>
            </a:rPr>
            <a:t>Returned To Owner</a:t>
          </a:r>
        </a:p>
      </dgm:t>
    </dgm:pt>
    <dgm:pt modelId="{30E50FAD-AA3B-42EA-B1A1-22942DFD5F04}" type="parTrans" cxnId="{0B69D32B-D647-4C02-881E-9E1C85A2A781}">
      <dgm:prSet/>
      <dgm:spPr/>
      <dgm:t>
        <a:bodyPr/>
        <a:lstStyle/>
        <a:p>
          <a:endParaRPr lang="en-US"/>
        </a:p>
      </dgm:t>
    </dgm:pt>
    <dgm:pt modelId="{1791EA17-25B8-450E-B282-63E88F736824}" type="sibTrans" cxnId="{0B69D32B-D647-4C02-881E-9E1C85A2A781}">
      <dgm:prSet/>
      <dgm:spPr/>
      <dgm:t>
        <a:bodyPr/>
        <a:lstStyle/>
        <a:p>
          <a:endParaRPr lang="en-US"/>
        </a:p>
      </dgm:t>
    </dgm:pt>
    <dgm:pt modelId="{3B19117F-26D6-4D3D-9567-E2FE939C26BC}">
      <dgm:prSet phldrT="[Text]"/>
      <dgm:spPr/>
      <dgm:t>
        <a:bodyPr/>
        <a:lstStyle/>
        <a:p>
          <a:r>
            <a:rPr lang="en-US" i="0" dirty="0">
              <a:solidFill>
                <a:schemeClr val="tx1"/>
              </a:solidFill>
            </a:rPr>
            <a:t>8,306</a:t>
          </a:r>
        </a:p>
      </dgm:t>
    </dgm:pt>
    <dgm:pt modelId="{A7C36B69-877C-4CB8-8817-9399945F4BDC}" type="parTrans" cxnId="{3B105107-79E8-4D68-B86A-7A2FB7698378}">
      <dgm:prSet/>
      <dgm:spPr/>
      <dgm:t>
        <a:bodyPr/>
        <a:lstStyle/>
        <a:p>
          <a:endParaRPr lang="en-US"/>
        </a:p>
      </dgm:t>
    </dgm:pt>
    <dgm:pt modelId="{E1FFC9DE-6D14-49A9-B728-C34A18953931}" type="sibTrans" cxnId="{3B105107-79E8-4D68-B86A-7A2FB7698378}">
      <dgm:prSet/>
      <dgm:spPr/>
      <dgm:t>
        <a:bodyPr/>
        <a:lstStyle/>
        <a:p>
          <a:endParaRPr lang="en-US"/>
        </a:p>
      </dgm:t>
    </dgm:pt>
    <dgm:pt modelId="{6EFA09CD-7163-49A8-9508-FFD245B2CD91}">
      <dgm:prSet phldrT="[Text]"/>
      <dgm:spPr>
        <a:solidFill>
          <a:schemeClr val="accent6">
            <a:lumMod val="20000"/>
            <a:lumOff val="80000"/>
          </a:schemeClr>
        </a:solidFill>
      </dgm:spPr>
      <dgm:t>
        <a:bodyPr/>
        <a:lstStyle/>
        <a:p>
          <a:r>
            <a:rPr lang="en-US" i="0" dirty="0">
              <a:solidFill>
                <a:schemeClr val="tx1"/>
              </a:solidFill>
            </a:rPr>
            <a:t>Spay/Neuter Surgeries</a:t>
          </a:r>
        </a:p>
      </dgm:t>
    </dgm:pt>
    <dgm:pt modelId="{B2317830-7CEE-44C1-892A-85B02E6A1335}" type="parTrans" cxnId="{9CE2E81E-28C4-4F76-8D63-FC8D85F622BF}">
      <dgm:prSet/>
      <dgm:spPr/>
      <dgm:t>
        <a:bodyPr/>
        <a:lstStyle/>
        <a:p>
          <a:endParaRPr lang="en-US"/>
        </a:p>
      </dgm:t>
    </dgm:pt>
    <dgm:pt modelId="{D15710AD-C794-438F-9C39-F046638965C3}" type="sibTrans" cxnId="{9CE2E81E-28C4-4F76-8D63-FC8D85F622BF}">
      <dgm:prSet/>
      <dgm:spPr/>
      <dgm:t>
        <a:bodyPr/>
        <a:lstStyle/>
        <a:p>
          <a:endParaRPr lang="en-US"/>
        </a:p>
      </dgm:t>
    </dgm:pt>
    <dgm:pt modelId="{CF6F7F51-83B8-4CED-8D7A-A91654DFD926}">
      <dgm:prSet phldrT="[Text]"/>
      <dgm:spPr/>
      <dgm:t>
        <a:bodyPr/>
        <a:lstStyle/>
        <a:p>
          <a:r>
            <a:rPr lang="en-US" dirty="0"/>
            <a:t>12,289</a:t>
          </a:r>
        </a:p>
      </dgm:t>
    </dgm:pt>
    <dgm:pt modelId="{CBCD9867-BCB5-4924-8709-704A68E94AA0}" type="parTrans" cxnId="{C0110A4C-44AD-4EBC-B5AF-95AFB53F8FED}">
      <dgm:prSet/>
      <dgm:spPr/>
      <dgm:t>
        <a:bodyPr/>
        <a:lstStyle/>
        <a:p>
          <a:endParaRPr lang="en-US"/>
        </a:p>
      </dgm:t>
    </dgm:pt>
    <dgm:pt modelId="{DAD1816B-A046-4E2B-9A89-D38D9BE7CA1C}" type="sibTrans" cxnId="{C0110A4C-44AD-4EBC-B5AF-95AFB53F8FED}">
      <dgm:prSet/>
      <dgm:spPr/>
      <dgm:t>
        <a:bodyPr/>
        <a:lstStyle/>
        <a:p>
          <a:endParaRPr lang="en-US"/>
        </a:p>
      </dgm:t>
    </dgm:pt>
    <dgm:pt modelId="{E7FCD258-80F3-4CE6-8CAD-AB85BC4C0F0F}">
      <dgm:prSet phldrT="[Text]"/>
      <dgm:spPr>
        <a:solidFill>
          <a:schemeClr val="accent6">
            <a:lumMod val="20000"/>
            <a:lumOff val="80000"/>
          </a:schemeClr>
        </a:solidFill>
      </dgm:spPr>
      <dgm:t>
        <a:bodyPr/>
        <a:lstStyle/>
        <a:p>
          <a:r>
            <a:rPr lang="en-US" dirty="0">
              <a:solidFill>
                <a:schemeClr val="tx1"/>
              </a:solidFill>
            </a:rPr>
            <a:t>Total Lives Saved</a:t>
          </a:r>
        </a:p>
      </dgm:t>
    </dgm:pt>
    <dgm:pt modelId="{5A426037-F59F-4DEA-B583-65BC4A599DC4}" type="parTrans" cxnId="{BD9FDEE4-DF5F-4AF6-B2F7-9A00CCAC558F}">
      <dgm:prSet/>
      <dgm:spPr/>
      <dgm:t>
        <a:bodyPr/>
        <a:lstStyle/>
        <a:p>
          <a:endParaRPr lang="en-US"/>
        </a:p>
      </dgm:t>
    </dgm:pt>
    <dgm:pt modelId="{CC421FF4-250B-4169-89EE-6ECDACA7C37C}" type="sibTrans" cxnId="{BD9FDEE4-DF5F-4AF6-B2F7-9A00CCAC558F}">
      <dgm:prSet/>
      <dgm:spPr/>
      <dgm:t>
        <a:bodyPr/>
        <a:lstStyle/>
        <a:p>
          <a:endParaRPr lang="en-US"/>
        </a:p>
      </dgm:t>
    </dgm:pt>
    <dgm:pt modelId="{D95DB0AA-E2CD-4683-A434-EEA49CE8EAF3}">
      <dgm:prSet phldrT="[Text]"/>
      <dgm:spPr/>
      <dgm:t>
        <a:bodyPr/>
        <a:lstStyle/>
        <a:p>
          <a:r>
            <a:rPr lang="en-US" dirty="0"/>
            <a:t>79.18%</a:t>
          </a:r>
        </a:p>
      </dgm:t>
    </dgm:pt>
    <dgm:pt modelId="{0B9CD610-80A0-4FA6-B0D2-9A94BFA3F4D3}" type="parTrans" cxnId="{C4F1460E-E042-4EED-A22D-70C269826E0F}">
      <dgm:prSet/>
      <dgm:spPr/>
      <dgm:t>
        <a:bodyPr/>
        <a:lstStyle/>
        <a:p>
          <a:endParaRPr lang="en-US"/>
        </a:p>
      </dgm:t>
    </dgm:pt>
    <dgm:pt modelId="{A39CA85D-5967-4EAC-868C-3C9CBAF42B8E}" type="sibTrans" cxnId="{C4F1460E-E042-4EED-A22D-70C269826E0F}">
      <dgm:prSet/>
      <dgm:spPr/>
      <dgm:t>
        <a:bodyPr/>
        <a:lstStyle/>
        <a:p>
          <a:endParaRPr lang="en-US"/>
        </a:p>
      </dgm:t>
    </dgm:pt>
    <dgm:pt modelId="{6D7D41E9-F668-4B09-BC9A-4E5C349A884F}">
      <dgm:prSet phldrT="[Text]"/>
      <dgm:spPr>
        <a:solidFill>
          <a:schemeClr val="accent6">
            <a:lumMod val="20000"/>
            <a:lumOff val="80000"/>
          </a:schemeClr>
        </a:solidFill>
      </dgm:spPr>
      <dgm:t>
        <a:bodyPr/>
        <a:lstStyle/>
        <a:p>
          <a:r>
            <a:rPr lang="en-US" dirty="0">
              <a:solidFill>
                <a:schemeClr val="tx1"/>
              </a:solidFill>
            </a:rPr>
            <a:t>Save Rate</a:t>
          </a:r>
        </a:p>
      </dgm:t>
    </dgm:pt>
    <dgm:pt modelId="{1D10329A-7E18-4658-98FF-EBA0953B7B13}" type="parTrans" cxnId="{7FB584DE-9DD0-49D6-A6F1-DF41F190E457}">
      <dgm:prSet/>
      <dgm:spPr/>
      <dgm:t>
        <a:bodyPr/>
        <a:lstStyle/>
        <a:p>
          <a:endParaRPr lang="en-US"/>
        </a:p>
      </dgm:t>
    </dgm:pt>
    <dgm:pt modelId="{5726701B-55F7-4DF0-B289-577DFE1524F5}" type="sibTrans" cxnId="{7FB584DE-9DD0-49D6-A6F1-DF41F190E457}">
      <dgm:prSet/>
      <dgm:spPr/>
      <dgm:t>
        <a:bodyPr/>
        <a:lstStyle/>
        <a:p>
          <a:endParaRPr lang="en-US"/>
        </a:p>
      </dgm:t>
    </dgm:pt>
    <dgm:pt modelId="{17C5A2C2-0902-4A2B-BF92-BC418D389B9D}" type="pres">
      <dgm:prSet presAssocID="{261DABB6-FAB9-4A6E-AE71-BC57041FD9BE}" presName="Name0" presStyleCnt="0">
        <dgm:presLayoutVars>
          <dgm:dir/>
          <dgm:animLvl val="lvl"/>
          <dgm:resizeHandles val="exact"/>
        </dgm:presLayoutVars>
      </dgm:prSet>
      <dgm:spPr/>
    </dgm:pt>
    <dgm:pt modelId="{EC13CD36-F127-496E-B85D-50A6F4D51949}" type="pres">
      <dgm:prSet presAssocID="{C8965142-AB05-4061-A60F-F43E3D07717D}" presName="linNode" presStyleCnt="0"/>
      <dgm:spPr/>
    </dgm:pt>
    <dgm:pt modelId="{110F163C-C1FE-4174-B737-751ECC341F46}" type="pres">
      <dgm:prSet presAssocID="{C8965142-AB05-4061-A60F-F43E3D07717D}" presName="parTx" presStyleLbl="revTx" presStyleIdx="0" presStyleCnt="6">
        <dgm:presLayoutVars>
          <dgm:chMax val="1"/>
          <dgm:bulletEnabled val="1"/>
        </dgm:presLayoutVars>
      </dgm:prSet>
      <dgm:spPr/>
    </dgm:pt>
    <dgm:pt modelId="{15666817-1921-4E3E-B585-180B1F8A65A5}" type="pres">
      <dgm:prSet presAssocID="{C8965142-AB05-4061-A60F-F43E3D07717D}" presName="bracket" presStyleLbl="parChTrans1D1" presStyleIdx="0" presStyleCnt="6"/>
      <dgm:spPr/>
    </dgm:pt>
    <dgm:pt modelId="{B072C2EE-A538-4192-8912-5E1C5B22CBD6}" type="pres">
      <dgm:prSet presAssocID="{C8965142-AB05-4061-A60F-F43E3D07717D}" presName="spH" presStyleCnt="0"/>
      <dgm:spPr/>
    </dgm:pt>
    <dgm:pt modelId="{F5D2E9B3-D146-457B-826C-1EF4CF18CE37}" type="pres">
      <dgm:prSet presAssocID="{C8965142-AB05-4061-A60F-F43E3D07717D}" presName="desTx" presStyleLbl="node1" presStyleIdx="0" presStyleCnt="6">
        <dgm:presLayoutVars>
          <dgm:bulletEnabled val="1"/>
        </dgm:presLayoutVars>
      </dgm:prSet>
      <dgm:spPr>
        <a:prstGeom prst="roundRect">
          <a:avLst/>
        </a:prstGeom>
      </dgm:spPr>
    </dgm:pt>
    <dgm:pt modelId="{AE77AF13-AAB9-44A3-B4EC-015507B22E40}" type="pres">
      <dgm:prSet presAssocID="{3C98F845-05DF-4CD3-A843-AE9FE389F452}" presName="spV" presStyleCnt="0"/>
      <dgm:spPr/>
    </dgm:pt>
    <dgm:pt modelId="{F2044693-E365-4CDF-8F61-B746E08C5212}" type="pres">
      <dgm:prSet presAssocID="{E334074B-2481-46DD-9DE3-66F37C5C12F0}" presName="linNode" presStyleCnt="0"/>
      <dgm:spPr/>
    </dgm:pt>
    <dgm:pt modelId="{46BB5F10-9EF4-4FC6-BCDD-B7064259C548}" type="pres">
      <dgm:prSet presAssocID="{E334074B-2481-46DD-9DE3-66F37C5C12F0}" presName="parTx" presStyleLbl="revTx" presStyleIdx="1" presStyleCnt="6">
        <dgm:presLayoutVars>
          <dgm:chMax val="1"/>
          <dgm:bulletEnabled val="1"/>
        </dgm:presLayoutVars>
      </dgm:prSet>
      <dgm:spPr/>
    </dgm:pt>
    <dgm:pt modelId="{D4C38AA3-88F4-4EBD-8CC2-0A069B88979F}" type="pres">
      <dgm:prSet presAssocID="{E334074B-2481-46DD-9DE3-66F37C5C12F0}" presName="bracket" presStyleLbl="parChTrans1D1" presStyleIdx="1" presStyleCnt="6"/>
      <dgm:spPr/>
    </dgm:pt>
    <dgm:pt modelId="{CA826F91-761F-44E7-A941-2488A62D36A8}" type="pres">
      <dgm:prSet presAssocID="{E334074B-2481-46DD-9DE3-66F37C5C12F0}" presName="spH" presStyleCnt="0"/>
      <dgm:spPr/>
    </dgm:pt>
    <dgm:pt modelId="{A6855B01-9D1D-4544-8690-75D451E978F0}" type="pres">
      <dgm:prSet presAssocID="{E334074B-2481-46DD-9DE3-66F37C5C12F0}" presName="desTx" presStyleLbl="node1" presStyleIdx="1" presStyleCnt="6">
        <dgm:presLayoutVars>
          <dgm:bulletEnabled val="1"/>
        </dgm:presLayoutVars>
      </dgm:prSet>
      <dgm:spPr>
        <a:prstGeom prst="roundRect">
          <a:avLst/>
        </a:prstGeom>
      </dgm:spPr>
    </dgm:pt>
    <dgm:pt modelId="{B8567D77-68A1-4E31-A6F5-B6F30297D7B8}" type="pres">
      <dgm:prSet presAssocID="{30186C4A-7802-4C28-A433-167E13AB0466}" presName="spV" presStyleCnt="0"/>
      <dgm:spPr/>
    </dgm:pt>
    <dgm:pt modelId="{7D6F1573-6255-43BA-9EC8-B2CEC0F16CBE}" type="pres">
      <dgm:prSet presAssocID="{4F9434FE-EA17-46EE-8753-86DC2AA846C4}" presName="linNode" presStyleCnt="0"/>
      <dgm:spPr/>
    </dgm:pt>
    <dgm:pt modelId="{AF5607AE-5651-4FAB-9BC3-3F9A78EACEA2}" type="pres">
      <dgm:prSet presAssocID="{4F9434FE-EA17-46EE-8753-86DC2AA846C4}" presName="parTx" presStyleLbl="revTx" presStyleIdx="2" presStyleCnt="6">
        <dgm:presLayoutVars>
          <dgm:chMax val="1"/>
          <dgm:bulletEnabled val="1"/>
        </dgm:presLayoutVars>
      </dgm:prSet>
      <dgm:spPr/>
    </dgm:pt>
    <dgm:pt modelId="{24469BF1-1443-468D-BFDE-D6A647153AB8}" type="pres">
      <dgm:prSet presAssocID="{4F9434FE-EA17-46EE-8753-86DC2AA846C4}" presName="bracket" presStyleLbl="parChTrans1D1" presStyleIdx="2" presStyleCnt="6"/>
      <dgm:spPr/>
    </dgm:pt>
    <dgm:pt modelId="{F8480688-FB85-45DB-A623-C8FF2B0D417F}" type="pres">
      <dgm:prSet presAssocID="{4F9434FE-EA17-46EE-8753-86DC2AA846C4}" presName="spH" presStyleCnt="0"/>
      <dgm:spPr/>
    </dgm:pt>
    <dgm:pt modelId="{BD190220-428C-418F-956B-E140307A53C0}" type="pres">
      <dgm:prSet presAssocID="{4F9434FE-EA17-46EE-8753-86DC2AA846C4}" presName="desTx" presStyleLbl="node1" presStyleIdx="2" presStyleCnt="6">
        <dgm:presLayoutVars>
          <dgm:bulletEnabled val="1"/>
        </dgm:presLayoutVars>
      </dgm:prSet>
      <dgm:spPr>
        <a:prstGeom prst="roundRect">
          <a:avLst/>
        </a:prstGeom>
      </dgm:spPr>
    </dgm:pt>
    <dgm:pt modelId="{821BB12A-F730-423D-AA99-E27F11F18D10}" type="pres">
      <dgm:prSet presAssocID="{165D5CEA-8D98-4566-8CA1-354ED116A358}" presName="spV" presStyleCnt="0"/>
      <dgm:spPr/>
    </dgm:pt>
    <dgm:pt modelId="{F574651B-46FC-4D71-A8E3-19F2F69E913E}" type="pres">
      <dgm:prSet presAssocID="{3B19117F-26D6-4D3D-9567-E2FE939C26BC}" presName="linNode" presStyleCnt="0"/>
      <dgm:spPr/>
    </dgm:pt>
    <dgm:pt modelId="{7C583F7F-BD8C-41D3-BBC5-038365764D3A}" type="pres">
      <dgm:prSet presAssocID="{3B19117F-26D6-4D3D-9567-E2FE939C26BC}" presName="parTx" presStyleLbl="revTx" presStyleIdx="3" presStyleCnt="6">
        <dgm:presLayoutVars>
          <dgm:chMax val="1"/>
          <dgm:bulletEnabled val="1"/>
        </dgm:presLayoutVars>
      </dgm:prSet>
      <dgm:spPr/>
    </dgm:pt>
    <dgm:pt modelId="{6950E1E6-6917-45AC-9307-25649CCFACA7}" type="pres">
      <dgm:prSet presAssocID="{3B19117F-26D6-4D3D-9567-E2FE939C26BC}" presName="bracket" presStyleLbl="parChTrans1D1" presStyleIdx="3" presStyleCnt="6"/>
      <dgm:spPr/>
    </dgm:pt>
    <dgm:pt modelId="{961D0374-D671-453D-917F-6F61AA4A1734}" type="pres">
      <dgm:prSet presAssocID="{3B19117F-26D6-4D3D-9567-E2FE939C26BC}" presName="spH" presStyleCnt="0"/>
      <dgm:spPr/>
    </dgm:pt>
    <dgm:pt modelId="{FD45DA67-BE8F-44F5-976F-0022C0ABDD2D}" type="pres">
      <dgm:prSet presAssocID="{3B19117F-26D6-4D3D-9567-E2FE939C26BC}" presName="desTx" presStyleLbl="node1" presStyleIdx="3" presStyleCnt="6">
        <dgm:presLayoutVars>
          <dgm:bulletEnabled val="1"/>
        </dgm:presLayoutVars>
      </dgm:prSet>
      <dgm:spPr>
        <a:prstGeom prst="roundRect">
          <a:avLst/>
        </a:prstGeom>
      </dgm:spPr>
    </dgm:pt>
    <dgm:pt modelId="{3148225B-F6B3-47D2-81CB-F87A4F6DAA5A}" type="pres">
      <dgm:prSet presAssocID="{E1FFC9DE-6D14-49A9-B728-C34A18953931}" presName="spV" presStyleCnt="0"/>
      <dgm:spPr/>
    </dgm:pt>
    <dgm:pt modelId="{4E76EEE4-1B84-4CC0-911A-99BA500F6EE1}" type="pres">
      <dgm:prSet presAssocID="{CF6F7F51-83B8-4CED-8D7A-A91654DFD926}" presName="linNode" presStyleCnt="0"/>
      <dgm:spPr/>
    </dgm:pt>
    <dgm:pt modelId="{E11D5FEF-2363-490D-98C8-566F02FCA362}" type="pres">
      <dgm:prSet presAssocID="{CF6F7F51-83B8-4CED-8D7A-A91654DFD926}" presName="parTx" presStyleLbl="revTx" presStyleIdx="4" presStyleCnt="6">
        <dgm:presLayoutVars>
          <dgm:chMax val="1"/>
          <dgm:bulletEnabled val="1"/>
        </dgm:presLayoutVars>
      </dgm:prSet>
      <dgm:spPr/>
    </dgm:pt>
    <dgm:pt modelId="{0EAE2516-65D5-4AAB-9545-F1C5D61E80C7}" type="pres">
      <dgm:prSet presAssocID="{CF6F7F51-83B8-4CED-8D7A-A91654DFD926}" presName="bracket" presStyleLbl="parChTrans1D1" presStyleIdx="4" presStyleCnt="6"/>
      <dgm:spPr/>
    </dgm:pt>
    <dgm:pt modelId="{84349527-B873-44B2-B035-31F69F806AE6}" type="pres">
      <dgm:prSet presAssocID="{CF6F7F51-83B8-4CED-8D7A-A91654DFD926}" presName="spH" presStyleCnt="0"/>
      <dgm:spPr/>
    </dgm:pt>
    <dgm:pt modelId="{60A8652A-9431-4035-BF28-B84EDE16E17F}" type="pres">
      <dgm:prSet presAssocID="{CF6F7F51-83B8-4CED-8D7A-A91654DFD926}" presName="desTx" presStyleLbl="node1" presStyleIdx="4" presStyleCnt="6">
        <dgm:presLayoutVars>
          <dgm:bulletEnabled val="1"/>
        </dgm:presLayoutVars>
      </dgm:prSet>
      <dgm:spPr>
        <a:prstGeom prst="roundRect">
          <a:avLst/>
        </a:prstGeom>
      </dgm:spPr>
    </dgm:pt>
    <dgm:pt modelId="{164E680C-1E00-4125-BDD9-BC4F45FD22D5}" type="pres">
      <dgm:prSet presAssocID="{DAD1816B-A046-4E2B-9A89-D38D9BE7CA1C}" presName="spV" presStyleCnt="0"/>
      <dgm:spPr/>
    </dgm:pt>
    <dgm:pt modelId="{7A361A2C-1FBF-4D8D-A9C5-52886B8B6B69}" type="pres">
      <dgm:prSet presAssocID="{D95DB0AA-E2CD-4683-A434-EEA49CE8EAF3}" presName="linNode" presStyleCnt="0"/>
      <dgm:spPr/>
    </dgm:pt>
    <dgm:pt modelId="{1A9C63B2-4E7C-4D69-8DC4-B301E0EAC357}" type="pres">
      <dgm:prSet presAssocID="{D95DB0AA-E2CD-4683-A434-EEA49CE8EAF3}" presName="parTx" presStyleLbl="revTx" presStyleIdx="5" presStyleCnt="6">
        <dgm:presLayoutVars>
          <dgm:chMax val="1"/>
          <dgm:bulletEnabled val="1"/>
        </dgm:presLayoutVars>
      </dgm:prSet>
      <dgm:spPr/>
    </dgm:pt>
    <dgm:pt modelId="{FB539C22-BC88-4243-83EF-32920B2E1F36}" type="pres">
      <dgm:prSet presAssocID="{D95DB0AA-E2CD-4683-A434-EEA49CE8EAF3}" presName="bracket" presStyleLbl="parChTrans1D1" presStyleIdx="5" presStyleCnt="6"/>
      <dgm:spPr/>
    </dgm:pt>
    <dgm:pt modelId="{A8314D0B-9FA4-4B3B-9A34-7D53D5E277C1}" type="pres">
      <dgm:prSet presAssocID="{D95DB0AA-E2CD-4683-A434-EEA49CE8EAF3}" presName="spH" presStyleCnt="0"/>
      <dgm:spPr/>
    </dgm:pt>
    <dgm:pt modelId="{9BCF5556-90BC-46E0-BEB3-5143D5F8DE3D}" type="pres">
      <dgm:prSet presAssocID="{D95DB0AA-E2CD-4683-A434-EEA49CE8EAF3}" presName="desTx" presStyleLbl="node1" presStyleIdx="5" presStyleCnt="6">
        <dgm:presLayoutVars>
          <dgm:bulletEnabled val="1"/>
        </dgm:presLayoutVars>
      </dgm:prSet>
      <dgm:spPr>
        <a:prstGeom prst="roundRect">
          <a:avLst/>
        </a:prstGeom>
      </dgm:spPr>
    </dgm:pt>
  </dgm:ptLst>
  <dgm:cxnLst>
    <dgm:cxn modelId="{CE8D3106-7A2B-4B16-B202-BA9D1230660C}" srcId="{261DABB6-FAB9-4A6E-AE71-BC57041FD9BE}" destId="{4F9434FE-EA17-46EE-8753-86DC2AA846C4}" srcOrd="2" destOrd="0" parTransId="{54E72A09-C1F0-4937-B50A-B0440B58D7CA}" sibTransId="{165D5CEA-8D98-4566-8CA1-354ED116A358}"/>
    <dgm:cxn modelId="{3B105107-79E8-4D68-B86A-7A2FB7698378}" srcId="{261DABB6-FAB9-4A6E-AE71-BC57041FD9BE}" destId="{3B19117F-26D6-4D3D-9567-E2FE939C26BC}" srcOrd="3" destOrd="0" parTransId="{A7C36B69-877C-4CB8-8817-9399945F4BDC}" sibTransId="{E1FFC9DE-6D14-49A9-B728-C34A18953931}"/>
    <dgm:cxn modelId="{C4F1460E-E042-4EED-A22D-70C269826E0F}" srcId="{261DABB6-FAB9-4A6E-AE71-BC57041FD9BE}" destId="{D95DB0AA-E2CD-4683-A434-EEA49CE8EAF3}" srcOrd="5" destOrd="0" parTransId="{0B9CD610-80A0-4FA6-B0D2-9A94BFA3F4D3}" sibTransId="{A39CA85D-5967-4EAC-868C-3C9CBAF42B8E}"/>
    <dgm:cxn modelId="{9CE2E81E-28C4-4F76-8D63-FC8D85F622BF}" srcId="{3B19117F-26D6-4D3D-9567-E2FE939C26BC}" destId="{6EFA09CD-7163-49A8-9508-FFD245B2CD91}" srcOrd="0" destOrd="0" parTransId="{B2317830-7CEE-44C1-892A-85B02E6A1335}" sibTransId="{D15710AD-C794-438F-9C39-F046638965C3}"/>
    <dgm:cxn modelId="{B2B51821-8094-405E-9F2D-D89BF4B7FEC9}" type="presOf" srcId="{EDD5D2CF-48FD-4690-804C-CC17646A4F7B}" destId="{BD190220-428C-418F-956B-E140307A53C0}" srcOrd="0" destOrd="0" presId="urn:diagrams.loki3.com/BracketList"/>
    <dgm:cxn modelId="{0EB2F028-DB00-424F-BEE1-6B8F22668123}" type="presOf" srcId="{6D7D41E9-F668-4B09-BC9A-4E5C349A884F}" destId="{9BCF5556-90BC-46E0-BEB3-5143D5F8DE3D}" srcOrd="0" destOrd="0" presId="urn:diagrams.loki3.com/BracketList"/>
    <dgm:cxn modelId="{0B69D32B-D647-4C02-881E-9E1C85A2A781}" srcId="{4F9434FE-EA17-46EE-8753-86DC2AA846C4}" destId="{EDD5D2CF-48FD-4690-804C-CC17646A4F7B}" srcOrd="0" destOrd="0" parTransId="{30E50FAD-AA3B-42EA-B1A1-22942DFD5F04}" sibTransId="{1791EA17-25B8-450E-B282-63E88F736824}"/>
    <dgm:cxn modelId="{0EBB8A3C-D9FA-4880-8DBE-AFF6D7F5B730}" type="presOf" srcId="{AF89D762-69FB-4624-B488-70D1E3AF555C}" destId="{A6855B01-9D1D-4544-8690-75D451E978F0}" srcOrd="0" destOrd="0" presId="urn:diagrams.loki3.com/BracketList"/>
    <dgm:cxn modelId="{20D85F41-7B5F-449A-81EC-F8AB327E7A9F}" type="presOf" srcId="{CF6F7F51-83B8-4CED-8D7A-A91654DFD926}" destId="{E11D5FEF-2363-490D-98C8-566F02FCA362}" srcOrd="0" destOrd="0" presId="urn:diagrams.loki3.com/BracketList"/>
    <dgm:cxn modelId="{74128F4A-5432-47F9-AC2E-E5B8EDCF530D}" type="presOf" srcId="{261DABB6-FAB9-4A6E-AE71-BC57041FD9BE}" destId="{17C5A2C2-0902-4A2B-BF92-BC418D389B9D}" srcOrd="0" destOrd="0" presId="urn:diagrams.loki3.com/BracketList"/>
    <dgm:cxn modelId="{C0110A4C-44AD-4EBC-B5AF-95AFB53F8FED}" srcId="{261DABB6-FAB9-4A6E-AE71-BC57041FD9BE}" destId="{CF6F7F51-83B8-4CED-8D7A-A91654DFD926}" srcOrd="4" destOrd="0" parTransId="{CBCD9867-BCB5-4924-8709-704A68E94AA0}" sibTransId="{DAD1816B-A046-4E2B-9A89-D38D9BE7CA1C}"/>
    <dgm:cxn modelId="{6F945176-EED9-4806-B61A-4C079D0F554F}" type="presOf" srcId="{6EFA09CD-7163-49A8-9508-FFD245B2CD91}" destId="{FD45DA67-BE8F-44F5-976F-0022C0ABDD2D}" srcOrd="0" destOrd="0" presId="urn:diagrams.loki3.com/BracketList"/>
    <dgm:cxn modelId="{1BA7D176-EE86-4853-B8C5-E1C5BFE967BE}" srcId="{261DABB6-FAB9-4A6E-AE71-BC57041FD9BE}" destId="{E334074B-2481-46DD-9DE3-66F37C5C12F0}" srcOrd="1" destOrd="0" parTransId="{72B95202-7B21-4014-97E6-01A637711D72}" sibTransId="{30186C4A-7802-4C28-A433-167E13AB0466}"/>
    <dgm:cxn modelId="{DD92E581-55A9-4247-AA38-19B073151A34}" type="presOf" srcId="{3B19117F-26D6-4D3D-9567-E2FE939C26BC}" destId="{7C583F7F-BD8C-41D3-BBC5-038365764D3A}" srcOrd="0" destOrd="0" presId="urn:diagrams.loki3.com/BracketList"/>
    <dgm:cxn modelId="{43CDDF82-6737-4279-875E-D38CC03EB0E0}" srcId="{C8965142-AB05-4061-A60F-F43E3D07717D}" destId="{763A691C-EDDA-4A79-9EAB-8595F38AC4F2}" srcOrd="0" destOrd="0" parTransId="{8F7D4AF6-AC26-4CC1-BA7A-5B4BCC1B646B}" sibTransId="{913ADCA3-F679-4D63-90CC-D7526B606101}"/>
    <dgm:cxn modelId="{0FD10195-E53D-431C-B35F-6236791CC5C7}" type="presOf" srcId="{E334074B-2481-46DD-9DE3-66F37C5C12F0}" destId="{46BB5F10-9EF4-4FC6-BCDD-B7064259C548}" srcOrd="0" destOrd="0" presId="urn:diagrams.loki3.com/BracketList"/>
    <dgm:cxn modelId="{0B1294AD-D92C-407C-8EE1-0A3E8FE03C9E}" srcId="{E334074B-2481-46DD-9DE3-66F37C5C12F0}" destId="{AF89D762-69FB-4624-B488-70D1E3AF555C}" srcOrd="0" destOrd="0" parTransId="{E5A00FD4-7F8F-4424-8860-1F587F78E39C}" sibTransId="{D172B347-79D8-4866-BD8F-526A06BFF83B}"/>
    <dgm:cxn modelId="{7870E0BA-9E46-4EC2-98AF-6742AEEF6014}" type="presOf" srcId="{D95DB0AA-E2CD-4683-A434-EEA49CE8EAF3}" destId="{1A9C63B2-4E7C-4D69-8DC4-B301E0EAC357}" srcOrd="0" destOrd="0" presId="urn:diagrams.loki3.com/BracketList"/>
    <dgm:cxn modelId="{B35203D6-02C5-441B-85F4-AC49533E9985}" srcId="{261DABB6-FAB9-4A6E-AE71-BC57041FD9BE}" destId="{C8965142-AB05-4061-A60F-F43E3D07717D}" srcOrd="0" destOrd="0" parTransId="{C42C1740-F7FB-48B5-89F9-FDCECC681C29}" sibTransId="{3C98F845-05DF-4CD3-A843-AE9FE389F452}"/>
    <dgm:cxn modelId="{7FB584DE-9DD0-49D6-A6F1-DF41F190E457}" srcId="{D95DB0AA-E2CD-4683-A434-EEA49CE8EAF3}" destId="{6D7D41E9-F668-4B09-BC9A-4E5C349A884F}" srcOrd="0" destOrd="0" parTransId="{1D10329A-7E18-4658-98FF-EBA0953B7B13}" sibTransId="{5726701B-55F7-4DF0-B289-577DFE1524F5}"/>
    <dgm:cxn modelId="{BD9FDEE4-DF5F-4AF6-B2F7-9A00CCAC558F}" srcId="{CF6F7F51-83B8-4CED-8D7A-A91654DFD926}" destId="{E7FCD258-80F3-4CE6-8CAD-AB85BC4C0F0F}" srcOrd="0" destOrd="0" parTransId="{5A426037-F59F-4DEA-B583-65BC4A599DC4}" sibTransId="{CC421FF4-250B-4169-89EE-6ECDACA7C37C}"/>
    <dgm:cxn modelId="{76CBD2E7-A01B-4CF0-9B3A-712DABA490CB}" type="presOf" srcId="{E7FCD258-80F3-4CE6-8CAD-AB85BC4C0F0F}" destId="{60A8652A-9431-4035-BF28-B84EDE16E17F}" srcOrd="0" destOrd="0" presId="urn:diagrams.loki3.com/BracketList"/>
    <dgm:cxn modelId="{DCF167EF-0328-49AD-BD17-79365437B7B2}" type="presOf" srcId="{C8965142-AB05-4061-A60F-F43E3D07717D}" destId="{110F163C-C1FE-4174-B737-751ECC341F46}" srcOrd="0" destOrd="0" presId="urn:diagrams.loki3.com/BracketList"/>
    <dgm:cxn modelId="{9E9DE7F2-6FC2-4114-9535-34E209179C28}" type="presOf" srcId="{763A691C-EDDA-4A79-9EAB-8595F38AC4F2}" destId="{F5D2E9B3-D146-457B-826C-1EF4CF18CE37}" srcOrd="0" destOrd="0" presId="urn:diagrams.loki3.com/BracketList"/>
    <dgm:cxn modelId="{1424FBF3-8CC6-4130-9DD9-057811297FA2}" type="presOf" srcId="{4F9434FE-EA17-46EE-8753-86DC2AA846C4}" destId="{AF5607AE-5651-4FAB-9BC3-3F9A78EACEA2}" srcOrd="0" destOrd="0" presId="urn:diagrams.loki3.com/BracketList"/>
    <dgm:cxn modelId="{38DB8915-06F0-4C8B-AF80-F344E813CDA1}" type="presParOf" srcId="{17C5A2C2-0902-4A2B-BF92-BC418D389B9D}" destId="{EC13CD36-F127-496E-B85D-50A6F4D51949}" srcOrd="0" destOrd="0" presId="urn:diagrams.loki3.com/BracketList"/>
    <dgm:cxn modelId="{A11AE45C-A9EA-4A6C-BD0A-844296938914}" type="presParOf" srcId="{EC13CD36-F127-496E-B85D-50A6F4D51949}" destId="{110F163C-C1FE-4174-B737-751ECC341F46}" srcOrd="0" destOrd="0" presId="urn:diagrams.loki3.com/BracketList"/>
    <dgm:cxn modelId="{26569565-1F84-4313-B924-9FE158DC8687}" type="presParOf" srcId="{EC13CD36-F127-496E-B85D-50A6F4D51949}" destId="{15666817-1921-4E3E-B585-180B1F8A65A5}" srcOrd="1" destOrd="0" presId="urn:diagrams.loki3.com/BracketList"/>
    <dgm:cxn modelId="{0379117E-A3D4-4F23-894C-BE53B534E4B8}" type="presParOf" srcId="{EC13CD36-F127-496E-B85D-50A6F4D51949}" destId="{B072C2EE-A538-4192-8912-5E1C5B22CBD6}" srcOrd="2" destOrd="0" presId="urn:diagrams.loki3.com/BracketList"/>
    <dgm:cxn modelId="{BB42B666-1044-4EC7-A43D-951EB62252CB}" type="presParOf" srcId="{EC13CD36-F127-496E-B85D-50A6F4D51949}" destId="{F5D2E9B3-D146-457B-826C-1EF4CF18CE37}" srcOrd="3" destOrd="0" presId="urn:diagrams.loki3.com/BracketList"/>
    <dgm:cxn modelId="{0AC8D1BD-34BD-4798-A0FF-B4440E37EE6B}" type="presParOf" srcId="{17C5A2C2-0902-4A2B-BF92-BC418D389B9D}" destId="{AE77AF13-AAB9-44A3-B4EC-015507B22E40}" srcOrd="1" destOrd="0" presId="urn:diagrams.loki3.com/BracketList"/>
    <dgm:cxn modelId="{1D055EC1-BAEA-4316-92BC-43CF4BF4EA2C}" type="presParOf" srcId="{17C5A2C2-0902-4A2B-BF92-BC418D389B9D}" destId="{F2044693-E365-4CDF-8F61-B746E08C5212}" srcOrd="2" destOrd="0" presId="urn:diagrams.loki3.com/BracketList"/>
    <dgm:cxn modelId="{A3091293-C074-4C00-BDD7-C73234BE30B2}" type="presParOf" srcId="{F2044693-E365-4CDF-8F61-B746E08C5212}" destId="{46BB5F10-9EF4-4FC6-BCDD-B7064259C548}" srcOrd="0" destOrd="0" presId="urn:diagrams.loki3.com/BracketList"/>
    <dgm:cxn modelId="{3BDAF682-863F-43B3-86D1-5F6FD53D54C4}" type="presParOf" srcId="{F2044693-E365-4CDF-8F61-B746E08C5212}" destId="{D4C38AA3-88F4-4EBD-8CC2-0A069B88979F}" srcOrd="1" destOrd="0" presId="urn:diagrams.loki3.com/BracketList"/>
    <dgm:cxn modelId="{F0EF6BCE-53C6-4AF3-A787-EFE661ADED82}" type="presParOf" srcId="{F2044693-E365-4CDF-8F61-B746E08C5212}" destId="{CA826F91-761F-44E7-A941-2488A62D36A8}" srcOrd="2" destOrd="0" presId="urn:diagrams.loki3.com/BracketList"/>
    <dgm:cxn modelId="{758F3821-B13F-48EA-A94C-8CECC30CBCA2}" type="presParOf" srcId="{F2044693-E365-4CDF-8F61-B746E08C5212}" destId="{A6855B01-9D1D-4544-8690-75D451E978F0}" srcOrd="3" destOrd="0" presId="urn:diagrams.loki3.com/BracketList"/>
    <dgm:cxn modelId="{718F03FB-21F9-4270-A5F0-E97DB0A5A205}" type="presParOf" srcId="{17C5A2C2-0902-4A2B-BF92-BC418D389B9D}" destId="{B8567D77-68A1-4E31-A6F5-B6F30297D7B8}" srcOrd="3" destOrd="0" presId="urn:diagrams.loki3.com/BracketList"/>
    <dgm:cxn modelId="{8CEE7FB9-DE26-44B6-8C07-F55272BB28F9}" type="presParOf" srcId="{17C5A2C2-0902-4A2B-BF92-BC418D389B9D}" destId="{7D6F1573-6255-43BA-9EC8-B2CEC0F16CBE}" srcOrd="4" destOrd="0" presId="urn:diagrams.loki3.com/BracketList"/>
    <dgm:cxn modelId="{7CD3B536-8D25-4A32-9FA3-DC286DEF6F32}" type="presParOf" srcId="{7D6F1573-6255-43BA-9EC8-B2CEC0F16CBE}" destId="{AF5607AE-5651-4FAB-9BC3-3F9A78EACEA2}" srcOrd="0" destOrd="0" presId="urn:diagrams.loki3.com/BracketList"/>
    <dgm:cxn modelId="{7B7BBAFA-906F-4AEF-8504-9A770F4A6F79}" type="presParOf" srcId="{7D6F1573-6255-43BA-9EC8-B2CEC0F16CBE}" destId="{24469BF1-1443-468D-BFDE-D6A647153AB8}" srcOrd="1" destOrd="0" presId="urn:diagrams.loki3.com/BracketList"/>
    <dgm:cxn modelId="{84B895EB-B5A0-45A3-A27A-409B300FC5B3}" type="presParOf" srcId="{7D6F1573-6255-43BA-9EC8-B2CEC0F16CBE}" destId="{F8480688-FB85-45DB-A623-C8FF2B0D417F}" srcOrd="2" destOrd="0" presId="urn:diagrams.loki3.com/BracketList"/>
    <dgm:cxn modelId="{FB75189E-78C6-4C81-979F-8898814EA6F5}" type="presParOf" srcId="{7D6F1573-6255-43BA-9EC8-B2CEC0F16CBE}" destId="{BD190220-428C-418F-956B-E140307A53C0}" srcOrd="3" destOrd="0" presId="urn:diagrams.loki3.com/BracketList"/>
    <dgm:cxn modelId="{75454C9D-8DB5-405A-9E2E-20628023D865}" type="presParOf" srcId="{17C5A2C2-0902-4A2B-BF92-BC418D389B9D}" destId="{821BB12A-F730-423D-AA99-E27F11F18D10}" srcOrd="5" destOrd="0" presId="urn:diagrams.loki3.com/BracketList"/>
    <dgm:cxn modelId="{0FBADDA5-C4BA-4C87-83FF-3F038D843DA6}" type="presParOf" srcId="{17C5A2C2-0902-4A2B-BF92-BC418D389B9D}" destId="{F574651B-46FC-4D71-A8E3-19F2F69E913E}" srcOrd="6" destOrd="0" presId="urn:diagrams.loki3.com/BracketList"/>
    <dgm:cxn modelId="{E794F3A8-D162-4253-9089-881923FE78D4}" type="presParOf" srcId="{F574651B-46FC-4D71-A8E3-19F2F69E913E}" destId="{7C583F7F-BD8C-41D3-BBC5-038365764D3A}" srcOrd="0" destOrd="0" presId="urn:diagrams.loki3.com/BracketList"/>
    <dgm:cxn modelId="{73F03E46-EE82-40FB-8CCC-BF505B178978}" type="presParOf" srcId="{F574651B-46FC-4D71-A8E3-19F2F69E913E}" destId="{6950E1E6-6917-45AC-9307-25649CCFACA7}" srcOrd="1" destOrd="0" presId="urn:diagrams.loki3.com/BracketList"/>
    <dgm:cxn modelId="{7BC6C284-C6D3-4E3B-B908-8F5EA1213047}" type="presParOf" srcId="{F574651B-46FC-4D71-A8E3-19F2F69E913E}" destId="{961D0374-D671-453D-917F-6F61AA4A1734}" srcOrd="2" destOrd="0" presId="urn:diagrams.loki3.com/BracketList"/>
    <dgm:cxn modelId="{72E62036-17CE-4655-A463-C8B0216380CB}" type="presParOf" srcId="{F574651B-46FC-4D71-A8E3-19F2F69E913E}" destId="{FD45DA67-BE8F-44F5-976F-0022C0ABDD2D}" srcOrd="3" destOrd="0" presId="urn:diagrams.loki3.com/BracketList"/>
    <dgm:cxn modelId="{C5EDA370-C3C8-4034-9343-599BC3CECE2D}" type="presParOf" srcId="{17C5A2C2-0902-4A2B-BF92-BC418D389B9D}" destId="{3148225B-F6B3-47D2-81CB-F87A4F6DAA5A}" srcOrd="7" destOrd="0" presId="urn:diagrams.loki3.com/BracketList"/>
    <dgm:cxn modelId="{6BBDA059-20F8-458C-B076-E454D35DD848}" type="presParOf" srcId="{17C5A2C2-0902-4A2B-BF92-BC418D389B9D}" destId="{4E76EEE4-1B84-4CC0-911A-99BA500F6EE1}" srcOrd="8" destOrd="0" presId="urn:diagrams.loki3.com/BracketList"/>
    <dgm:cxn modelId="{89C2BD7D-EA52-48B6-BE32-AEE3180C3C3C}" type="presParOf" srcId="{4E76EEE4-1B84-4CC0-911A-99BA500F6EE1}" destId="{E11D5FEF-2363-490D-98C8-566F02FCA362}" srcOrd="0" destOrd="0" presId="urn:diagrams.loki3.com/BracketList"/>
    <dgm:cxn modelId="{4EB987C9-B6B7-48C0-8C19-5ED54F124E27}" type="presParOf" srcId="{4E76EEE4-1B84-4CC0-911A-99BA500F6EE1}" destId="{0EAE2516-65D5-4AAB-9545-F1C5D61E80C7}" srcOrd="1" destOrd="0" presId="urn:diagrams.loki3.com/BracketList"/>
    <dgm:cxn modelId="{4D2FF395-7201-443A-BB9C-887A1A276D24}" type="presParOf" srcId="{4E76EEE4-1B84-4CC0-911A-99BA500F6EE1}" destId="{84349527-B873-44B2-B035-31F69F806AE6}" srcOrd="2" destOrd="0" presId="urn:diagrams.loki3.com/BracketList"/>
    <dgm:cxn modelId="{5D9E2690-B959-42A5-8376-A577CFC4FC0A}" type="presParOf" srcId="{4E76EEE4-1B84-4CC0-911A-99BA500F6EE1}" destId="{60A8652A-9431-4035-BF28-B84EDE16E17F}" srcOrd="3" destOrd="0" presId="urn:diagrams.loki3.com/BracketList"/>
    <dgm:cxn modelId="{FD1DA0D0-EE0B-4FA2-B57E-E443410BBC2F}" type="presParOf" srcId="{17C5A2C2-0902-4A2B-BF92-BC418D389B9D}" destId="{164E680C-1E00-4125-BDD9-BC4F45FD22D5}" srcOrd="9" destOrd="0" presId="urn:diagrams.loki3.com/BracketList"/>
    <dgm:cxn modelId="{063401FF-A0B7-48C2-B9C8-C7EB846499CD}" type="presParOf" srcId="{17C5A2C2-0902-4A2B-BF92-BC418D389B9D}" destId="{7A361A2C-1FBF-4D8D-A9C5-52886B8B6B69}" srcOrd="10" destOrd="0" presId="urn:diagrams.loki3.com/BracketList"/>
    <dgm:cxn modelId="{9C13F88C-96E5-432C-B2F2-8751AB7AE76C}" type="presParOf" srcId="{7A361A2C-1FBF-4D8D-A9C5-52886B8B6B69}" destId="{1A9C63B2-4E7C-4D69-8DC4-B301E0EAC357}" srcOrd="0" destOrd="0" presId="urn:diagrams.loki3.com/BracketList"/>
    <dgm:cxn modelId="{A0BEC29A-3C8F-45EE-89A9-086F90B9D895}" type="presParOf" srcId="{7A361A2C-1FBF-4D8D-A9C5-52886B8B6B69}" destId="{FB539C22-BC88-4243-83EF-32920B2E1F36}" srcOrd="1" destOrd="0" presId="urn:diagrams.loki3.com/BracketList"/>
    <dgm:cxn modelId="{94346D09-1B40-46D7-863C-0F830EBBFDA0}" type="presParOf" srcId="{7A361A2C-1FBF-4D8D-A9C5-52886B8B6B69}" destId="{A8314D0B-9FA4-4B3B-9A34-7D53D5E277C1}" srcOrd="2" destOrd="0" presId="urn:diagrams.loki3.com/BracketList"/>
    <dgm:cxn modelId="{26643324-D359-422F-BE5C-62F8D7762C0F}" type="presParOf" srcId="{7A361A2C-1FBF-4D8D-A9C5-52886B8B6B69}" destId="{9BCF5556-90BC-46E0-BEB3-5143D5F8DE3D}"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1D4D6-5A67-4DF5-97ED-26C4675988CF}">
      <dsp:nvSpPr>
        <dsp:cNvPr id="0" name=""/>
        <dsp:cNvSpPr/>
      </dsp:nvSpPr>
      <dsp:spPr>
        <a:xfrm>
          <a:off x="0" y="640"/>
          <a:ext cx="4435656" cy="0"/>
        </a:xfrm>
        <a:prstGeom prst="line">
          <a:avLst/>
        </a:prstGeom>
        <a:blipFill rotWithShape="1">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w="9525" cap="rnd" cmpd="sng" algn="ctr">
          <a:solidFill>
            <a:schemeClr val="accent5">
              <a:hueOff val="0"/>
              <a:satOff val="0"/>
              <a:lumOff val="0"/>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D5135D18-888F-4EC5-AAA6-E9A3BBB1F81B}">
      <dsp:nvSpPr>
        <dsp:cNvPr id="0" name=""/>
        <dsp:cNvSpPr/>
      </dsp:nvSpPr>
      <dsp:spPr>
        <a:xfrm>
          <a:off x="0" y="640"/>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Adoption: </a:t>
          </a:r>
          <a:r>
            <a:rPr lang="en-US" sz="1500" b="0" i="0" u="none" strike="noStrike" kern="1200" cap="none" spc="0" baseline="0" dirty="0">
              <a:uFillTx/>
              <a:latin typeface="Aptos Display" panose="020B0004020202020204" pitchFamily="34" charset="0"/>
            </a:rPr>
            <a:t>315 dogs, 196 puppies, 78 cats, and 273 kittens under 5 months of age were adopted for a total of 862 animals adopted from Kern County Animal Shelters in the months of November and December.</a:t>
          </a:r>
          <a:endParaRPr lang="en-US" sz="1500" kern="1200" dirty="0">
            <a:latin typeface="Aptos Display" panose="020B0004020202020204" pitchFamily="34" charset="0"/>
          </a:endParaRPr>
        </a:p>
      </dsp:txBody>
      <dsp:txXfrm>
        <a:off x="0" y="640"/>
        <a:ext cx="4435656" cy="1049475"/>
      </dsp:txXfrm>
    </dsp:sp>
    <dsp:sp modelId="{5A02CE81-F8C7-40E4-A298-B3778E249108}">
      <dsp:nvSpPr>
        <dsp:cNvPr id="0" name=""/>
        <dsp:cNvSpPr/>
      </dsp:nvSpPr>
      <dsp:spPr>
        <a:xfrm>
          <a:off x="0" y="1050115"/>
          <a:ext cx="4435656" cy="0"/>
        </a:xfrm>
        <a:prstGeom prst="line">
          <a:avLst/>
        </a:prstGeom>
        <a:blipFill rotWithShape="1">
          <a:blip xmlns:r="http://schemas.openxmlformats.org/officeDocument/2006/relationships" r:embed="rId1">
            <a:duotone>
              <a:schemeClr val="accent5">
                <a:hueOff val="248291"/>
                <a:satOff val="144"/>
                <a:lumOff val="1421"/>
                <a:alphaOff val="0"/>
                <a:shade val="74000"/>
                <a:satMod val="130000"/>
                <a:lumMod val="90000"/>
              </a:schemeClr>
              <a:schemeClr val="accent5">
                <a:hueOff val="248291"/>
                <a:satOff val="144"/>
                <a:lumOff val="1421"/>
                <a:alphaOff val="0"/>
                <a:tint val="94000"/>
                <a:satMod val="120000"/>
                <a:lumMod val="104000"/>
              </a:schemeClr>
            </a:duotone>
          </a:blip>
          <a:tile tx="0" ty="0" sx="100000" sy="100000" flip="none" algn="tl"/>
        </a:blipFill>
        <a:ln w="9525" cap="rnd" cmpd="sng" algn="ctr">
          <a:solidFill>
            <a:schemeClr val="accent5">
              <a:hueOff val="248291"/>
              <a:satOff val="144"/>
              <a:lumOff val="1421"/>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04C2E329-868A-46D0-87CA-B57C9B175278}">
      <dsp:nvSpPr>
        <dsp:cNvPr id="0" name=""/>
        <dsp:cNvSpPr/>
      </dsp:nvSpPr>
      <dsp:spPr>
        <a:xfrm>
          <a:off x="0" y="1050115"/>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Foster: </a:t>
          </a:r>
          <a:r>
            <a:rPr lang="en-US" sz="1500" b="0" i="0" u="none" strike="noStrike" kern="1200" cap="none" spc="0" baseline="0" dirty="0">
              <a:uFillTx/>
              <a:latin typeface="Aptos Display" panose="020B0004020202020204" pitchFamily="34" charset="0"/>
            </a:rPr>
            <a:t>93 dogs, 92 puppies, 4 cats, and 110 kittens entered the Department’s Foster Care Program in November and December, for a total of 299 animals.</a:t>
          </a:r>
          <a:endParaRPr lang="en-US" sz="1500" kern="1200" dirty="0">
            <a:latin typeface="Aptos Display" panose="020B0004020202020204" pitchFamily="34" charset="0"/>
          </a:endParaRPr>
        </a:p>
      </dsp:txBody>
      <dsp:txXfrm>
        <a:off x="0" y="1050115"/>
        <a:ext cx="4435656" cy="1049475"/>
      </dsp:txXfrm>
    </dsp:sp>
    <dsp:sp modelId="{6C51F3AF-F45C-4100-B4E3-B396F5220444}">
      <dsp:nvSpPr>
        <dsp:cNvPr id="0" name=""/>
        <dsp:cNvSpPr/>
      </dsp:nvSpPr>
      <dsp:spPr>
        <a:xfrm>
          <a:off x="0" y="2099590"/>
          <a:ext cx="4435656" cy="0"/>
        </a:xfrm>
        <a:prstGeom prst="line">
          <a:avLst/>
        </a:prstGeom>
        <a:blipFill rotWithShape="1">
          <a:blip xmlns:r="http://schemas.openxmlformats.org/officeDocument/2006/relationships" r:embed="rId1">
            <a:duotone>
              <a:schemeClr val="accent5">
                <a:hueOff val="496582"/>
                <a:satOff val="288"/>
                <a:lumOff val="2843"/>
                <a:alphaOff val="0"/>
                <a:shade val="74000"/>
                <a:satMod val="130000"/>
                <a:lumMod val="90000"/>
              </a:schemeClr>
              <a:schemeClr val="accent5">
                <a:hueOff val="496582"/>
                <a:satOff val="288"/>
                <a:lumOff val="2843"/>
                <a:alphaOff val="0"/>
                <a:tint val="94000"/>
                <a:satMod val="120000"/>
                <a:lumMod val="104000"/>
              </a:schemeClr>
            </a:duotone>
          </a:blip>
          <a:tile tx="0" ty="0" sx="100000" sy="100000" flip="none" algn="tl"/>
        </a:blipFill>
        <a:ln w="9525" cap="rnd" cmpd="sng" algn="ctr">
          <a:solidFill>
            <a:schemeClr val="accent5">
              <a:hueOff val="496582"/>
              <a:satOff val="288"/>
              <a:lumOff val="2843"/>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9E76B1AC-1F49-453F-A473-DD9D9446A0C5}">
      <dsp:nvSpPr>
        <dsp:cNvPr id="0" name=""/>
        <dsp:cNvSpPr/>
      </dsp:nvSpPr>
      <dsp:spPr>
        <a:xfrm>
          <a:off x="0" y="2099590"/>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Rescue: </a:t>
          </a:r>
          <a:r>
            <a:rPr lang="en-US" sz="1500" b="0" i="0" kern="1200" baseline="0" dirty="0">
              <a:latin typeface="Aptos Display" panose="020B0004020202020204" pitchFamily="34" charset="0"/>
            </a:rPr>
            <a:t>302 dogs, 291 puppies, 33 cats, and 31 kittens were transferred to other animal rescue organizations in </a:t>
          </a:r>
          <a:r>
            <a:rPr lang="en-US" sz="1500" b="0" i="0" u="none" strike="noStrike" kern="1200" cap="none" spc="0" baseline="0" dirty="0">
              <a:uFillTx/>
              <a:latin typeface="Aptos Display" panose="020B0004020202020204" pitchFamily="34" charset="0"/>
            </a:rPr>
            <a:t>November and December</a:t>
          </a:r>
          <a:r>
            <a:rPr lang="en-US" sz="1500" b="0" i="0" kern="1200" baseline="0" dirty="0">
              <a:latin typeface="Aptos Display" panose="020B0004020202020204" pitchFamily="34" charset="0"/>
            </a:rPr>
            <a:t>, for a total of 657 animals.</a:t>
          </a:r>
          <a:endParaRPr lang="en-US" sz="1500" b="0" kern="1200" dirty="0">
            <a:latin typeface="Aptos Display" panose="020B0004020202020204" pitchFamily="34" charset="0"/>
          </a:endParaRPr>
        </a:p>
      </dsp:txBody>
      <dsp:txXfrm>
        <a:off x="0" y="2099590"/>
        <a:ext cx="4435656" cy="1049475"/>
      </dsp:txXfrm>
    </dsp:sp>
    <dsp:sp modelId="{FE772345-AE60-4510-891E-6B068811787B}">
      <dsp:nvSpPr>
        <dsp:cNvPr id="0" name=""/>
        <dsp:cNvSpPr/>
      </dsp:nvSpPr>
      <dsp:spPr>
        <a:xfrm>
          <a:off x="0" y="3149066"/>
          <a:ext cx="4435656" cy="0"/>
        </a:xfrm>
        <a:prstGeom prst="line">
          <a:avLst/>
        </a:prstGeom>
        <a:blipFill rotWithShape="1">
          <a:blip xmlns:r="http://schemas.openxmlformats.org/officeDocument/2006/relationships" r:embed="rId1">
            <a:duotone>
              <a:schemeClr val="accent5">
                <a:hueOff val="744874"/>
                <a:satOff val="432"/>
                <a:lumOff val="4264"/>
                <a:alphaOff val="0"/>
                <a:shade val="74000"/>
                <a:satMod val="130000"/>
                <a:lumMod val="90000"/>
              </a:schemeClr>
              <a:schemeClr val="accent5">
                <a:hueOff val="744874"/>
                <a:satOff val="432"/>
                <a:lumOff val="4264"/>
                <a:alphaOff val="0"/>
                <a:tint val="94000"/>
                <a:satMod val="120000"/>
                <a:lumMod val="104000"/>
              </a:schemeClr>
            </a:duotone>
          </a:blip>
          <a:tile tx="0" ty="0" sx="100000" sy="100000" flip="none" algn="tl"/>
        </a:blipFill>
        <a:ln w="9525" cap="rnd" cmpd="sng" algn="ctr">
          <a:solidFill>
            <a:schemeClr val="accent5">
              <a:hueOff val="744874"/>
              <a:satOff val="432"/>
              <a:lumOff val="4264"/>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217598E1-0E77-4902-9B04-8DF14B0F159A}">
      <dsp:nvSpPr>
        <dsp:cNvPr id="0" name=""/>
        <dsp:cNvSpPr/>
      </dsp:nvSpPr>
      <dsp:spPr>
        <a:xfrm>
          <a:off x="0" y="3149066"/>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Spay/Neuter: </a:t>
          </a:r>
          <a:r>
            <a:rPr lang="en-US" sz="1500" b="0" i="0" kern="1200" baseline="0" dirty="0">
              <a:latin typeface="Aptos Display" panose="020B0004020202020204" pitchFamily="34" charset="0"/>
            </a:rPr>
            <a:t>A total of 981 animals were altered at low-cost KCAS spay/neuter clinics in the month of November and December.</a:t>
          </a:r>
          <a:endParaRPr lang="en-US" sz="1500" b="0" i="0" kern="1200" dirty="0">
            <a:latin typeface="Aptos Display" panose="020B0004020202020204" pitchFamily="34" charset="0"/>
          </a:endParaRPr>
        </a:p>
      </dsp:txBody>
      <dsp:txXfrm>
        <a:off x="0" y="3149066"/>
        <a:ext cx="4435656" cy="1049475"/>
      </dsp:txXfrm>
    </dsp:sp>
    <dsp:sp modelId="{379E8784-05B7-429B-AE63-A5894CA4550D}">
      <dsp:nvSpPr>
        <dsp:cNvPr id="0" name=""/>
        <dsp:cNvSpPr/>
      </dsp:nvSpPr>
      <dsp:spPr>
        <a:xfrm>
          <a:off x="0" y="4198541"/>
          <a:ext cx="4435656" cy="0"/>
        </a:xfrm>
        <a:prstGeom prst="line">
          <a:avLst/>
        </a:prstGeom>
        <a:blipFill rotWithShape="1">
          <a:blip xmlns:r="http://schemas.openxmlformats.org/officeDocument/2006/relationships" r:embed="rId1">
            <a:duotone>
              <a:schemeClr val="accent5">
                <a:hueOff val="993165"/>
                <a:satOff val="576"/>
                <a:lumOff val="5686"/>
                <a:alphaOff val="0"/>
                <a:shade val="74000"/>
                <a:satMod val="130000"/>
                <a:lumMod val="90000"/>
              </a:schemeClr>
              <a:schemeClr val="accent5">
                <a:hueOff val="993165"/>
                <a:satOff val="576"/>
                <a:lumOff val="5686"/>
                <a:alphaOff val="0"/>
                <a:tint val="94000"/>
                <a:satMod val="120000"/>
                <a:lumMod val="104000"/>
              </a:schemeClr>
            </a:duotone>
          </a:blip>
          <a:tile tx="0" ty="0" sx="100000" sy="100000" flip="none" algn="tl"/>
        </a:blipFill>
        <a:ln w="9525" cap="rnd" cmpd="sng" algn="ctr">
          <a:solidFill>
            <a:schemeClr val="accent5">
              <a:hueOff val="993165"/>
              <a:satOff val="576"/>
              <a:lumOff val="5686"/>
              <a:alphaOff val="0"/>
            </a:schemeClr>
          </a:solidFill>
          <a:prstDash val="solid"/>
        </a:ln>
        <a:effectLst>
          <a:innerShdw blurRad="25400" dist="12700" dir="13500000">
            <a:srgbClr val="000000">
              <a:alpha val="45000"/>
            </a:srgbClr>
          </a:innerShdw>
        </a:effectLst>
      </dsp:spPr>
      <dsp:style>
        <a:lnRef idx="1">
          <a:scrgbClr r="0" g="0" b="0"/>
        </a:lnRef>
        <a:fillRef idx="3">
          <a:scrgbClr r="0" g="0" b="0"/>
        </a:fillRef>
        <a:effectRef idx="2">
          <a:scrgbClr r="0" g="0" b="0"/>
        </a:effectRef>
        <a:fontRef idx="minor">
          <a:schemeClr val="lt1"/>
        </a:fontRef>
      </dsp:style>
    </dsp:sp>
    <dsp:sp modelId="{B9EFB7F6-C372-40E1-8CD3-926776725974}">
      <dsp:nvSpPr>
        <dsp:cNvPr id="0" name=""/>
        <dsp:cNvSpPr/>
      </dsp:nvSpPr>
      <dsp:spPr>
        <a:xfrm>
          <a:off x="0" y="4198541"/>
          <a:ext cx="4435656" cy="104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i="0" kern="1200" baseline="0" dirty="0">
              <a:latin typeface="Aptos Display" panose="020B0004020202020204" pitchFamily="34" charset="0"/>
            </a:rPr>
            <a:t>TNR: </a:t>
          </a:r>
          <a:r>
            <a:rPr lang="en-US" sz="1500" b="0" i="0" u="none" strike="noStrike" kern="1200" cap="none" spc="0" baseline="0" dirty="0">
              <a:uFillTx/>
              <a:latin typeface="Aptos Display" panose="020B0004020202020204" pitchFamily="34" charset="0"/>
            </a:rPr>
            <a:t>245 cats were spayed or neutered and released in November and December. Year-to-date, 2,370 cats have gone through the program, and since 2013 24,042 cats have been spayed or neutered and returned to field.</a:t>
          </a:r>
          <a:endParaRPr lang="en-US" sz="1500" kern="1200" dirty="0">
            <a:latin typeface="Aptos Display" panose="020B0004020202020204" pitchFamily="34" charset="0"/>
          </a:endParaRPr>
        </a:p>
      </dsp:txBody>
      <dsp:txXfrm>
        <a:off x="0" y="4198541"/>
        <a:ext cx="4435656" cy="1049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324"/>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70686" y="128281"/>
          <a:ext cx="310339" cy="31033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51712" y="1324"/>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Rabies</a:t>
          </a:r>
        </a:p>
      </dsp:txBody>
      <dsp:txXfrm>
        <a:off x="651712" y="1324"/>
        <a:ext cx="3246120" cy="564252"/>
      </dsp:txXfrm>
    </dsp:sp>
    <dsp:sp modelId="{C14A9DF8-92CA-4546-AA1A-934BA5390C00}">
      <dsp:nvSpPr>
        <dsp:cNvPr id="0" name=""/>
        <dsp:cNvSpPr/>
      </dsp:nvSpPr>
      <dsp:spPr>
        <a:xfrm>
          <a:off x="3897832" y="1324"/>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875</a:t>
          </a:r>
        </a:p>
      </dsp:txBody>
      <dsp:txXfrm>
        <a:off x="3897832" y="1324"/>
        <a:ext cx="3315767" cy="564252"/>
      </dsp:txXfrm>
    </dsp:sp>
    <dsp:sp modelId="{E453E5AB-FEF4-4EBC-9160-5D66791B4B12}">
      <dsp:nvSpPr>
        <dsp:cNvPr id="0" name=""/>
        <dsp:cNvSpPr/>
      </dsp:nvSpPr>
      <dsp:spPr>
        <a:xfrm>
          <a:off x="0" y="706640"/>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F7E8DD-DF2C-433C-AEDD-C49100843441}">
      <dsp:nvSpPr>
        <dsp:cNvPr id="0" name=""/>
        <dsp:cNvSpPr/>
      </dsp:nvSpPr>
      <dsp:spPr>
        <a:xfrm>
          <a:off x="170686" y="833597"/>
          <a:ext cx="310339" cy="31033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6C2FE6-7B8B-4B76-8B34-496A50CE97FC}">
      <dsp:nvSpPr>
        <dsp:cNvPr id="0" name=""/>
        <dsp:cNvSpPr/>
      </dsp:nvSpPr>
      <dsp:spPr>
        <a:xfrm>
          <a:off x="651712" y="706640"/>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706640"/>
        <a:ext cx="6561887" cy="564252"/>
      </dsp:txXfrm>
    </dsp:sp>
    <dsp:sp modelId="{3C7106BC-79E5-4C61-97F6-2B411C7074EE}">
      <dsp:nvSpPr>
        <dsp:cNvPr id="0" name=""/>
        <dsp:cNvSpPr/>
      </dsp:nvSpPr>
      <dsp:spPr>
        <a:xfrm>
          <a:off x="0" y="1411956"/>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24C400-7174-4934-9E32-83356F84E4DC}">
      <dsp:nvSpPr>
        <dsp:cNvPr id="0" name=""/>
        <dsp:cNvSpPr/>
      </dsp:nvSpPr>
      <dsp:spPr>
        <a:xfrm>
          <a:off x="170686" y="1538913"/>
          <a:ext cx="310339" cy="31033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CDB75-3E52-44D7-95F3-0F4DA9D1830E}">
      <dsp:nvSpPr>
        <dsp:cNvPr id="0" name=""/>
        <dsp:cNvSpPr/>
      </dsp:nvSpPr>
      <dsp:spPr>
        <a:xfrm>
          <a:off x="651712" y="1411956"/>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a:p>
      </dsp:txBody>
      <dsp:txXfrm>
        <a:off x="651712" y="1411956"/>
        <a:ext cx="6561887" cy="564252"/>
      </dsp:txXfrm>
    </dsp:sp>
    <dsp:sp modelId="{8775816A-313B-4D67-B94C-9F05859FCB7E}">
      <dsp:nvSpPr>
        <dsp:cNvPr id="0" name=""/>
        <dsp:cNvSpPr/>
      </dsp:nvSpPr>
      <dsp:spPr>
        <a:xfrm>
          <a:off x="0" y="2117272"/>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70686" y="2244229"/>
          <a:ext cx="310339" cy="31033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51712" y="2117272"/>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Microchip</a:t>
          </a:r>
          <a:r>
            <a:rPr lang="en-US" sz="1900" b="0" i="0" kern="1200" dirty="0"/>
            <a:t>s</a:t>
          </a:r>
        </a:p>
      </dsp:txBody>
      <dsp:txXfrm>
        <a:off x="651712" y="2117272"/>
        <a:ext cx="3246120" cy="564252"/>
      </dsp:txXfrm>
    </dsp:sp>
    <dsp:sp modelId="{7962EAE6-E4A5-4B9F-9D01-E77265EE24EF}">
      <dsp:nvSpPr>
        <dsp:cNvPr id="0" name=""/>
        <dsp:cNvSpPr/>
      </dsp:nvSpPr>
      <dsp:spPr>
        <a:xfrm>
          <a:off x="3897832" y="2117272"/>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73</a:t>
          </a:r>
        </a:p>
      </dsp:txBody>
      <dsp:txXfrm>
        <a:off x="3897832" y="2117272"/>
        <a:ext cx="3315767" cy="564252"/>
      </dsp:txXfrm>
    </dsp:sp>
    <dsp:sp modelId="{A60B3917-23D2-4707-A19E-2FB19F70549F}">
      <dsp:nvSpPr>
        <dsp:cNvPr id="0" name=""/>
        <dsp:cNvSpPr/>
      </dsp:nvSpPr>
      <dsp:spPr>
        <a:xfrm>
          <a:off x="0" y="2822588"/>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70686" y="2949545"/>
          <a:ext cx="310339" cy="31033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51712" y="2822588"/>
          <a:ext cx="3246120"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b="0" i="0" kern="1200" dirty="0"/>
            <a:t>Bordetella</a:t>
          </a:r>
        </a:p>
      </dsp:txBody>
      <dsp:txXfrm>
        <a:off x="651712" y="2822588"/>
        <a:ext cx="3246120" cy="564252"/>
      </dsp:txXfrm>
    </dsp:sp>
    <dsp:sp modelId="{EDDD00E4-8FB5-47C3-A23F-ADD13779057E}">
      <dsp:nvSpPr>
        <dsp:cNvPr id="0" name=""/>
        <dsp:cNvSpPr/>
      </dsp:nvSpPr>
      <dsp:spPr>
        <a:xfrm>
          <a:off x="3897832" y="2822588"/>
          <a:ext cx="331576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00100">
            <a:lnSpc>
              <a:spcPct val="100000"/>
            </a:lnSpc>
            <a:spcBef>
              <a:spcPct val="0"/>
            </a:spcBef>
            <a:spcAft>
              <a:spcPct val="35000"/>
            </a:spcAft>
            <a:buNone/>
          </a:pPr>
          <a:r>
            <a:rPr lang="en-US" sz="1800" kern="1200" dirty="0"/>
            <a:t>70</a:t>
          </a:r>
        </a:p>
      </dsp:txBody>
      <dsp:txXfrm>
        <a:off x="3897832" y="2822588"/>
        <a:ext cx="3315767" cy="564252"/>
      </dsp:txXfrm>
    </dsp:sp>
    <dsp:sp modelId="{DC83DB6E-99A2-45A5-B36A-14D67B60D46A}">
      <dsp:nvSpPr>
        <dsp:cNvPr id="0" name=""/>
        <dsp:cNvSpPr/>
      </dsp:nvSpPr>
      <dsp:spPr>
        <a:xfrm>
          <a:off x="0" y="3527904"/>
          <a:ext cx="7213600" cy="5642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70529B-B120-452C-860A-F4BA0D48FA72}">
      <dsp:nvSpPr>
        <dsp:cNvPr id="0" name=""/>
        <dsp:cNvSpPr/>
      </dsp:nvSpPr>
      <dsp:spPr>
        <a:xfrm>
          <a:off x="170686" y="3654861"/>
          <a:ext cx="310339" cy="310339"/>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B12B0-9EE9-4DBE-873A-FDF34E717F66}">
      <dsp:nvSpPr>
        <dsp:cNvPr id="0" name=""/>
        <dsp:cNvSpPr/>
      </dsp:nvSpPr>
      <dsp:spPr>
        <a:xfrm>
          <a:off x="651712" y="3527904"/>
          <a:ext cx="6561887" cy="564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717" tIns="59717" rIns="59717" bIns="59717" numCol="1" spcCol="1270" anchor="ctr" anchorCtr="0">
          <a:noAutofit/>
        </a:bodyPr>
        <a:lstStyle/>
        <a:p>
          <a:pPr marL="0" lvl="0" indent="0" algn="l" defTabSz="844550">
            <a:lnSpc>
              <a:spcPct val="100000"/>
            </a:lnSpc>
            <a:spcBef>
              <a:spcPct val="0"/>
            </a:spcBef>
            <a:spcAft>
              <a:spcPct val="35000"/>
            </a:spcAft>
            <a:buNone/>
          </a:pPr>
          <a:endParaRPr lang="en-US" sz="1900" kern="1200" dirty="0"/>
        </a:p>
      </dsp:txBody>
      <dsp:txXfrm>
        <a:off x="651712" y="3527904"/>
        <a:ext cx="6561887" cy="564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35944-5C21-49E4-9C7B-F38F4596B274}">
      <dsp:nvSpPr>
        <dsp:cNvPr id="0" name=""/>
        <dsp:cNvSpPr/>
      </dsp:nvSpPr>
      <dsp:spPr>
        <a:xfrm>
          <a:off x="0" y="38337"/>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1 Inspections Passed</a:t>
          </a:r>
          <a:r>
            <a:rPr lang="en-US" sz="2000" b="0" i="0" kern="1200" baseline="0" dirty="0">
              <a:solidFill>
                <a:schemeClr val="bg1"/>
              </a:solidFill>
            </a:rPr>
            <a:t> </a:t>
          </a:r>
          <a:endParaRPr lang="en-US" sz="2000" b="0" kern="1200" dirty="0">
            <a:solidFill>
              <a:schemeClr val="bg1"/>
            </a:solidFill>
          </a:endParaRPr>
        </a:p>
      </dsp:txBody>
      <dsp:txXfrm>
        <a:off x="22846" y="61183"/>
        <a:ext cx="3020038" cy="422308"/>
      </dsp:txXfrm>
    </dsp:sp>
    <dsp:sp modelId="{A1A41327-C7CA-4976-BB9F-4A3A93E7DD54}">
      <dsp:nvSpPr>
        <dsp:cNvPr id="0" name=""/>
        <dsp:cNvSpPr/>
      </dsp:nvSpPr>
      <dsp:spPr>
        <a:xfrm>
          <a:off x="0" y="5639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Inspections Failed</a:t>
          </a:r>
          <a:endParaRPr lang="en-US" sz="2000" b="0" kern="1200" dirty="0">
            <a:solidFill>
              <a:srgbClr val="372E26"/>
            </a:solidFill>
          </a:endParaRPr>
        </a:p>
      </dsp:txBody>
      <dsp:txXfrm>
        <a:off x="22846" y="586784"/>
        <a:ext cx="3020038" cy="422308"/>
      </dsp:txXfrm>
    </dsp:sp>
    <dsp:sp modelId="{9F2F186C-2327-4959-884D-C38BB67B8069}">
      <dsp:nvSpPr>
        <dsp:cNvPr id="0" name=""/>
        <dsp:cNvSpPr/>
      </dsp:nvSpPr>
      <dsp:spPr>
        <a:xfrm>
          <a:off x="0" y="10895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Citations Issued</a:t>
          </a:r>
          <a:endParaRPr lang="en-US" sz="2000" b="0" kern="1200" dirty="0">
            <a:solidFill>
              <a:srgbClr val="372E26"/>
            </a:solidFill>
          </a:endParaRPr>
        </a:p>
      </dsp:txBody>
      <dsp:txXfrm>
        <a:off x="22846" y="1112384"/>
        <a:ext cx="3020038" cy="422308"/>
      </dsp:txXfrm>
    </dsp:sp>
    <dsp:sp modelId="{B6CB7C74-ECDC-4F61-8C51-D5CCF848A32B}">
      <dsp:nvSpPr>
        <dsp:cNvPr id="0" name=""/>
        <dsp:cNvSpPr/>
      </dsp:nvSpPr>
      <dsp:spPr>
        <a:xfrm>
          <a:off x="0" y="16151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0 Permits Issued</a:t>
          </a:r>
          <a:endParaRPr lang="en-US" sz="2000" b="0" kern="1200" dirty="0">
            <a:solidFill>
              <a:srgbClr val="372E26"/>
            </a:solidFill>
          </a:endParaRPr>
        </a:p>
      </dsp:txBody>
      <dsp:txXfrm>
        <a:off x="22846" y="1637984"/>
        <a:ext cx="3020038" cy="422308"/>
      </dsp:txXfrm>
    </dsp:sp>
    <dsp:sp modelId="{78E9B542-F376-468A-ABC1-C76E7EC28963}">
      <dsp:nvSpPr>
        <dsp:cNvPr id="0" name=""/>
        <dsp:cNvSpPr/>
      </dsp:nvSpPr>
      <dsp:spPr>
        <a:xfrm>
          <a:off x="0" y="2140738"/>
          <a:ext cx="3065730" cy="468000"/>
        </a:xfrm>
        <a:prstGeom prst="roundRect">
          <a:avLst/>
        </a:prstGeom>
        <a:solidFill>
          <a:schemeClr val="accent6">
            <a:lumMod val="20000"/>
            <a:lumOff val="80000"/>
          </a:schemeClr>
        </a:solidFill>
        <a:ln w="15875" cap="rnd"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372E26"/>
              </a:solidFill>
            </a:rPr>
            <a:t>52 Active CAF Permits</a:t>
          </a:r>
          <a:endParaRPr lang="en-US" sz="2000" b="0" kern="1200" dirty="0">
            <a:solidFill>
              <a:srgbClr val="372E26"/>
            </a:solidFill>
          </a:endParaRPr>
        </a:p>
      </dsp:txBody>
      <dsp:txXfrm>
        <a:off x="22846" y="2163584"/>
        <a:ext cx="3020038" cy="4223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6C560-EB85-4428-8972-EDE113DD50BA}">
      <dsp:nvSpPr>
        <dsp:cNvPr id="0" name=""/>
        <dsp:cNvSpPr/>
      </dsp:nvSpPr>
      <dsp:spPr>
        <a:xfrm>
          <a:off x="0" y="119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77B23-6903-4ECB-845C-43B853D6667F}">
      <dsp:nvSpPr>
        <dsp:cNvPr id="0" name=""/>
        <dsp:cNvSpPr/>
      </dsp:nvSpPr>
      <dsp:spPr>
        <a:xfrm>
          <a:off x="182932" y="137258"/>
          <a:ext cx="332604" cy="3326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16C31F-A91B-495C-927F-A7F47195EC2B}">
      <dsp:nvSpPr>
        <dsp:cNvPr id="0" name=""/>
        <dsp:cNvSpPr/>
      </dsp:nvSpPr>
      <dsp:spPr>
        <a:xfrm>
          <a:off x="698470" y="119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Active Volunteers</a:t>
          </a:r>
        </a:p>
      </dsp:txBody>
      <dsp:txXfrm>
        <a:off x="698470" y="1193"/>
        <a:ext cx="3240403" cy="604736"/>
      </dsp:txXfrm>
    </dsp:sp>
    <dsp:sp modelId="{C14A9DF8-92CA-4546-AA1A-934BA5390C00}">
      <dsp:nvSpPr>
        <dsp:cNvPr id="0" name=""/>
        <dsp:cNvSpPr/>
      </dsp:nvSpPr>
      <dsp:spPr>
        <a:xfrm>
          <a:off x="3938873" y="119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243</a:t>
          </a:r>
        </a:p>
      </dsp:txBody>
      <dsp:txXfrm>
        <a:off x="3938873" y="1193"/>
        <a:ext cx="3262023" cy="604736"/>
      </dsp:txXfrm>
    </dsp:sp>
    <dsp:sp modelId="{8775816A-313B-4D67-B94C-9F05859FCB7E}">
      <dsp:nvSpPr>
        <dsp:cNvPr id="0" name=""/>
        <dsp:cNvSpPr/>
      </dsp:nvSpPr>
      <dsp:spPr>
        <a:xfrm>
          <a:off x="0" y="75711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EA8B92-D6FE-4BF9-95BE-3DAC1DECC380}">
      <dsp:nvSpPr>
        <dsp:cNvPr id="0" name=""/>
        <dsp:cNvSpPr/>
      </dsp:nvSpPr>
      <dsp:spPr>
        <a:xfrm>
          <a:off x="182932" y="893178"/>
          <a:ext cx="332604" cy="3326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0F026EC-9016-411D-AB32-AA900E0A9810}">
      <dsp:nvSpPr>
        <dsp:cNvPr id="0" name=""/>
        <dsp:cNvSpPr/>
      </dsp:nvSpPr>
      <dsp:spPr>
        <a:xfrm>
          <a:off x="698470" y="75711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a:t>New</a:t>
          </a:r>
          <a:r>
            <a:rPr lang="en-US" sz="1800" b="1" i="1" kern="1200"/>
            <a:t> </a:t>
          </a:r>
          <a:r>
            <a:rPr lang="en-US" sz="1800" b="0" i="0" kern="1200"/>
            <a:t>Volunteers</a:t>
          </a:r>
        </a:p>
      </dsp:txBody>
      <dsp:txXfrm>
        <a:off x="698470" y="757113"/>
        <a:ext cx="3240403" cy="604736"/>
      </dsp:txXfrm>
    </dsp:sp>
    <dsp:sp modelId="{7962EAE6-E4A5-4B9F-9D01-E77265EE24EF}">
      <dsp:nvSpPr>
        <dsp:cNvPr id="0" name=""/>
        <dsp:cNvSpPr/>
      </dsp:nvSpPr>
      <dsp:spPr>
        <a:xfrm>
          <a:off x="3938873" y="75711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114</a:t>
          </a:r>
        </a:p>
      </dsp:txBody>
      <dsp:txXfrm>
        <a:off x="3938873" y="757113"/>
        <a:ext cx="3262023" cy="604736"/>
      </dsp:txXfrm>
    </dsp:sp>
    <dsp:sp modelId="{A60B3917-23D2-4707-A19E-2FB19F70549F}">
      <dsp:nvSpPr>
        <dsp:cNvPr id="0" name=""/>
        <dsp:cNvSpPr/>
      </dsp:nvSpPr>
      <dsp:spPr>
        <a:xfrm>
          <a:off x="0" y="151303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1D6B0-7148-4C07-A7D3-63A502282512}">
      <dsp:nvSpPr>
        <dsp:cNvPr id="0" name=""/>
        <dsp:cNvSpPr/>
      </dsp:nvSpPr>
      <dsp:spPr>
        <a:xfrm>
          <a:off x="182932" y="1649099"/>
          <a:ext cx="332604" cy="3326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F89741-88BB-4A58-B510-BF31580ED031}">
      <dsp:nvSpPr>
        <dsp:cNvPr id="0" name=""/>
        <dsp:cNvSpPr/>
      </dsp:nvSpPr>
      <dsp:spPr>
        <a:xfrm>
          <a:off x="698470" y="151303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b="0" i="0" kern="1200" dirty="0"/>
            <a:t>Volunteer hours donated in November and December</a:t>
          </a:r>
        </a:p>
      </dsp:txBody>
      <dsp:txXfrm>
        <a:off x="698470" y="1513033"/>
        <a:ext cx="3240403" cy="604736"/>
      </dsp:txXfrm>
    </dsp:sp>
    <dsp:sp modelId="{EDDD00E4-8FB5-47C3-A23F-ADD13779057E}">
      <dsp:nvSpPr>
        <dsp:cNvPr id="0" name=""/>
        <dsp:cNvSpPr/>
      </dsp:nvSpPr>
      <dsp:spPr>
        <a:xfrm>
          <a:off x="3938873" y="151303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1,464.83</a:t>
          </a:r>
        </a:p>
      </dsp:txBody>
      <dsp:txXfrm>
        <a:off x="3938873" y="1513033"/>
        <a:ext cx="3262023" cy="604736"/>
      </dsp:txXfrm>
    </dsp:sp>
    <dsp:sp modelId="{112622ED-2A49-4585-B06C-49886C4FF8EE}">
      <dsp:nvSpPr>
        <dsp:cNvPr id="0" name=""/>
        <dsp:cNvSpPr/>
      </dsp:nvSpPr>
      <dsp:spPr>
        <a:xfrm>
          <a:off x="0" y="2268953"/>
          <a:ext cx="7200897" cy="6047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EF1165-D1A0-4D17-90F8-1344DF4AAD0F}">
      <dsp:nvSpPr>
        <dsp:cNvPr id="0" name=""/>
        <dsp:cNvSpPr/>
      </dsp:nvSpPr>
      <dsp:spPr>
        <a:xfrm>
          <a:off x="182932" y="2405019"/>
          <a:ext cx="332604" cy="33260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3F58CF5-8E28-4942-8DEF-96C9D749CA6C}">
      <dsp:nvSpPr>
        <dsp:cNvPr id="0" name=""/>
        <dsp:cNvSpPr/>
      </dsp:nvSpPr>
      <dsp:spPr>
        <a:xfrm>
          <a:off x="698470" y="2268953"/>
          <a:ext cx="324040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800100">
            <a:lnSpc>
              <a:spcPct val="90000"/>
            </a:lnSpc>
            <a:spcBef>
              <a:spcPct val="0"/>
            </a:spcBef>
            <a:spcAft>
              <a:spcPct val="35000"/>
            </a:spcAft>
            <a:buNone/>
          </a:pPr>
          <a:r>
            <a:rPr lang="en-US" sz="1800" kern="1200" dirty="0"/>
            <a:t>Volunteer hours donated in 2025</a:t>
          </a:r>
        </a:p>
      </dsp:txBody>
      <dsp:txXfrm>
        <a:off x="698470" y="2268953"/>
        <a:ext cx="3240403" cy="604736"/>
      </dsp:txXfrm>
    </dsp:sp>
    <dsp:sp modelId="{6717419B-9C76-4242-9740-932C9540D219}">
      <dsp:nvSpPr>
        <dsp:cNvPr id="0" name=""/>
        <dsp:cNvSpPr/>
      </dsp:nvSpPr>
      <dsp:spPr>
        <a:xfrm>
          <a:off x="3938873" y="2268953"/>
          <a:ext cx="3262023" cy="60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1" tIns="64001" rIns="64001" bIns="64001" numCol="1" spcCol="1270" anchor="ctr" anchorCtr="0">
          <a:noAutofit/>
        </a:bodyPr>
        <a:lstStyle/>
        <a:p>
          <a:pPr marL="0" lvl="0" indent="0" algn="l" defTabSz="622300">
            <a:lnSpc>
              <a:spcPct val="90000"/>
            </a:lnSpc>
            <a:spcBef>
              <a:spcPct val="0"/>
            </a:spcBef>
            <a:spcAft>
              <a:spcPct val="35000"/>
            </a:spcAft>
            <a:buNone/>
          </a:pPr>
          <a:r>
            <a:rPr lang="en-US" sz="1400" kern="1200" dirty="0"/>
            <a:t>10,410.9</a:t>
          </a:r>
        </a:p>
      </dsp:txBody>
      <dsp:txXfrm>
        <a:off x="3938873" y="2268953"/>
        <a:ext cx="3262023" cy="6047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F163C-C1FE-4174-B737-751ECC341F46}">
      <dsp:nvSpPr>
        <dsp:cNvPr id="0" name=""/>
        <dsp:cNvSpPr/>
      </dsp:nvSpPr>
      <dsp:spPr>
        <a:xfrm>
          <a:off x="0" y="47481"/>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5,171</a:t>
          </a:r>
        </a:p>
      </dsp:txBody>
      <dsp:txXfrm>
        <a:off x="0" y="47481"/>
        <a:ext cx="1699815" cy="435600"/>
      </dsp:txXfrm>
    </dsp:sp>
    <dsp:sp modelId="{15666817-1921-4E3E-B585-180B1F8A65A5}">
      <dsp:nvSpPr>
        <dsp:cNvPr id="0" name=""/>
        <dsp:cNvSpPr/>
      </dsp:nvSpPr>
      <dsp:spPr>
        <a:xfrm>
          <a:off x="1699815" y="13450"/>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D2E9B3-D146-457B-826C-1EF4CF18CE37}">
      <dsp:nvSpPr>
        <dsp:cNvPr id="0" name=""/>
        <dsp:cNvSpPr/>
      </dsp:nvSpPr>
      <dsp:spPr>
        <a:xfrm>
          <a:off x="2175763" y="13450"/>
          <a:ext cx="4623498" cy="503662"/>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rPr>
            <a:t>Adoptions</a:t>
          </a:r>
        </a:p>
      </dsp:txBody>
      <dsp:txXfrm>
        <a:off x="2200350" y="38037"/>
        <a:ext cx="4574324" cy="454488"/>
      </dsp:txXfrm>
    </dsp:sp>
    <dsp:sp modelId="{46BB5F10-9EF4-4FC6-BCDD-B7064259C548}">
      <dsp:nvSpPr>
        <dsp:cNvPr id="0" name=""/>
        <dsp:cNvSpPr/>
      </dsp:nvSpPr>
      <dsp:spPr>
        <a:xfrm>
          <a:off x="0" y="630343"/>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3,972</a:t>
          </a:r>
        </a:p>
      </dsp:txBody>
      <dsp:txXfrm>
        <a:off x="0" y="630343"/>
        <a:ext cx="1699815" cy="435600"/>
      </dsp:txXfrm>
    </dsp:sp>
    <dsp:sp modelId="{D4C38AA3-88F4-4EBD-8CC2-0A069B88979F}">
      <dsp:nvSpPr>
        <dsp:cNvPr id="0" name=""/>
        <dsp:cNvSpPr/>
      </dsp:nvSpPr>
      <dsp:spPr>
        <a:xfrm>
          <a:off x="1699815" y="596312"/>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855B01-9D1D-4544-8690-75D451E978F0}">
      <dsp:nvSpPr>
        <dsp:cNvPr id="0" name=""/>
        <dsp:cNvSpPr/>
      </dsp:nvSpPr>
      <dsp:spPr>
        <a:xfrm>
          <a:off x="2175763" y="596312"/>
          <a:ext cx="4623498" cy="503662"/>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rPr>
            <a:t>Rescued</a:t>
          </a:r>
        </a:p>
      </dsp:txBody>
      <dsp:txXfrm>
        <a:off x="2200350" y="620899"/>
        <a:ext cx="4574324" cy="454488"/>
      </dsp:txXfrm>
    </dsp:sp>
    <dsp:sp modelId="{AF5607AE-5651-4FAB-9BC3-3F9A78EACEA2}">
      <dsp:nvSpPr>
        <dsp:cNvPr id="0" name=""/>
        <dsp:cNvSpPr/>
      </dsp:nvSpPr>
      <dsp:spPr>
        <a:xfrm>
          <a:off x="0" y="1213206"/>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650</a:t>
          </a:r>
        </a:p>
      </dsp:txBody>
      <dsp:txXfrm>
        <a:off x="0" y="1213206"/>
        <a:ext cx="1699815" cy="435600"/>
      </dsp:txXfrm>
    </dsp:sp>
    <dsp:sp modelId="{24469BF1-1443-468D-BFDE-D6A647153AB8}">
      <dsp:nvSpPr>
        <dsp:cNvPr id="0" name=""/>
        <dsp:cNvSpPr/>
      </dsp:nvSpPr>
      <dsp:spPr>
        <a:xfrm>
          <a:off x="1699815" y="1179175"/>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190220-428C-418F-956B-E140307A53C0}">
      <dsp:nvSpPr>
        <dsp:cNvPr id="0" name=""/>
        <dsp:cNvSpPr/>
      </dsp:nvSpPr>
      <dsp:spPr>
        <a:xfrm>
          <a:off x="2175763" y="1179175"/>
          <a:ext cx="4623498" cy="503662"/>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rPr>
            <a:t>Returned To Owner</a:t>
          </a:r>
        </a:p>
      </dsp:txBody>
      <dsp:txXfrm>
        <a:off x="2200350" y="1203762"/>
        <a:ext cx="4574324" cy="454488"/>
      </dsp:txXfrm>
    </dsp:sp>
    <dsp:sp modelId="{7C583F7F-BD8C-41D3-BBC5-038365764D3A}">
      <dsp:nvSpPr>
        <dsp:cNvPr id="0" name=""/>
        <dsp:cNvSpPr/>
      </dsp:nvSpPr>
      <dsp:spPr>
        <a:xfrm>
          <a:off x="0" y="1796068"/>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i="0" kern="1200" dirty="0">
              <a:solidFill>
                <a:schemeClr val="tx1"/>
              </a:solidFill>
            </a:rPr>
            <a:t>8,306</a:t>
          </a:r>
        </a:p>
      </dsp:txBody>
      <dsp:txXfrm>
        <a:off x="0" y="1796068"/>
        <a:ext cx="1699815" cy="435600"/>
      </dsp:txXfrm>
    </dsp:sp>
    <dsp:sp modelId="{6950E1E6-6917-45AC-9307-25649CCFACA7}">
      <dsp:nvSpPr>
        <dsp:cNvPr id="0" name=""/>
        <dsp:cNvSpPr/>
      </dsp:nvSpPr>
      <dsp:spPr>
        <a:xfrm>
          <a:off x="1699815" y="1762037"/>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45DA67-BE8F-44F5-976F-0022C0ABDD2D}">
      <dsp:nvSpPr>
        <dsp:cNvPr id="0" name=""/>
        <dsp:cNvSpPr/>
      </dsp:nvSpPr>
      <dsp:spPr>
        <a:xfrm>
          <a:off x="2175763" y="1762037"/>
          <a:ext cx="4623498" cy="503662"/>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i="0" kern="1200" dirty="0">
              <a:solidFill>
                <a:schemeClr val="tx1"/>
              </a:solidFill>
            </a:rPr>
            <a:t>Spay/Neuter Surgeries</a:t>
          </a:r>
        </a:p>
      </dsp:txBody>
      <dsp:txXfrm>
        <a:off x="2200350" y="1786624"/>
        <a:ext cx="4574324" cy="454488"/>
      </dsp:txXfrm>
    </dsp:sp>
    <dsp:sp modelId="{E11D5FEF-2363-490D-98C8-566F02FCA362}">
      <dsp:nvSpPr>
        <dsp:cNvPr id="0" name=""/>
        <dsp:cNvSpPr/>
      </dsp:nvSpPr>
      <dsp:spPr>
        <a:xfrm>
          <a:off x="0" y="2378931"/>
          <a:ext cx="169981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12,289</a:t>
          </a:r>
        </a:p>
      </dsp:txBody>
      <dsp:txXfrm>
        <a:off x="0" y="2378931"/>
        <a:ext cx="1699815" cy="435600"/>
      </dsp:txXfrm>
    </dsp:sp>
    <dsp:sp modelId="{0EAE2516-65D5-4AAB-9545-F1C5D61E80C7}">
      <dsp:nvSpPr>
        <dsp:cNvPr id="0" name=""/>
        <dsp:cNvSpPr/>
      </dsp:nvSpPr>
      <dsp:spPr>
        <a:xfrm>
          <a:off x="1699815" y="2344900"/>
          <a:ext cx="339963"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A8652A-9431-4035-BF28-B84EDE16E17F}">
      <dsp:nvSpPr>
        <dsp:cNvPr id="0" name=""/>
        <dsp:cNvSpPr/>
      </dsp:nvSpPr>
      <dsp:spPr>
        <a:xfrm>
          <a:off x="2175763" y="2344900"/>
          <a:ext cx="4623498" cy="503662"/>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rPr>
            <a:t>Total Lives Saved</a:t>
          </a:r>
        </a:p>
      </dsp:txBody>
      <dsp:txXfrm>
        <a:off x="2200350" y="2369487"/>
        <a:ext cx="4574324" cy="454488"/>
      </dsp:txXfrm>
    </dsp:sp>
    <dsp:sp modelId="{1A9C63B2-4E7C-4D69-8DC4-B301E0EAC357}">
      <dsp:nvSpPr>
        <dsp:cNvPr id="0" name=""/>
        <dsp:cNvSpPr/>
      </dsp:nvSpPr>
      <dsp:spPr>
        <a:xfrm>
          <a:off x="0" y="2961793"/>
          <a:ext cx="1698155" cy="4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55880" rIns="156464" bIns="55880" numCol="1" spcCol="1270" anchor="ctr" anchorCtr="0">
          <a:noAutofit/>
        </a:bodyPr>
        <a:lstStyle/>
        <a:p>
          <a:pPr marL="0" lvl="0" indent="0" algn="r" defTabSz="977900">
            <a:lnSpc>
              <a:spcPct val="90000"/>
            </a:lnSpc>
            <a:spcBef>
              <a:spcPct val="0"/>
            </a:spcBef>
            <a:spcAft>
              <a:spcPct val="35000"/>
            </a:spcAft>
            <a:buNone/>
          </a:pPr>
          <a:r>
            <a:rPr lang="en-US" sz="2200" kern="1200" dirty="0"/>
            <a:t>79.18%</a:t>
          </a:r>
        </a:p>
      </dsp:txBody>
      <dsp:txXfrm>
        <a:off x="0" y="2961793"/>
        <a:ext cx="1698155" cy="435600"/>
      </dsp:txXfrm>
    </dsp:sp>
    <dsp:sp modelId="{FB539C22-BC88-4243-83EF-32920B2E1F36}">
      <dsp:nvSpPr>
        <dsp:cNvPr id="0" name=""/>
        <dsp:cNvSpPr/>
      </dsp:nvSpPr>
      <dsp:spPr>
        <a:xfrm>
          <a:off x="1698155" y="2927762"/>
          <a:ext cx="339631" cy="503662"/>
        </a:xfrm>
        <a:prstGeom prst="leftBrace">
          <a:avLst>
            <a:gd name="adj1" fmla="val 35000"/>
            <a:gd name="adj2" fmla="val 50000"/>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CF5556-90BC-46E0-BEB3-5143D5F8DE3D}">
      <dsp:nvSpPr>
        <dsp:cNvPr id="0" name=""/>
        <dsp:cNvSpPr/>
      </dsp:nvSpPr>
      <dsp:spPr>
        <a:xfrm>
          <a:off x="2173639" y="2927762"/>
          <a:ext cx="4618983" cy="503662"/>
        </a:xfrm>
        <a:prstGeom prst="round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rPr>
            <a:t>Save Rate</a:t>
          </a:r>
        </a:p>
      </dsp:txBody>
      <dsp:txXfrm>
        <a:off x="2198226" y="2952349"/>
        <a:ext cx="4569809" cy="45448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8500529-7E95-4177-A3E5-8E5FB6C8AADC}" type="datetimeFigureOut">
              <a:rPr lang="en-US" smtClean="0"/>
              <a:t>1/21/2026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62C4CB08-587F-4BD0-AFD7-E25F763F2E1E}" type="slidenum">
              <a:rPr lang="en-US" smtClean="0"/>
              <a:t>‹#›</a:t>
            </a:fld>
            <a:endParaRPr lang="en-US"/>
          </a:p>
        </p:txBody>
      </p:sp>
    </p:spTree>
    <p:extLst>
      <p:ext uri="{BB962C8B-B14F-4D97-AF65-F5344CB8AC3E}">
        <p14:creationId xmlns:p14="http://schemas.microsoft.com/office/powerpoint/2010/main" val="1880955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lvl="0"/>
            <a:fld id="{FE1964A5-CA90-4EDD-9295-7D9E7C89227D}" type="datetime1">
              <a:rPr lang="en-US" smtClean="0"/>
              <a:t>1/21/2026</a:t>
            </a:fld>
            <a:endParaRPr lang="en-US"/>
          </a:p>
        </p:txBody>
      </p:sp>
      <p:sp>
        <p:nvSpPr>
          <p:cNvPr id="5" name="Footer Placeholder 4"/>
          <p:cNvSpPr>
            <a:spLocks noGrp="1"/>
          </p:cNvSpPr>
          <p:nvPr>
            <p:ph type="ftr" sz="quarter" idx="11"/>
          </p:nvPr>
        </p:nvSpPr>
        <p:spPr>
          <a:xfrm>
            <a:off x="1921934" y="5054602"/>
            <a:ext cx="4064860" cy="279400"/>
          </a:xfrm>
        </p:spPr>
        <p:txBody>
          <a:bodyPr/>
          <a:lstStyle/>
          <a:p>
            <a:pPr lvl="0"/>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lvl="0"/>
            <a:fld id="{22A464F9-A4A2-4795-A585-1E61EBE8C5A3}" type="slidenum">
              <a:rPr lang="en-US" smtClean="0"/>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8120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AE260E91-AAE8-468D-8A69-A3FBF241DA4B}" type="datetime1">
              <a:rPr lang="en-US" smtClean="0"/>
              <a:t>1/21/2026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44951807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1/21/2026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338160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1/21/2026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443335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1/21/2026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2929268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1/21/2026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516653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E260E91-AAE8-468D-8A69-A3FBF241DA4B}" type="datetime1">
              <a:rPr lang="en-US" smtClean="0"/>
              <a:t>1/21/2026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1A966D5-33DD-4CF7-BFF1-01BAD37BA3CF}" type="slidenum">
              <a:rPr lang="en-US" smtClean="0"/>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115423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281771FB-37A8-4882-A6D3-ABBE27D4758E}" type="datetime1">
              <a:rPr lang="en-US" smtClean="0"/>
              <a:t>1/21/2026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F6594525-D84E-4E7B-8B8C-255C23810F51}" type="slidenum">
              <a:rPr lang="en-US" smtClean="0"/>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9731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4860023B-A838-4F19-955D-1983A6727E42}" type="datetime1">
              <a:rPr lang="en-US" smtClean="0"/>
              <a:t>1/21/2026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8C80CE9-95D5-4476-95EA-C990ACD76191}" type="slidenum">
              <a:rPr lang="en-US" smtClean="0"/>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464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fld id="{E330E268-072A-4D0C-A2DF-9E52BB8B14DA}" type="datetime1">
              <a:rPr lang="en-US" smtClean="0"/>
              <a:t>1/21/2026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578E44AA-3F5A-4849-8359-0F12FBCE4F04}" type="slidenum">
              <a:rPr lang="en-US" smtClean="0"/>
              <a:t>‹#›</a:t>
            </a:fld>
            <a:endParaRPr lang="en-US"/>
          </a:p>
        </p:txBody>
      </p:sp>
    </p:spTree>
    <p:extLst>
      <p:ext uri="{BB962C8B-B14F-4D97-AF65-F5344CB8AC3E}">
        <p14:creationId xmlns:p14="http://schemas.microsoft.com/office/powerpoint/2010/main" val="403001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6A3E7152-7BD8-409A-846D-05158739C4AE}" type="datetime1">
              <a:rPr lang="en-US" smtClean="0"/>
              <a:t>1/21/2026</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3E66B2F2-D85C-4980-A693-10AAD948922A}" type="slidenum">
              <a:rPr lang="en-US" smtClean="0"/>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772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fld id="{B0E6951E-6CA5-4EA1-9211-DDAEDB476EF1}" type="datetime1">
              <a:rPr lang="en-US" smtClean="0"/>
              <a:t>1/21/2026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50F0C0F3-B6B9-4718-A33F-EBAAB6E6184C}" type="slidenum">
              <a:rPr lang="en-US" smtClean="0"/>
              <a:t>‹#›</a:t>
            </a:fld>
            <a:endParaRPr lang="en-US"/>
          </a:p>
        </p:txBody>
      </p:sp>
    </p:spTree>
    <p:extLst>
      <p:ext uri="{BB962C8B-B14F-4D97-AF65-F5344CB8AC3E}">
        <p14:creationId xmlns:p14="http://schemas.microsoft.com/office/powerpoint/2010/main" val="949194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fld id="{427A1494-503E-46EB-8E4A-988FCA035710}" type="datetime1">
              <a:rPr lang="en-US" smtClean="0"/>
              <a:t>1/21/2026</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0E9A599F-D984-4037-965A-8C28A1B970D3}" type="slidenum">
              <a:rPr lang="en-US" smtClean="0"/>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316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fld id="{7A390200-2D60-4F0D-9354-BF49D454B256}" type="datetime1">
              <a:rPr lang="en-US" smtClean="0"/>
              <a:t>1/21/2026</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4B4DFE67-2FFA-4916-96EA-56D63F400339}" type="slidenum">
              <a:rPr lang="en-US" smtClean="0"/>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1356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1A36CD8C-57C9-4A2F-894F-FF899AB503B0}" type="datetime1">
              <a:rPr lang="en-US" smtClean="0"/>
              <a:t>1/21/2026</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ACF44C5A-0B84-47FD-A8DA-63EA86983490}" type="slidenum">
              <a:rPr lang="en-US" smtClean="0"/>
              <a:t>‹#›</a:t>
            </a:fld>
            <a:endParaRPr lang="en-US"/>
          </a:p>
        </p:txBody>
      </p:sp>
    </p:spTree>
    <p:extLst>
      <p:ext uri="{BB962C8B-B14F-4D97-AF65-F5344CB8AC3E}">
        <p14:creationId xmlns:p14="http://schemas.microsoft.com/office/powerpoint/2010/main" val="3311672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EFE31D03-BF74-4B38-BFDD-C647F1639075}" type="datetime1">
              <a:rPr lang="en-US" smtClean="0"/>
              <a:t>1/21/2026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B11CE0BE-3064-4B68-853B-9AD972323C5A}" type="slidenum">
              <a:rPr lang="en-US" smtClean="0"/>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23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28938EB4-E2E9-4547-9BE8-1AC42DE0F693}" type="datetime1">
              <a:rPr lang="en-US" smtClean="0"/>
              <a:t>1/21/2026</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ACB39C5-0934-4BBC-8F90-8FC73B1AB70F}" type="slidenum">
              <a:rPr lang="en-US" smtClean="0"/>
              <a:t>‹#›</a:t>
            </a:fld>
            <a:endParaRPr lang="en-US"/>
          </a:p>
        </p:txBody>
      </p:sp>
    </p:spTree>
    <p:extLst>
      <p:ext uri="{BB962C8B-B14F-4D97-AF65-F5344CB8AC3E}">
        <p14:creationId xmlns:p14="http://schemas.microsoft.com/office/powerpoint/2010/main" val="221478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AE260E91-AAE8-468D-8A69-A3FBF241DA4B}" type="datetime1">
              <a:rPr lang="en-US" smtClean="0"/>
              <a:t>1/21/2026</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lvl="0"/>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lvl="0"/>
            <a:fld id="{01A966D5-33DD-4CF7-BFF1-01BAD37BA3CF}" type="slidenum">
              <a:rPr lang="en-US" smtClean="0"/>
              <a:t>‹#›</a:t>
            </a:fld>
            <a:endParaRPr lang="en-US"/>
          </a:p>
        </p:txBody>
      </p:sp>
    </p:spTree>
    <p:extLst>
      <p:ext uri="{BB962C8B-B14F-4D97-AF65-F5344CB8AC3E}">
        <p14:creationId xmlns:p14="http://schemas.microsoft.com/office/powerpoint/2010/main" val="314536585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hf hdr="0" ftr="0" dt="0"/>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png"/><Relationship Id="rId7" Type="http://schemas.openxmlformats.org/officeDocument/2006/relationships/image" Target="../media/image5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png"/><Relationship Id="rId7" Type="http://schemas.openxmlformats.org/officeDocument/2006/relationships/image" Target="../media/image55.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8.png"/><Relationship Id="rId7" Type="http://schemas.openxmlformats.org/officeDocument/2006/relationships/image" Target="../media/image5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8.png"/><Relationship Id="rId7" Type="http://schemas.openxmlformats.org/officeDocument/2006/relationships/image" Target="../media/image61.jp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9.jp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10.png"/><Relationship Id="rId7" Type="http://schemas.openxmlformats.org/officeDocument/2006/relationships/image" Target="../media/image90.jp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10.png"/><Relationship Id="rId7" Type="http://schemas.openxmlformats.org/officeDocument/2006/relationships/image" Target="../media/image94.jp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8.jpe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image" Target="../media/image10.png"/><Relationship Id="rId7" Type="http://schemas.openxmlformats.org/officeDocument/2006/relationships/image" Target="../media/image101.jp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png"/><Relationship Id="rId7" Type="http://schemas.openxmlformats.org/officeDocument/2006/relationships/image" Target="../media/image105.jpg"/><Relationship Id="rId2" Type="http://schemas.openxmlformats.org/officeDocument/2006/relationships/image" Target="../media/image7.jpeg"/><Relationship Id="rId1" Type="http://schemas.openxmlformats.org/officeDocument/2006/relationships/slideLayout" Target="../slideLayouts/slideLayout11.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07.JP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7.xml"/><Relationship Id="rId5" Type="http://schemas.openxmlformats.org/officeDocument/2006/relationships/image" Target="../media/image111.jpg"/><Relationship Id="rId4" Type="http://schemas.openxmlformats.org/officeDocument/2006/relationships/image" Target="../media/image110.jp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16.JPG"/><Relationship Id="rId5" Type="http://schemas.openxmlformats.org/officeDocument/2006/relationships/image" Target="../media/image115.jpeg"/><Relationship Id="rId4" Type="http://schemas.openxmlformats.org/officeDocument/2006/relationships/image" Target="../media/image1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17.jp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7.xml"/><Relationship Id="rId5" Type="http://schemas.openxmlformats.org/officeDocument/2006/relationships/image" Target="../media/image121.jpg"/><Relationship Id="rId4" Type="http://schemas.openxmlformats.org/officeDocument/2006/relationships/image" Target="../media/image120.jpg"/></Relationships>
</file>

<file path=ppt/slides/_rels/slide43.xml.rels><?xml version="1.0" encoding="UTF-8" standalone="yes"?>
<Relationships xmlns="http://schemas.openxmlformats.org/package/2006/relationships"><Relationship Id="rId8" Type="http://schemas.openxmlformats.org/officeDocument/2006/relationships/image" Target="../media/image123.jpg"/><Relationship Id="rId3" Type="http://schemas.openxmlformats.org/officeDocument/2006/relationships/image" Target="../media/image8.png"/><Relationship Id="rId7" Type="http://schemas.openxmlformats.org/officeDocument/2006/relationships/image" Target="../media/image122.jp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24.jpg"/></Relationships>
</file>

<file path=ppt/slides/_rels/slide4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26.jp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28.jp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29.jp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2.jpe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8.xml"/><Relationship Id="rId5" Type="http://schemas.openxmlformats.org/officeDocument/2006/relationships/image" Target="../media/image133.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35.jpg"/></Relationships>
</file>

<file path=ppt/slides/_rels/slide52.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37.jpg"/></Relationships>
</file>

<file path=ppt/slides/_rels/slide5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39.jpg"/></Relationships>
</file>

<file path=ppt/slides/_rels/slide5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41.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1.jp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68D3EAE6-5AC4-4EF7-BA5E-FF047F0576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44" name="Picture 43">
              <a:extLst>
                <a:ext uri="{FF2B5EF4-FFF2-40B4-BE49-F238E27FC236}">
                  <a16:creationId xmlns:a16="http://schemas.microsoft.com/office/drawing/2014/main" id="{25223CC4-CEF2-43BE-A268-7574A7F5721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5" name="Rectangle 44">
              <a:extLst>
                <a:ext uri="{FF2B5EF4-FFF2-40B4-BE49-F238E27FC236}">
                  <a16:creationId xmlns:a16="http://schemas.microsoft.com/office/drawing/2014/main" id="{0AD518D9-DA34-42A4-AE7C-2449A29A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6" name="Picture 45">
              <a:extLst>
                <a:ext uri="{FF2B5EF4-FFF2-40B4-BE49-F238E27FC236}">
                  <a16:creationId xmlns:a16="http://schemas.microsoft.com/office/drawing/2014/main" id="{F57E9183-A8C2-4E29-854A-122252F8C7B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47" name="Picture 46">
              <a:extLst>
                <a:ext uri="{FF2B5EF4-FFF2-40B4-BE49-F238E27FC236}">
                  <a16:creationId xmlns:a16="http://schemas.microsoft.com/office/drawing/2014/main" id="{427F9D8B-907D-42F0-8748-A986C12C509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9" name="Straight Connector 48">
            <a:extLst>
              <a:ext uri="{FF2B5EF4-FFF2-40B4-BE49-F238E27FC236}">
                <a16:creationId xmlns:a16="http://schemas.microsoft.com/office/drawing/2014/main" id="{2127D324-ED99-4DAD-96B2-75E77B6EE6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51" name="Rectangle 50">
            <a:extLst>
              <a:ext uri="{FF2B5EF4-FFF2-40B4-BE49-F238E27FC236}">
                <a16:creationId xmlns:a16="http://schemas.microsoft.com/office/drawing/2014/main" id="{E3D83BB5-436A-43DA-9214-7AC62ACE4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D9479F50-C6F0-4F04-93DC-109BF07783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72471" cy="6856214"/>
            <a:chOff x="-15736" y="0"/>
            <a:chExt cx="12229962" cy="6856214"/>
          </a:xfrm>
        </p:grpSpPr>
        <p:pic>
          <p:nvPicPr>
            <p:cNvPr id="54" name="Picture 53">
              <a:extLst>
                <a:ext uri="{FF2B5EF4-FFF2-40B4-BE49-F238E27FC236}">
                  <a16:creationId xmlns:a16="http://schemas.microsoft.com/office/drawing/2014/main" id="{BB25D3A2-3329-4FF0-9A24-8EE5BCAB7B8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5" name="Rectangle 54">
              <a:extLst>
                <a:ext uri="{FF2B5EF4-FFF2-40B4-BE49-F238E27FC236}">
                  <a16:creationId xmlns:a16="http://schemas.microsoft.com/office/drawing/2014/main" id="{53877143-4D78-4631-9262-1B2BE798D8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6" name="Picture 55">
              <a:extLst>
                <a:ext uri="{FF2B5EF4-FFF2-40B4-BE49-F238E27FC236}">
                  <a16:creationId xmlns:a16="http://schemas.microsoft.com/office/drawing/2014/main" id="{8E84ED41-D8D6-43FE-9864-B2F1F00240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7" name="Picture 56">
              <a:extLst>
                <a:ext uri="{FF2B5EF4-FFF2-40B4-BE49-F238E27FC236}">
                  <a16:creationId xmlns:a16="http://schemas.microsoft.com/office/drawing/2014/main" id="{D63B5BC6-DF3D-4891-A44C-7071D61AD54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9" name="Title 8">
            <a:extLst>
              <a:ext uri="{FF2B5EF4-FFF2-40B4-BE49-F238E27FC236}">
                <a16:creationId xmlns:a16="http://schemas.microsoft.com/office/drawing/2014/main" id="{61191F50-5103-3A65-6E83-006E36B25D09}"/>
              </a:ext>
            </a:extLst>
          </p:cNvPr>
          <p:cNvSpPr>
            <a:spLocks noGrp="1"/>
          </p:cNvSpPr>
          <p:nvPr>
            <p:ph type="title"/>
          </p:nvPr>
        </p:nvSpPr>
        <p:spPr>
          <a:xfrm>
            <a:off x="811217" y="1041401"/>
            <a:ext cx="4896013" cy="2345264"/>
          </a:xfrm>
        </p:spPr>
        <p:txBody>
          <a:bodyPr vert="horz" lIns="91440" tIns="45720" rIns="91440" bIns="45720" rtlCol="0" anchor="b">
            <a:normAutofit/>
          </a:bodyPr>
          <a:lstStyle/>
          <a:p>
            <a:r>
              <a:rPr lang="en-US" sz="5400" b="1" kern="1200" cap="none" dirty="0">
                <a:ln w="3175" cmpd="sng">
                  <a:noFill/>
                </a:ln>
                <a:solidFill>
                  <a:schemeClr val="tx1">
                    <a:lumMod val="85000"/>
                    <a:lumOff val="15000"/>
                  </a:schemeClr>
                </a:solidFill>
                <a:effectLst/>
                <a:latin typeface="+mj-lt"/>
                <a:ea typeface="+mj-ea"/>
                <a:cs typeface="+mj-cs"/>
              </a:rPr>
              <a:t>Director’s Report</a:t>
            </a:r>
          </a:p>
        </p:txBody>
      </p:sp>
      <p:sp>
        <p:nvSpPr>
          <p:cNvPr id="11" name="Text Placeholder 10">
            <a:extLst>
              <a:ext uri="{FF2B5EF4-FFF2-40B4-BE49-F238E27FC236}">
                <a16:creationId xmlns:a16="http://schemas.microsoft.com/office/drawing/2014/main" id="{E0ED7B71-01DD-A571-A1C8-8791571C1CB8}"/>
              </a:ext>
            </a:extLst>
          </p:cNvPr>
          <p:cNvSpPr>
            <a:spLocks noGrp="1"/>
          </p:cNvSpPr>
          <p:nvPr>
            <p:ph type="body" idx="1"/>
          </p:nvPr>
        </p:nvSpPr>
        <p:spPr>
          <a:xfrm>
            <a:off x="811217" y="3657597"/>
            <a:ext cx="4896013" cy="2079174"/>
          </a:xfrm>
        </p:spPr>
        <p:txBody>
          <a:bodyPr vert="horz" lIns="91440" tIns="45720" rIns="91440" bIns="45720" rtlCol="0" anchor="t">
            <a:normAutofit/>
          </a:bodyPr>
          <a:lstStyle/>
          <a:p>
            <a:r>
              <a:rPr lang="en-US" sz="2100" dirty="0"/>
              <a:t>November &amp; December 2025</a:t>
            </a:r>
          </a:p>
        </p:txBody>
      </p:sp>
      <p:pic>
        <p:nvPicPr>
          <p:cNvPr id="19" name="Picture 18" descr="A picture containing logo&#10;&#10;AI-generated content may be incorrect.">
            <a:extLst>
              <a:ext uri="{FF2B5EF4-FFF2-40B4-BE49-F238E27FC236}">
                <a16:creationId xmlns:a16="http://schemas.microsoft.com/office/drawing/2014/main" id="{0816BFE2-E45C-F046-08C3-B0E3D77FB0D0}"/>
              </a:ext>
            </a:extLst>
          </p:cNvPr>
          <p:cNvPicPr>
            <a:picLocks noChangeAspect="1"/>
          </p:cNvPicPr>
          <p:nvPr/>
        </p:nvPicPr>
        <p:blipFill>
          <a:blip r:embed="rId7">
            <a:extLst>
              <a:ext uri="{28A0092B-C50C-407E-A947-70E740481C1C}">
                <a14:useLocalDpi xmlns:a14="http://schemas.microsoft.com/office/drawing/2010/main" val="0"/>
              </a:ext>
            </a:extLst>
          </a:blip>
          <a:srcRect t="4352"/>
          <a:stretch>
            <a:fillRect/>
          </a:stretch>
        </p:blipFill>
        <p:spPr>
          <a:xfrm>
            <a:off x="5894079" y="2194729"/>
            <a:ext cx="2294405" cy="2194560"/>
          </a:xfrm>
          <a:prstGeom prst="rect">
            <a:avLst/>
          </a:prstGeom>
          <a:ln w="57150" cmpd="thickThin">
            <a:solidFill>
              <a:schemeClr val="tx1">
                <a:lumMod val="50000"/>
                <a:lumOff val="50000"/>
              </a:schemeClr>
            </a:solidFill>
            <a:miter lim="800000"/>
          </a:ln>
        </p:spPr>
      </p:pic>
      <p:cxnSp>
        <p:nvCxnSpPr>
          <p:cNvPr id="59" name="Straight Connector 58">
            <a:extLst>
              <a:ext uri="{FF2B5EF4-FFF2-40B4-BE49-F238E27FC236}">
                <a16:creationId xmlns:a16="http://schemas.microsoft.com/office/drawing/2014/main" id="{91A4F7F3-4A2D-4BC2-A7AD-98D81DB0932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6084" y="3522131"/>
            <a:ext cx="4526280" cy="0"/>
          </a:xfrm>
          <a:prstGeom prst="line">
            <a:avLst/>
          </a:prstGeom>
        </p:spPr>
        <p:style>
          <a:lnRef idx="2">
            <a:schemeClr val="accent1"/>
          </a:lnRef>
          <a:fillRef idx="0">
            <a:schemeClr val="accent1"/>
          </a:fillRef>
          <a:effectRef idx="1">
            <a:schemeClr val="accent1"/>
          </a:effectRef>
          <a:fontRef idx="minor">
            <a:schemeClr val="tx1"/>
          </a:fontRef>
        </p:style>
      </p:cxnSp>
      <p:pic>
        <p:nvPicPr>
          <p:cNvPr id="37" name="Picture 36" descr="Qr code&#10;&#10;AI-generated content may be incorrect.">
            <a:extLst>
              <a:ext uri="{FF2B5EF4-FFF2-40B4-BE49-F238E27FC236}">
                <a16:creationId xmlns:a16="http://schemas.microsoft.com/office/drawing/2014/main" id="{4526595B-D220-DEFC-625E-589EC6E3F891}"/>
              </a:ext>
            </a:extLst>
          </p:cNvPr>
          <p:cNvPicPr>
            <a:picLocks noChangeAspect="1"/>
          </p:cNvPicPr>
          <p:nvPr/>
        </p:nvPicPr>
        <p:blipFill>
          <a:blip r:embed="rId8">
            <a:extLst>
              <a:ext uri="{28A0092B-C50C-407E-A947-70E740481C1C}">
                <a14:useLocalDpi xmlns:a14="http://schemas.microsoft.com/office/drawing/2010/main" val="0"/>
              </a:ext>
            </a:extLst>
          </a:blip>
          <a:srcRect t="3637" r="7" b="847"/>
          <a:stretch>
            <a:fillRect/>
          </a:stretch>
        </p:blipFill>
        <p:spPr>
          <a:xfrm>
            <a:off x="996084" y="5237565"/>
            <a:ext cx="658380" cy="628900"/>
          </a:xfrm>
          <a:prstGeom prst="rect">
            <a:avLst/>
          </a:prstGeom>
          <a:ln w="57150" cmpd="thickThin">
            <a:solidFill>
              <a:schemeClr val="tx1">
                <a:lumMod val="50000"/>
                <a:lumOff val="50000"/>
              </a:schemeClr>
            </a:solidFill>
            <a:miter lim="800000"/>
          </a:ln>
        </p:spPr>
      </p:pic>
      <p:sp>
        <p:nvSpPr>
          <p:cNvPr id="38" name="Slide Number Placeholder 37">
            <a:extLst>
              <a:ext uri="{FF2B5EF4-FFF2-40B4-BE49-F238E27FC236}">
                <a16:creationId xmlns:a16="http://schemas.microsoft.com/office/drawing/2014/main" id="{E3994A31-6442-BB15-F4F5-91D59DE9C2D6}"/>
              </a:ext>
            </a:extLst>
          </p:cNvPr>
          <p:cNvSpPr>
            <a:spLocks noGrp="1"/>
          </p:cNvSpPr>
          <p:nvPr>
            <p:ph type="sldNum" sz="quarter" idx="12"/>
          </p:nvPr>
        </p:nvSpPr>
        <p:spPr>
          <a:xfrm>
            <a:off x="7763256" y="5938374"/>
            <a:ext cx="413375" cy="279400"/>
          </a:xfrm>
        </p:spPr>
        <p:txBody>
          <a:bodyPr vert="horz" lIns="91440" tIns="45720" rIns="91440" bIns="45720" rtlCol="0" anchor="ctr">
            <a:normAutofit/>
          </a:bodyPr>
          <a:lstStyle/>
          <a:p>
            <a:pPr lvl="0">
              <a:spcAft>
                <a:spcPts val="600"/>
              </a:spcAft>
            </a:pPr>
            <a:fld id="{3E66B2F2-D85C-4980-A693-10AAD948922A}" type="slidenum">
              <a:rPr lang="en-US" b="0" i="0" kern="1200" dirty="0">
                <a:solidFill>
                  <a:schemeClr val="tx1"/>
                </a:solidFill>
                <a:effectLst/>
                <a:latin typeface="+mn-lt"/>
                <a:ea typeface="+mn-ea"/>
                <a:cs typeface="+mn-cs"/>
              </a:rPr>
              <a:pPr lvl="0">
                <a:spcAft>
                  <a:spcPts val="600"/>
                </a:spcAft>
              </a:pPr>
              <a:t>1</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2393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B9C1FC02-4B02-2272-57F6-587D9ACBCC2B}"/>
            </a:ext>
          </a:extLst>
        </p:cNvPr>
        <p:cNvGrpSpPr/>
        <p:nvPr/>
      </p:nvGrpSpPr>
      <p:grpSpPr>
        <a:xfrm>
          <a:off x="0" y="0"/>
          <a:ext cx="0" cy="0"/>
          <a:chOff x="0" y="0"/>
          <a:chExt cx="0" cy="0"/>
        </a:xfrm>
      </p:grpSpPr>
      <p:grpSp>
        <p:nvGrpSpPr>
          <p:cNvPr id="193" name="Group 192">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94" name="Picture 193">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5" name="Rectangle 194">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96" name="Picture 195">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97" name="Picture 196">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99" name="Straight Connector 198">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01" name="Rectangle 200">
            <a:extLst>
              <a:ext uri="{FF2B5EF4-FFF2-40B4-BE49-F238E27FC236}">
                <a16:creationId xmlns:a16="http://schemas.microsoft.com/office/drawing/2014/main" id="{1D39ECD8-0E3E-43C1-9E56-3604E9A15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3" name="Group 202">
            <a:extLst>
              <a:ext uri="{FF2B5EF4-FFF2-40B4-BE49-F238E27FC236}">
                <a16:creationId xmlns:a16="http://schemas.microsoft.com/office/drawing/2014/main" id="{1B592F0F-402B-4FF5-BC6B-00A024655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04" name="Picture 203">
              <a:extLst>
                <a:ext uri="{FF2B5EF4-FFF2-40B4-BE49-F238E27FC236}">
                  <a16:creationId xmlns:a16="http://schemas.microsoft.com/office/drawing/2014/main" id="{8EF0DA20-3B85-45BF-BA3A-BFB1E8447C8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5" name="Rectangle 204">
              <a:extLst>
                <a:ext uri="{FF2B5EF4-FFF2-40B4-BE49-F238E27FC236}">
                  <a16:creationId xmlns:a16="http://schemas.microsoft.com/office/drawing/2014/main" id="{8777C3F1-A465-43B3-85B0-DD54F9F15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6" name="Picture 205">
              <a:extLst>
                <a:ext uri="{FF2B5EF4-FFF2-40B4-BE49-F238E27FC236}">
                  <a16:creationId xmlns:a16="http://schemas.microsoft.com/office/drawing/2014/main" id="{1DB29FDA-E291-482E-AAF5-3E0C5C3214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7" name="Picture 206">
              <a:extLst>
                <a:ext uri="{FF2B5EF4-FFF2-40B4-BE49-F238E27FC236}">
                  <a16:creationId xmlns:a16="http://schemas.microsoft.com/office/drawing/2014/main" id="{00024A88-E45C-43D3-B94F-346AF518B1C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B31C2370-E363-A8BD-8BAB-06B8F0068CCB}"/>
              </a:ext>
            </a:extLst>
          </p:cNvPr>
          <p:cNvSpPr>
            <a:spLocks noGrp="1"/>
          </p:cNvSpPr>
          <p:nvPr>
            <p:ph type="title"/>
          </p:nvPr>
        </p:nvSpPr>
        <p:spPr>
          <a:xfrm>
            <a:off x="877923" y="982132"/>
            <a:ext cx="3420801" cy="1416721"/>
          </a:xfrm>
        </p:spPr>
        <p:txBody>
          <a:bodyPr vert="horz" lIns="91440" tIns="45720" rIns="91440" bIns="45720" rtlCol="0" anchor="ctr">
            <a:normAutofit/>
          </a:bodyPr>
          <a:lstStyle/>
          <a:p>
            <a:r>
              <a:rPr lang="en-US" sz="3200" b="1" dirty="0"/>
              <a:t>Biggest Streets of Bakersfield ever!</a:t>
            </a:r>
            <a:endParaRPr lang="en-US" sz="3200" b="1"/>
          </a:p>
        </p:txBody>
      </p:sp>
      <p:cxnSp>
        <p:nvCxnSpPr>
          <p:cNvPr id="209" name="Straight Connector 208">
            <a:extLst>
              <a:ext uri="{FF2B5EF4-FFF2-40B4-BE49-F238E27FC236}">
                <a16:creationId xmlns:a16="http://schemas.microsoft.com/office/drawing/2014/main" id="{DFBD34B5-7777-4A8A-8ED2-97A4A3C27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56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6B530306-0C8E-2979-573C-7359843BD1E7}"/>
              </a:ext>
            </a:extLst>
          </p:cNvPr>
          <p:cNvSpPr>
            <a:spLocks noGrp="1"/>
          </p:cNvSpPr>
          <p:nvPr>
            <p:ph type="body" sz="half" idx="2"/>
          </p:nvPr>
        </p:nvSpPr>
        <p:spPr>
          <a:xfrm>
            <a:off x="875538" y="2556932"/>
            <a:ext cx="3425571" cy="3318936"/>
          </a:xfrm>
        </p:spPr>
        <p:txBody>
          <a:bodyPr vert="horz" lIns="91440" tIns="45720" rIns="91440" bIns="45720" rtlCol="0" anchor="t">
            <a:normAutofit/>
          </a:bodyPr>
          <a:lstStyle/>
          <a:p>
            <a:pPr algn="l">
              <a:buFont typeface="Arial"/>
              <a:buChar char="•"/>
            </a:pPr>
            <a:r>
              <a:rPr lang="en-US" sz="1800" dirty="0"/>
              <a:t>November 22</a:t>
            </a:r>
            <a:r>
              <a:rPr lang="en-US" sz="1800" baseline="30000" dirty="0"/>
              <a:t>nd</a:t>
            </a:r>
            <a:r>
              <a:rPr lang="en-US" sz="1800" dirty="0"/>
              <a:t> – Our Streets of Bakersfield event was our most successful to date! A total of 60 dogs enjoyed a Doggy Day Out with their wonderful chaperones, giving them exercise, enrichment, and valuable exposure outside the shelter. Many of those pups were quickly adopted, fostered, or rescued after their doggy day out!</a:t>
            </a:r>
          </a:p>
        </p:txBody>
      </p:sp>
      <p:pic>
        <p:nvPicPr>
          <p:cNvPr id="3" name="Picture 2" descr="A group of people standing outside&#10;&#10;AI-generated content may be incorrect.">
            <a:extLst>
              <a:ext uri="{FF2B5EF4-FFF2-40B4-BE49-F238E27FC236}">
                <a16:creationId xmlns:a16="http://schemas.microsoft.com/office/drawing/2014/main" id="{52FE8CE5-3F43-1607-5F28-FC28C6939A5A}"/>
              </a:ext>
            </a:extLst>
          </p:cNvPr>
          <p:cNvPicPr>
            <a:picLocks noChangeAspect="1"/>
          </p:cNvPicPr>
          <p:nvPr/>
        </p:nvPicPr>
        <p:blipFill>
          <a:blip r:embed="rId5">
            <a:extLst>
              <a:ext uri="{28A0092B-C50C-407E-A947-70E740481C1C}">
                <a14:useLocalDpi xmlns:a14="http://schemas.microsoft.com/office/drawing/2010/main" val="0"/>
              </a:ext>
            </a:extLst>
          </a:blip>
          <a:srcRect l="18954" t="37999" r="16820"/>
          <a:stretch>
            <a:fillRect/>
          </a:stretch>
        </p:blipFill>
        <p:spPr>
          <a:xfrm>
            <a:off x="4570085" y="821175"/>
            <a:ext cx="1938040" cy="2494531"/>
          </a:xfrm>
          <a:prstGeom prst="rect">
            <a:avLst/>
          </a:prstGeom>
        </p:spPr>
      </p:pic>
      <p:sp>
        <p:nvSpPr>
          <p:cNvPr id="211" name="Rectangle 210">
            <a:extLst>
              <a:ext uri="{FF2B5EF4-FFF2-40B4-BE49-F238E27FC236}">
                <a16:creationId xmlns:a16="http://schemas.microsoft.com/office/drawing/2014/main" id="{018F8D27-BFDB-4BF9-A512-FF930275B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1614" y="821175"/>
            <a:ext cx="1882763"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20ADCDA-7E0E-E0F0-0D07-EB0920B48BE0}"/>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78E44AA-3F5A-4849-8359-0F12FBCE4F04}" type="slidenum">
              <a:rPr lang="en-US" b="0" i="0" kern="1200" dirty="0">
                <a:solidFill>
                  <a:schemeClr val="tx1"/>
                </a:solidFill>
                <a:effectLst/>
                <a:latin typeface="+mn-lt"/>
                <a:ea typeface="+mn-ea"/>
                <a:cs typeface="+mn-cs"/>
              </a:rPr>
              <a:pPr lvl="0">
                <a:spcAft>
                  <a:spcPts val="600"/>
                </a:spcAft>
              </a:pPr>
              <a:t>10</a:t>
            </a:fld>
            <a:endParaRPr lang="en-US" b="0" i="0" kern="1200" dirty="0">
              <a:solidFill>
                <a:schemeClr val="tx1"/>
              </a:solidFill>
              <a:effectLst/>
              <a:latin typeface="+mn-lt"/>
              <a:ea typeface="+mn-ea"/>
              <a:cs typeface="+mn-cs"/>
            </a:endParaRPr>
          </a:p>
        </p:txBody>
      </p:sp>
      <p:pic>
        <p:nvPicPr>
          <p:cNvPr id="10" name="Picture 9" descr="A group of people standing outside a building&#10;&#10;AI-generated content may be incorrect.">
            <a:extLst>
              <a:ext uri="{FF2B5EF4-FFF2-40B4-BE49-F238E27FC236}">
                <a16:creationId xmlns:a16="http://schemas.microsoft.com/office/drawing/2014/main" id="{EBDD5869-F188-34C6-5F8E-F53F9488D157}"/>
              </a:ext>
            </a:extLst>
          </p:cNvPr>
          <p:cNvPicPr>
            <a:picLocks noChangeAspect="1"/>
          </p:cNvPicPr>
          <p:nvPr/>
        </p:nvPicPr>
        <p:blipFill>
          <a:blip r:embed="rId6">
            <a:extLst>
              <a:ext uri="{28A0092B-C50C-407E-A947-70E740481C1C}">
                <a14:useLocalDpi xmlns:a14="http://schemas.microsoft.com/office/drawing/2010/main" val="0"/>
              </a:ext>
            </a:extLst>
          </a:blip>
          <a:srcRect l="11387" t="4038" r="8372"/>
          <a:stretch>
            <a:fillRect/>
          </a:stretch>
        </p:blipFill>
        <p:spPr>
          <a:xfrm>
            <a:off x="4570086" y="3453833"/>
            <a:ext cx="3948060" cy="2478837"/>
          </a:xfrm>
          <a:prstGeom prst="rect">
            <a:avLst/>
          </a:prstGeom>
        </p:spPr>
      </p:pic>
    </p:spTree>
    <p:extLst>
      <p:ext uri="{BB962C8B-B14F-4D97-AF65-F5344CB8AC3E}">
        <p14:creationId xmlns:p14="http://schemas.microsoft.com/office/powerpoint/2010/main" val="1431384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A7AB2855-B192-D503-864C-1846906EB2EA}"/>
            </a:ext>
          </a:extLst>
        </p:cNvPr>
        <p:cNvGrpSpPr/>
        <p:nvPr/>
      </p:nvGrpSpPr>
      <p:grpSpPr>
        <a:xfrm>
          <a:off x="0" y="0"/>
          <a:ext cx="0" cy="0"/>
          <a:chOff x="0" y="0"/>
          <a:chExt cx="0" cy="0"/>
        </a:xfrm>
      </p:grpSpPr>
      <p:grpSp>
        <p:nvGrpSpPr>
          <p:cNvPr id="262" name="Group 261">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63" name="Picture 262">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4" name="Rectangle 263">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65" name="Picture 264">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66" name="Picture 265">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68" name="Straight Connector 267">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70" name="Rectangle 269">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2" name="Group 271">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73" name="Picture 272">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74" name="Rectangle 273">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75" name="Picture 274">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76" name="Picture 275">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F9B53F59-B149-D94A-4B87-91DF601C607E}"/>
              </a:ext>
            </a:extLst>
          </p:cNvPr>
          <p:cNvSpPr>
            <a:spLocks noGrp="1"/>
          </p:cNvSpPr>
          <p:nvPr>
            <p:ph type="title"/>
          </p:nvPr>
        </p:nvSpPr>
        <p:spPr>
          <a:xfrm>
            <a:off x="5651868" y="982132"/>
            <a:ext cx="2520579" cy="1303867"/>
          </a:xfrm>
        </p:spPr>
        <p:txBody>
          <a:bodyPr vert="horz" lIns="91440" tIns="45720" rIns="91440" bIns="45720" rtlCol="0" anchor="ctr">
            <a:normAutofit/>
          </a:bodyPr>
          <a:lstStyle/>
          <a:p>
            <a:pPr>
              <a:lnSpc>
                <a:spcPct val="90000"/>
              </a:lnSpc>
            </a:pPr>
            <a:r>
              <a:rPr lang="en-US" sz="3700" b="1"/>
              <a:t>Foster Dog Drive-Thru</a:t>
            </a:r>
          </a:p>
        </p:txBody>
      </p:sp>
      <p:sp>
        <p:nvSpPr>
          <p:cNvPr id="278" name="Rectangle 277">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267609F-8587-75C1-F8E9-86C479C528FA}"/>
              </a:ext>
            </a:extLst>
          </p:cNvPr>
          <p:cNvPicPr>
            <a:picLocks noChangeAspect="1"/>
          </p:cNvPicPr>
          <p:nvPr/>
        </p:nvPicPr>
        <p:blipFill>
          <a:blip r:embed="rId5">
            <a:extLst>
              <a:ext uri="{28A0092B-C50C-407E-A947-70E740481C1C}">
                <a14:useLocalDpi xmlns:a14="http://schemas.microsoft.com/office/drawing/2010/main" val="0"/>
              </a:ext>
            </a:extLst>
          </a:blip>
          <a:srcRect r="3" b="2536"/>
          <a:stretch>
            <a:fillRect/>
          </a:stretch>
        </p:blipFill>
        <p:spPr>
          <a:xfrm>
            <a:off x="1059512" y="1410208"/>
            <a:ext cx="3959083" cy="3858780"/>
          </a:xfrm>
          <a:prstGeom prst="rect">
            <a:avLst/>
          </a:prstGeom>
        </p:spPr>
      </p:pic>
      <p:cxnSp>
        <p:nvCxnSpPr>
          <p:cNvPr id="280" name="Straight Connector 279">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BBDB45E5-950B-430E-8C2A-7877D02C6DDE}"/>
              </a:ext>
            </a:extLst>
          </p:cNvPr>
          <p:cNvSpPr>
            <a:spLocks noGrp="1"/>
          </p:cNvSpPr>
          <p:nvPr>
            <p:ph type="body" sz="half" idx="2"/>
          </p:nvPr>
        </p:nvSpPr>
        <p:spPr>
          <a:xfrm>
            <a:off x="5651868" y="2556932"/>
            <a:ext cx="2520578" cy="3318936"/>
          </a:xfrm>
        </p:spPr>
        <p:txBody>
          <a:bodyPr vert="horz" lIns="91440" tIns="45720" rIns="91440" bIns="45720" rtlCol="0" anchor="t">
            <a:normAutofit/>
          </a:bodyPr>
          <a:lstStyle/>
          <a:p>
            <a:pPr marL="342900" indent="-342900" algn="l">
              <a:lnSpc>
                <a:spcPct val="90000"/>
              </a:lnSpc>
              <a:buFont typeface="Arial"/>
              <a:buChar char="•"/>
            </a:pPr>
            <a:r>
              <a:rPr lang="en-US" sz="1100" dirty="0"/>
              <a:t>November 26</a:t>
            </a:r>
            <a:r>
              <a:rPr lang="en-US" sz="1100" baseline="30000" dirty="0"/>
              <a:t>th</a:t>
            </a:r>
            <a:r>
              <a:rPr lang="en-US" sz="1100" dirty="0"/>
              <a:t> - Our Thanksgiving Foster Dog Drive-Thru was a tremendous success! Thanks to our supportive community, 19 shelter dogs spent the holiday weekend in cozy homes instead of kennels.</a:t>
            </a:r>
          </a:p>
          <a:p>
            <a:pPr marL="342900" indent="-342900" algn="l">
              <a:lnSpc>
                <a:spcPct val="90000"/>
              </a:lnSpc>
              <a:buFont typeface="Arial"/>
              <a:buChar char="•"/>
            </a:pPr>
            <a:r>
              <a:rPr lang="en-US" sz="1100" dirty="0"/>
              <a:t>Short-term foster programs like this give our pets the chance to relax, show their true personalities, and make important connections with potential adopters.</a:t>
            </a:r>
          </a:p>
          <a:p>
            <a:pPr marL="342900" indent="-342900" algn="l">
              <a:lnSpc>
                <a:spcPct val="90000"/>
              </a:lnSpc>
              <a:buFont typeface="Arial"/>
              <a:buChar char="•"/>
            </a:pPr>
            <a:r>
              <a:rPr lang="en-US" sz="1100" dirty="0"/>
              <a:t>Many of these dogs return to the shelter with new photos, stories, and exposure that greatly improve their chances of finding a permanent home.</a:t>
            </a:r>
          </a:p>
        </p:txBody>
      </p:sp>
      <p:sp>
        <p:nvSpPr>
          <p:cNvPr id="4" name="Slide Number Placeholder 3">
            <a:extLst>
              <a:ext uri="{FF2B5EF4-FFF2-40B4-BE49-F238E27FC236}">
                <a16:creationId xmlns:a16="http://schemas.microsoft.com/office/drawing/2014/main" id="{E2FE3B76-0B01-DF84-4FE8-6D877C54E446}"/>
              </a:ext>
            </a:extLst>
          </p:cNvPr>
          <p:cNvSpPr>
            <a:spLocks noGrp="1"/>
          </p:cNvSpPr>
          <p:nvPr>
            <p:ph type="sldNum" sz="quarter" idx="12"/>
          </p:nvPr>
        </p:nvSpPr>
        <p:spPr>
          <a:xfrm>
            <a:off x="7765425" y="5969000"/>
            <a:ext cx="407023" cy="279400"/>
          </a:xfrm>
        </p:spPr>
        <p:txBody>
          <a:bodyPr vert="horz" lIns="91440" tIns="45720" rIns="91440" bIns="45720" rtlCol="0" anchor="ctr">
            <a:normAutofit/>
          </a:bodyPr>
          <a:lstStyle/>
          <a:p>
            <a:pPr lvl="0" defTabSz="914400">
              <a:spcAft>
                <a:spcPts val="600"/>
              </a:spcAft>
            </a:pPr>
            <a:fld id="{578E44AA-3F5A-4849-8359-0F12FBCE4F04}" type="slidenum">
              <a:rPr lang="en-US"/>
              <a:pPr lvl="0" defTabSz="914400">
                <a:spcAft>
                  <a:spcPts val="600"/>
                </a:spcAft>
              </a:pPr>
              <a:t>11</a:t>
            </a:fld>
            <a:endParaRPr lang="en-US"/>
          </a:p>
        </p:txBody>
      </p:sp>
    </p:spTree>
    <p:extLst>
      <p:ext uri="{BB962C8B-B14F-4D97-AF65-F5344CB8AC3E}">
        <p14:creationId xmlns:p14="http://schemas.microsoft.com/office/powerpoint/2010/main" val="135426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59"/>
            <a:ext cx="4153916"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2DDF1F-1142-CC63-DB5B-3699EF89D824}"/>
              </a:ext>
            </a:extLst>
          </p:cNvPr>
          <p:cNvPicPr>
            <a:picLocks noChangeAspect="1"/>
          </p:cNvPicPr>
          <p:nvPr/>
        </p:nvPicPr>
        <p:blipFill>
          <a:blip r:embed="rId2">
            <a:extLst>
              <a:ext uri="{28A0092B-C50C-407E-A947-70E740481C1C}">
                <a14:useLocalDpi xmlns:a14="http://schemas.microsoft.com/office/drawing/2010/main" val="0"/>
              </a:ext>
            </a:extLst>
          </a:blip>
          <a:srcRect t="13579" b="13579"/>
          <a:stretch/>
        </p:blipFill>
        <p:spPr>
          <a:xfrm>
            <a:off x="677942" y="644229"/>
            <a:ext cx="3514943" cy="2560320"/>
          </a:xfrm>
          <a:prstGeom prst="rect">
            <a:avLst/>
          </a:prstGeom>
        </p:spPr>
      </p:pic>
      <p:sp>
        <p:nvSpPr>
          <p:cNvPr id="27" name="Rectangle 26">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4" y="480060"/>
            <a:ext cx="4153916"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EE1D459-8944-8E95-4E8D-69B6305953ED}"/>
              </a:ext>
            </a:extLst>
          </p:cNvPr>
          <p:cNvPicPr>
            <a:picLocks noChangeAspect="1"/>
          </p:cNvPicPr>
          <p:nvPr/>
        </p:nvPicPr>
        <p:blipFill>
          <a:blip r:embed="rId3">
            <a:extLst>
              <a:ext uri="{28A0092B-C50C-407E-A947-70E740481C1C}">
                <a14:useLocalDpi xmlns:a14="http://schemas.microsoft.com/office/drawing/2010/main" val="0"/>
              </a:ext>
            </a:extLst>
          </a:blip>
          <a:srcRect t="17920" b="17920"/>
          <a:stretch/>
        </p:blipFill>
        <p:spPr>
          <a:xfrm>
            <a:off x="4754751" y="670360"/>
            <a:ext cx="3909060" cy="2508057"/>
          </a:xfrm>
          <a:prstGeom prst="rect">
            <a:avLst/>
          </a:prstGeom>
        </p:spPr>
      </p:pic>
      <p:sp>
        <p:nvSpPr>
          <p:cNvPr id="29" name="Rectangle 28">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527956"/>
            <a:ext cx="4153916"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24D2807-8325-8DA1-AF7C-09BA75A4F023}"/>
              </a:ext>
            </a:extLst>
          </p:cNvPr>
          <p:cNvPicPr>
            <a:picLocks noChangeAspect="1"/>
          </p:cNvPicPr>
          <p:nvPr/>
        </p:nvPicPr>
        <p:blipFill>
          <a:blip r:embed="rId4">
            <a:extLst>
              <a:ext uri="{28A0092B-C50C-407E-A947-70E740481C1C}">
                <a14:useLocalDpi xmlns:a14="http://schemas.microsoft.com/office/drawing/2010/main" val="0"/>
              </a:ext>
            </a:extLst>
          </a:blip>
          <a:srcRect l="18" t="8976" r="-18" b="26932"/>
          <a:stretch>
            <a:fillRect/>
          </a:stretch>
        </p:blipFill>
        <p:spPr>
          <a:xfrm>
            <a:off x="480884" y="3680928"/>
            <a:ext cx="3909060" cy="2505366"/>
          </a:xfrm>
          <a:prstGeom prst="rect">
            <a:avLst/>
          </a:prstGeom>
        </p:spPr>
      </p:pic>
      <p:sp>
        <p:nvSpPr>
          <p:cNvPr id="31" name="Rectangle 30">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4" y="3527956"/>
            <a:ext cx="4153916"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5D6638D-B7B5-C8CC-7942-9D6469798AA9}"/>
              </a:ext>
            </a:extLst>
          </p:cNvPr>
          <p:cNvPicPr>
            <a:picLocks noChangeAspect="1"/>
          </p:cNvPicPr>
          <p:nvPr/>
        </p:nvPicPr>
        <p:blipFill>
          <a:blip r:embed="rId5">
            <a:extLst>
              <a:ext uri="{28A0092B-C50C-407E-A947-70E740481C1C}">
                <a14:useLocalDpi xmlns:a14="http://schemas.microsoft.com/office/drawing/2010/main" val="0"/>
              </a:ext>
            </a:extLst>
          </a:blip>
          <a:srcRect t="16477" b="10759"/>
          <a:stretch>
            <a:fillRect/>
          </a:stretch>
        </p:blipFill>
        <p:spPr>
          <a:xfrm>
            <a:off x="4949929" y="3672788"/>
            <a:ext cx="3518703" cy="2560320"/>
          </a:xfrm>
          <a:prstGeom prst="rect">
            <a:avLst/>
          </a:prstGeom>
        </p:spPr>
      </p:pic>
      <p:sp>
        <p:nvSpPr>
          <p:cNvPr id="5" name="Slide Number Placeholder 4">
            <a:extLst>
              <a:ext uri="{FF2B5EF4-FFF2-40B4-BE49-F238E27FC236}">
                <a16:creationId xmlns:a16="http://schemas.microsoft.com/office/drawing/2014/main" id="{1C2C1F92-B8FC-7F94-E4AD-34A523B05A45}"/>
              </a:ext>
            </a:extLst>
          </p:cNvPr>
          <p:cNvSpPr>
            <a:spLocks noGrp="1"/>
          </p:cNvSpPr>
          <p:nvPr>
            <p:ph type="sldNum" sz="quarter" idx="12"/>
          </p:nvPr>
        </p:nvSpPr>
        <p:spPr>
          <a:xfrm>
            <a:off x="6457950" y="6356350"/>
            <a:ext cx="2057400" cy="365125"/>
          </a:xfrm>
        </p:spPr>
        <p:txBody>
          <a:bodyPr>
            <a:normAutofit/>
          </a:bodyPr>
          <a:lstStyle/>
          <a:p>
            <a:pPr lvl="0">
              <a:spcAft>
                <a:spcPts val="600"/>
              </a:spcAft>
            </a:pPr>
            <a:fld id="{B11CE0BE-3064-4B68-853B-9AD972323C5A}" type="slidenum">
              <a:rPr lang="en-US">
                <a:solidFill>
                  <a:schemeClr val="tx1">
                    <a:lumMod val="85000"/>
                    <a:lumOff val="15000"/>
                  </a:schemeClr>
                </a:solidFill>
              </a:rPr>
              <a:pPr lvl="0">
                <a:spcAft>
                  <a:spcPts val="600"/>
                </a:spcAft>
              </a:pPr>
              <a:t>12</a:t>
            </a:fld>
            <a:endParaRPr lang="en-US">
              <a:solidFill>
                <a:schemeClr val="tx1">
                  <a:lumMod val="85000"/>
                  <a:lumOff val="15000"/>
                </a:schemeClr>
              </a:solidFill>
            </a:endParaRPr>
          </a:p>
        </p:txBody>
      </p:sp>
    </p:spTree>
    <p:extLst>
      <p:ext uri="{BB962C8B-B14F-4D97-AF65-F5344CB8AC3E}">
        <p14:creationId xmlns:p14="http://schemas.microsoft.com/office/powerpoint/2010/main" val="129651595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99" name="Picture 98">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0" name="Rectangle 99">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1" name="Picture 100">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02" name="Picture 101">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04" name="Straight Connector 103">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06" name="Rectangle 105">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09" name="Picture 108">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0" name="Rectangle 109">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1" name="Picture 110">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2" name="Picture 111">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0CB306AB-0EFD-B0F1-17F7-B025674C7109}"/>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a:t>
            </a:r>
          </a:p>
          <a:p>
            <a:pPr algn="ctr">
              <a:lnSpc>
                <a:spcPct val="90000"/>
              </a:lnSpc>
              <a:spcBef>
                <a:spcPct val="0"/>
              </a:spcBef>
              <a:spcAft>
                <a:spcPts val="600"/>
              </a:spcAft>
            </a:pPr>
            <a:r>
              <a:rPr lang="en-US" sz="3000" kern="1200" cap="none" dirty="0">
                <a:ln w="3175" cmpd="sng">
                  <a:noFill/>
                </a:ln>
                <a:solidFill>
                  <a:schemeClr val="tx1">
                    <a:lumMod val="85000"/>
                    <a:lumOff val="15000"/>
                  </a:schemeClr>
                </a:solidFill>
                <a:effectLst/>
                <a:latin typeface="+mj-lt"/>
                <a:ea typeface="+mj-ea"/>
                <a:cs typeface="+mj-cs"/>
              </a:rPr>
              <a:t> </a:t>
            </a:r>
          </a:p>
        </p:txBody>
      </p:sp>
      <p:sp>
        <p:nvSpPr>
          <p:cNvPr id="114" name="Rectangle 113">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EE87900-A6EA-994F-F9D3-CDBF0DC97D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377" y="1619565"/>
            <a:ext cx="2073616" cy="2073616"/>
          </a:xfrm>
          <a:prstGeom prst="rect">
            <a:avLst/>
          </a:prstGeom>
        </p:spPr>
      </p:pic>
      <p:pic>
        <p:nvPicPr>
          <p:cNvPr id="16" name="Picture 15" descr="A dog wearing a garment&#10;&#10;AI-generated content may be incorrect.">
            <a:extLst>
              <a:ext uri="{FF2B5EF4-FFF2-40B4-BE49-F238E27FC236}">
                <a16:creationId xmlns:a16="http://schemas.microsoft.com/office/drawing/2014/main" id="{3A73F301-0157-5E77-FE1C-EC9FDB7FDB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749" y="1774774"/>
            <a:ext cx="2105312" cy="1763198"/>
          </a:xfrm>
          <a:prstGeom prst="rect">
            <a:avLst/>
          </a:prstGeom>
        </p:spPr>
      </p:pic>
      <p:pic>
        <p:nvPicPr>
          <p:cNvPr id="11" name="Picture 10">
            <a:extLst>
              <a:ext uri="{FF2B5EF4-FFF2-40B4-BE49-F238E27FC236}">
                <a16:creationId xmlns:a16="http://schemas.microsoft.com/office/drawing/2014/main" id="{ED239552-0C84-4CEC-6B27-B8A3B6BDF0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910" y="1613664"/>
            <a:ext cx="2085418" cy="2085418"/>
          </a:xfrm>
          <a:prstGeom prst="rect">
            <a:avLst/>
          </a:prstGeom>
        </p:spPr>
      </p:pic>
      <p:cxnSp>
        <p:nvCxnSpPr>
          <p:cNvPr id="116" name="Straight Connector 115">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4109E3C9-473B-500D-1A34-9B919FF98A92}"/>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13</a:t>
            </a:fld>
            <a:endParaRPr lang="en-US" b="0" i="0" kern="1200" dirty="0">
              <a:solidFill>
                <a:schemeClr val="tx1"/>
              </a:solidFill>
              <a:effectLst/>
              <a:latin typeface="+mn-lt"/>
              <a:ea typeface="+mn-ea"/>
              <a:cs typeface="+mn-cs"/>
            </a:endParaRPr>
          </a:p>
        </p:txBody>
      </p:sp>
      <p:sp>
        <p:nvSpPr>
          <p:cNvPr id="3" name="TextBox 2">
            <a:extLst>
              <a:ext uri="{FF2B5EF4-FFF2-40B4-BE49-F238E27FC236}">
                <a16:creationId xmlns:a16="http://schemas.microsoft.com/office/drawing/2014/main" id="{9733AA85-EC97-106E-2253-64BC9F483292}"/>
              </a:ext>
            </a:extLst>
          </p:cNvPr>
          <p:cNvSpPr txBox="1"/>
          <p:nvPr/>
        </p:nvSpPr>
        <p:spPr>
          <a:xfrm>
            <a:off x="2684700" y="4938163"/>
            <a:ext cx="3890424" cy="523220"/>
          </a:xfrm>
          <a:prstGeom prst="rect">
            <a:avLst/>
          </a:prstGeom>
          <a:noFill/>
        </p:spPr>
        <p:txBody>
          <a:bodyPr wrap="none" rtlCol="0">
            <a:spAutoFit/>
          </a:bodyPr>
          <a:lstStyle/>
          <a:p>
            <a:r>
              <a:rPr lang="en-US" sz="2800" dirty="0"/>
              <a:t>November 1</a:t>
            </a:r>
            <a:r>
              <a:rPr lang="en-US" sz="2800" baseline="30000" dirty="0"/>
              <a:t>st</a:t>
            </a:r>
            <a:r>
              <a:rPr lang="en-US" sz="2800" dirty="0"/>
              <a:t>, 2</a:t>
            </a:r>
            <a:r>
              <a:rPr lang="en-US" sz="2800" baseline="30000" dirty="0"/>
              <a:t>nd</a:t>
            </a:r>
            <a:r>
              <a:rPr lang="en-US" sz="2800" dirty="0"/>
              <a:t>, and 7</a:t>
            </a:r>
            <a:r>
              <a:rPr lang="en-US" sz="2800" baseline="30000" dirty="0"/>
              <a:t>th</a:t>
            </a:r>
            <a:r>
              <a:rPr lang="en-US" sz="2800" dirty="0"/>
              <a:t> </a:t>
            </a:r>
          </a:p>
        </p:txBody>
      </p:sp>
    </p:spTree>
    <p:extLst>
      <p:ext uri="{BB962C8B-B14F-4D97-AF65-F5344CB8AC3E}">
        <p14:creationId xmlns:p14="http://schemas.microsoft.com/office/powerpoint/2010/main" val="394594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3A14E42-1CA5-C0CB-EBBF-D6F0297F51FF}"/>
            </a:ext>
          </a:extLst>
        </p:cNvPr>
        <p:cNvGrpSpPr/>
        <p:nvPr/>
      </p:nvGrpSpPr>
      <p:grpSpPr>
        <a:xfrm>
          <a:off x="0" y="0"/>
          <a:ext cx="0" cy="0"/>
          <a:chOff x="0" y="0"/>
          <a:chExt cx="0" cy="0"/>
        </a:xfrm>
      </p:grpSpPr>
      <p:grpSp>
        <p:nvGrpSpPr>
          <p:cNvPr id="98" name="Group 97">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99" name="Picture 98">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0" name="Rectangle 99">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1" name="Picture 100">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02" name="Picture 101">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04" name="Straight Connector 103">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06" name="Rectangle 105">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09" name="Picture 108">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0" name="Rectangle 109">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1" name="Picture 110">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2" name="Picture 111">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96BF60CA-2DB8-9449-BB38-A1D4B549D984}"/>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 </a:t>
            </a:r>
          </a:p>
          <a:p>
            <a:pPr algn="ctr">
              <a:lnSpc>
                <a:spcPct val="90000"/>
              </a:lnSpc>
              <a:spcBef>
                <a:spcPct val="0"/>
              </a:spcBef>
              <a:spcAft>
                <a:spcPts val="600"/>
              </a:spcAft>
            </a:pPr>
            <a:r>
              <a:rPr lang="en-US" sz="3000" kern="1200" cap="none" dirty="0">
                <a:ln w="3175" cmpd="sng">
                  <a:noFill/>
                </a:ln>
                <a:solidFill>
                  <a:schemeClr val="tx1">
                    <a:lumMod val="85000"/>
                    <a:lumOff val="15000"/>
                  </a:schemeClr>
                </a:solidFill>
                <a:effectLst/>
                <a:latin typeface="+mj-lt"/>
                <a:ea typeface="+mj-ea"/>
                <a:cs typeface="+mj-cs"/>
              </a:rPr>
              <a:t> </a:t>
            </a:r>
          </a:p>
        </p:txBody>
      </p:sp>
      <p:sp>
        <p:nvSpPr>
          <p:cNvPr id="114" name="Rectangle 113">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agram&#10;&#10;AI-generated content may be incorrect.">
            <a:extLst>
              <a:ext uri="{FF2B5EF4-FFF2-40B4-BE49-F238E27FC236}">
                <a16:creationId xmlns:a16="http://schemas.microsoft.com/office/drawing/2014/main" id="{8732C435-7189-8D80-1EEF-9E15263EE5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377" y="1619565"/>
            <a:ext cx="2073616" cy="2073616"/>
          </a:xfrm>
          <a:prstGeom prst="rect">
            <a:avLst/>
          </a:prstGeom>
        </p:spPr>
      </p:pic>
      <p:pic>
        <p:nvPicPr>
          <p:cNvPr id="4" name="Picture 3">
            <a:extLst>
              <a:ext uri="{FF2B5EF4-FFF2-40B4-BE49-F238E27FC236}">
                <a16:creationId xmlns:a16="http://schemas.microsoft.com/office/drawing/2014/main" id="{DB0A3A9B-99A2-9956-8F0D-FE1D05E6F6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749" y="1603717"/>
            <a:ext cx="2105312" cy="2105312"/>
          </a:xfrm>
          <a:prstGeom prst="rect">
            <a:avLst/>
          </a:prstGeom>
        </p:spPr>
      </p:pic>
      <p:pic>
        <p:nvPicPr>
          <p:cNvPr id="6" name="Picture 5">
            <a:extLst>
              <a:ext uri="{FF2B5EF4-FFF2-40B4-BE49-F238E27FC236}">
                <a16:creationId xmlns:a16="http://schemas.microsoft.com/office/drawing/2014/main" id="{F4935724-51CB-1F79-6F5C-BAC0954A22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910" y="1613664"/>
            <a:ext cx="2085418" cy="2085418"/>
          </a:xfrm>
          <a:prstGeom prst="rect">
            <a:avLst/>
          </a:prstGeom>
        </p:spPr>
      </p:pic>
      <p:cxnSp>
        <p:nvCxnSpPr>
          <p:cNvPr id="116" name="Straight Connector 115">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8EF4532B-90C1-C12D-8005-26D2E8A7AB93}"/>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14</a:t>
            </a:fld>
            <a:endParaRPr lang="en-US" b="0" i="0" kern="1200" dirty="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2F99EE3C-5064-0F51-5A4C-A64941FFAC7A}"/>
              </a:ext>
            </a:extLst>
          </p:cNvPr>
          <p:cNvSpPr txBox="1"/>
          <p:nvPr/>
        </p:nvSpPr>
        <p:spPr>
          <a:xfrm>
            <a:off x="2943014" y="4932224"/>
            <a:ext cx="3232782" cy="523220"/>
          </a:xfrm>
          <a:prstGeom prst="rect">
            <a:avLst/>
          </a:prstGeom>
          <a:noFill/>
        </p:spPr>
        <p:txBody>
          <a:bodyPr wrap="square">
            <a:spAutoFit/>
          </a:bodyPr>
          <a:lstStyle/>
          <a:p>
            <a:r>
              <a:rPr lang="en-US" sz="2800" dirty="0"/>
              <a:t>November 14</a:t>
            </a:r>
            <a:r>
              <a:rPr lang="en-US" sz="2800" baseline="30000" dirty="0"/>
              <a:t>th</a:t>
            </a:r>
            <a:r>
              <a:rPr lang="en-US" sz="2800" dirty="0"/>
              <a:t> – 16</a:t>
            </a:r>
            <a:r>
              <a:rPr lang="en-US" sz="2800" baseline="30000" dirty="0"/>
              <a:t>th</a:t>
            </a:r>
            <a:r>
              <a:rPr lang="en-US" sz="2800" dirty="0"/>
              <a:t> </a:t>
            </a:r>
          </a:p>
        </p:txBody>
      </p:sp>
    </p:spTree>
    <p:extLst>
      <p:ext uri="{BB962C8B-B14F-4D97-AF65-F5344CB8AC3E}">
        <p14:creationId xmlns:p14="http://schemas.microsoft.com/office/powerpoint/2010/main" val="3162140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4D017A4E-3A30-28CD-CFE6-8C454B6D84E0}"/>
            </a:ext>
          </a:extLst>
        </p:cNvPr>
        <p:cNvGrpSpPr/>
        <p:nvPr/>
      </p:nvGrpSpPr>
      <p:grpSpPr>
        <a:xfrm>
          <a:off x="0" y="0"/>
          <a:ext cx="0" cy="0"/>
          <a:chOff x="0" y="0"/>
          <a:chExt cx="0" cy="0"/>
        </a:xfrm>
      </p:grpSpPr>
      <p:grpSp>
        <p:nvGrpSpPr>
          <p:cNvPr id="121" name="Group 120">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22" name="Picture 121">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3" name="Rectangle 122">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4" name="Picture 123">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5" name="Picture 124">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27" name="Straight Connector 126">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29" name="Rectangle 128">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32" name="Picture 131">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3" name="Rectangle 132">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4" name="Picture 133">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5" name="Picture 134">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87BC208C-2E57-B6F2-EA8D-0FDF3FC6F29F}"/>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 </a:t>
            </a:r>
          </a:p>
          <a:p>
            <a:pPr algn="ctr">
              <a:lnSpc>
                <a:spcPct val="90000"/>
              </a:lnSpc>
              <a:spcBef>
                <a:spcPct val="0"/>
              </a:spcBef>
              <a:spcAft>
                <a:spcPts val="600"/>
              </a:spcAft>
            </a:pPr>
            <a:r>
              <a:rPr lang="en-US" sz="3000" kern="1200" cap="none" dirty="0">
                <a:ln w="3175" cmpd="sng">
                  <a:noFill/>
                </a:ln>
                <a:solidFill>
                  <a:schemeClr val="tx1">
                    <a:lumMod val="85000"/>
                    <a:lumOff val="15000"/>
                  </a:schemeClr>
                </a:solidFill>
                <a:effectLst/>
                <a:latin typeface="+mj-lt"/>
                <a:ea typeface="+mj-ea"/>
                <a:cs typeface="+mj-cs"/>
              </a:rPr>
              <a:t> </a:t>
            </a:r>
          </a:p>
        </p:txBody>
      </p:sp>
      <p:sp>
        <p:nvSpPr>
          <p:cNvPr id="137" name="Rectangle 136">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51A8FD-1AE0-E9A5-62B7-E2DD81BABA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609" y="1257341"/>
            <a:ext cx="2798064" cy="2798064"/>
          </a:xfrm>
          <a:prstGeom prst="rect">
            <a:avLst/>
          </a:prstGeom>
        </p:spPr>
      </p:pic>
      <p:pic>
        <p:nvPicPr>
          <p:cNvPr id="9" name="Picture 8" descr="A picture containing text, dog, sign&#10;&#10;AI-generated content may be incorrect.">
            <a:extLst>
              <a:ext uri="{FF2B5EF4-FFF2-40B4-BE49-F238E27FC236}">
                <a16:creationId xmlns:a16="http://schemas.microsoft.com/office/drawing/2014/main" id="{DE5F6152-4252-6B1E-D0B5-7177B697B1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1911" y="1257341"/>
            <a:ext cx="2798064" cy="2798064"/>
          </a:xfrm>
          <a:prstGeom prst="rect">
            <a:avLst/>
          </a:prstGeom>
        </p:spPr>
      </p:pic>
      <p:cxnSp>
        <p:nvCxnSpPr>
          <p:cNvPr id="139" name="Straight Connector 138">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BACDDE98-8016-A42A-A3C6-9B8AF934EF86}"/>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15</a:t>
            </a:fld>
            <a:endParaRPr lang="en-US" b="0" i="0" kern="1200" dirty="0">
              <a:solidFill>
                <a:schemeClr val="tx1"/>
              </a:solidFill>
              <a:effectLst/>
              <a:latin typeface="+mn-lt"/>
              <a:ea typeface="+mn-ea"/>
              <a:cs typeface="+mn-cs"/>
            </a:endParaRPr>
          </a:p>
        </p:txBody>
      </p:sp>
      <p:sp>
        <p:nvSpPr>
          <p:cNvPr id="3" name="TextBox 2">
            <a:extLst>
              <a:ext uri="{FF2B5EF4-FFF2-40B4-BE49-F238E27FC236}">
                <a16:creationId xmlns:a16="http://schemas.microsoft.com/office/drawing/2014/main" id="{7C37D017-D842-68BD-D3C5-3332C277EB50}"/>
              </a:ext>
            </a:extLst>
          </p:cNvPr>
          <p:cNvSpPr txBox="1"/>
          <p:nvPr/>
        </p:nvSpPr>
        <p:spPr>
          <a:xfrm>
            <a:off x="2910566" y="4936377"/>
            <a:ext cx="3322868" cy="523220"/>
          </a:xfrm>
          <a:prstGeom prst="rect">
            <a:avLst/>
          </a:prstGeom>
          <a:noFill/>
        </p:spPr>
        <p:txBody>
          <a:bodyPr wrap="square">
            <a:spAutoFit/>
          </a:bodyPr>
          <a:lstStyle/>
          <a:p>
            <a:r>
              <a:rPr lang="en-US" sz="2800" dirty="0"/>
              <a:t>November 22</a:t>
            </a:r>
            <a:r>
              <a:rPr lang="en-US" sz="2800" baseline="30000" dirty="0"/>
              <a:t>nd</a:t>
            </a:r>
            <a:r>
              <a:rPr lang="en-US" sz="2800" dirty="0"/>
              <a:t> &amp; 23</a:t>
            </a:r>
            <a:r>
              <a:rPr lang="en-US" sz="2800" baseline="30000" dirty="0"/>
              <a:t>rd</a:t>
            </a:r>
            <a:r>
              <a:rPr lang="en-US" sz="2800" dirty="0"/>
              <a:t> </a:t>
            </a:r>
          </a:p>
        </p:txBody>
      </p:sp>
    </p:spTree>
    <p:extLst>
      <p:ext uri="{BB962C8B-B14F-4D97-AF65-F5344CB8AC3E}">
        <p14:creationId xmlns:p14="http://schemas.microsoft.com/office/powerpoint/2010/main" val="3986720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A4613B3-6300-203D-277A-67139BB3E767}"/>
            </a:ext>
          </a:extLst>
        </p:cNvPr>
        <p:cNvGrpSpPr/>
        <p:nvPr/>
      </p:nvGrpSpPr>
      <p:grpSpPr>
        <a:xfrm>
          <a:off x="0" y="0"/>
          <a:ext cx="0" cy="0"/>
          <a:chOff x="0" y="0"/>
          <a:chExt cx="0" cy="0"/>
        </a:xfrm>
      </p:grpSpPr>
      <p:grpSp>
        <p:nvGrpSpPr>
          <p:cNvPr id="144" name="Group 143">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45" name="Picture 144">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6" name="Rectangle 145">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7" name="Picture 146">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8" name="Picture 147">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0" name="Straight Connector 149">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52" name="Rectangle 151">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55" name="Picture 154">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6" name="Rectangle 155">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7" name="Picture 156">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8" name="Picture 157">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D0CC6336-C164-6EF5-94F6-9D2F6F3142A9}"/>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 </a:t>
            </a:r>
          </a:p>
          <a:p>
            <a:pPr algn="ctr">
              <a:lnSpc>
                <a:spcPct val="90000"/>
              </a:lnSpc>
              <a:spcBef>
                <a:spcPct val="0"/>
              </a:spcBef>
              <a:spcAft>
                <a:spcPts val="600"/>
              </a:spcAft>
            </a:pPr>
            <a:r>
              <a:rPr lang="en-US" sz="3000" kern="1200" cap="none" dirty="0">
                <a:ln w="3175" cmpd="sng">
                  <a:noFill/>
                </a:ln>
                <a:solidFill>
                  <a:schemeClr val="tx1">
                    <a:lumMod val="85000"/>
                    <a:lumOff val="15000"/>
                  </a:schemeClr>
                </a:solidFill>
                <a:effectLst/>
                <a:latin typeface="+mj-lt"/>
                <a:ea typeface="+mj-ea"/>
                <a:cs typeface="+mj-cs"/>
              </a:rPr>
              <a:t> </a:t>
            </a:r>
          </a:p>
        </p:txBody>
      </p:sp>
      <p:sp>
        <p:nvSpPr>
          <p:cNvPr id="160" name="Rectangle 159">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AI-generated content may be incorrect.">
            <a:extLst>
              <a:ext uri="{FF2B5EF4-FFF2-40B4-BE49-F238E27FC236}">
                <a16:creationId xmlns:a16="http://schemas.microsoft.com/office/drawing/2014/main" id="{B870E3BA-E037-3C74-51B0-05D12C48CB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377" y="1619565"/>
            <a:ext cx="2073616" cy="2073616"/>
          </a:xfrm>
          <a:prstGeom prst="rect">
            <a:avLst/>
          </a:prstGeom>
        </p:spPr>
      </p:pic>
      <p:pic>
        <p:nvPicPr>
          <p:cNvPr id="10" name="Picture 9" descr="Text, logo, company name&#10;&#10;AI-generated content may be incorrect.">
            <a:extLst>
              <a:ext uri="{FF2B5EF4-FFF2-40B4-BE49-F238E27FC236}">
                <a16:creationId xmlns:a16="http://schemas.microsoft.com/office/drawing/2014/main" id="{38EC8BE1-AB5E-0E2D-FFC1-B938DF5BFA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749" y="1774774"/>
            <a:ext cx="2105312" cy="1763198"/>
          </a:xfrm>
          <a:prstGeom prst="rect">
            <a:avLst/>
          </a:prstGeom>
        </p:spPr>
      </p:pic>
      <p:pic>
        <p:nvPicPr>
          <p:cNvPr id="4" name="Picture 3" descr="Text&#10;&#10;AI-generated content may be incorrect.">
            <a:extLst>
              <a:ext uri="{FF2B5EF4-FFF2-40B4-BE49-F238E27FC236}">
                <a16:creationId xmlns:a16="http://schemas.microsoft.com/office/drawing/2014/main" id="{DF9CF16A-DC1C-B1A0-B170-D6C622EC2A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910" y="1613664"/>
            <a:ext cx="2085418" cy="2085418"/>
          </a:xfrm>
          <a:prstGeom prst="rect">
            <a:avLst/>
          </a:prstGeom>
        </p:spPr>
      </p:pic>
      <p:cxnSp>
        <p:nvCxnSpPr>
          <p:cNvPr id="162" name="Straight Connector 161">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04CA997A-2319-A8A2-C290-426B1DA47BF1}"/>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16</a:t>
            </a:fld>
            <a:endParaRPr lang="en-US" b="0" i="0" kern="1200" dirty="0">
              <a:solidFill>
                <a:schemeClr val="tx1"/>
              </a:solidFill>
              <a:effectLst/>
              <a:latin typeface="+mn-lt"/>
              <a:ea typeface="+mn-ea"/>
              <a:cs typeface="+mn-cs"/>
            </a:endParaRPr>
          </a:p>
        </p:txBody>
      </p:sp>
      <p:sp>
        <p:nvSpPr>
          <p:cNvPr id="3" name="TextBox 2">
            <a:extLst>
              <a:ext uri="{FF2B5EF4-FFF2-40B4-BE49-F238E27FC236}">
                <a16:creationId xmlns:a16="http://schemas.microsoft.com/office/drawing/2014/main" id="{9DDAAC56-DAFB-28AD-B7D5-ACD72EABC4B1}"/>
              </a:ext>
            </a:extLst>
          </p:cNvPr>
          <p:cNvSpPr txBox="1"/>
          <p:nvPr/>
        </p:nvSpPr>
        <p:spPr>
          <a:xfrm>
            <a:off x="2633472" y="4932224"/>
            <a:ext cx="3950208" cy="523220"/>
          </a:xfrm>
          <a:prstGeom prst="rect">
            <a:avLst/>
          </a:prstGeom>
          <a:noFill/>
        </p:spPr>
        <p:txBody>
          <a:bodyPr wrap="square">
            <a:spAutoFit/>
          </a:bodyPr>
          <a:lstStyle/>
          <a:p>
            <a:pPr algn="ctr"/>
            <a:r>
              <a:rPr lang="en-US" sz="2800" dirty="0"/>
              <a:t>November 28</a:t>
            </a:r>
            <a:r>
              <a:rPr lang="en-US" sz="2800" baseline="30000" dirty="0"/>
              <a:t>th</a:t>
            </a:r>
            <a:r>
              <a:rPr lang="en-US" sz="2800" dirty="0"/>
              <a:t>, 29</a:t>
            </a:r>
            <a:r>
              <a:rPr lang="en-US" sz="2800" baseline="30000" dirty="0"/>
              <a:t>th</a:t>
            </a:r>
            <a:r>
              <a:rPr lang="en-US" sz="2800" dirty="0"/>
              <a:t>, 30</a:t>
            </a:r>
            <a:r>
              <a:rPr lang="en-US" sz="2800" baseline="30000" dirty="0"/>
              <a:t>th</a:t>
            </a:r>
            <a:r>
              <a:rPr lang="en-US" sz="2800" dirty="0"/>
              <a:t> </a:t>
            </a:r>
          </a:p>
        </p:txBody>
      </p:sp>
    </p:spTree>
    <p:extLst>
      <p:ext uri="{BB962C8B-B14F-4D97-AF65-F5344CB8AC3E}">
        <p14:creationId xmlns:p14="http://schemas.microsoft.com/office/powerpoint/2010/main" val="2740664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9F4AD3DC-69F7-4316-2A60-10900AAAB1D3}"/>
            </a:ext>
          </a:extLst>
        </p:cNvPr>
        <p:cNvGrpSpPr/>
        <p:nvPr/>
      </p:nvGrpSpPr>
      <p:grpSpPr>
        <a:xfrm>
          <a:off x="0" y="0"/>
          <a:ext cx="0" cy="0"/>
          <a:chOff x="0" y="0"/>
          <a:chExt cx="0" cy="0"/>
        </a:xfrm>
      </p:grpSpPr>
      <p:grpSp>
        <p:nvGrpSpPr>
          <p:cNvPr id="187" name="Group 186">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68" name="Picture 167">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8" name="Rectangle 187">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0" name="Picture 169">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71" name="Picture 170">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89" name="Straight Connector 188">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90" name="Rectangle 189">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190">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78" name="Picture 177">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2" name="Rectangle 191">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80" name="Picture 179">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81" name="Picture 180">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46F320DF-CC15-16D2-175C-1CBA2820CE54}"/>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 </a:t>
            </a:r>
          </a:p>
          <a:p>
            <a:pPr algn="ctr">
              <a:lnSpc>
                <a:spcPct val="90000"/>
              </a:lnSpc>
              <a:spcBef>
                <a:spcPct val="0"/>
              </a:spcBef>
              <a:spcAft>
                <a:spcPts val="600"/>
              </a:spcAft>
            </a:pPr>
            <a:r>
              <a:rPr lang="en-US" sz="3000" kern="1200" cap="none" dirty="0">
                <a:ln w="3175" cmpd="sng">
                  <a:noFill/>
                </a:ln>
                <a:solidFill>
                  <a:schemeClr val="tx1">
                    <a:lumMod val="85000"/>
                    <a:lumOff val="15000"/>
                  </a:schemeClr>
                </a:solidFill>
                <a:effectLst/>
                <a:latin typeface="+mj-lt"/>
                <a:ea typeface="+mj-ea"/>
                <a:cs typeface="+mj-cs"/>
              </a:rPr>
              <a:t> </a:t>
            </a:r>
          </a:p>
        </p:txBody>
      </p:sp>
      <p:sp>
        <p:nvSpPr>
          <p:cNvPr id="193" name="Rectangle 192">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AI-generated content may be incorrect.">
            <a:extLst>
              <a:ext uri="{FF2B5EF4-FFF2-40B4-BE49-F238E27FC236}">
                <a16:creationId xmlns:a16="http://schemas.microsoft.com/office/drawing/2014/main" id="{8744EF4C-ACD7-4A78-598A-41DBC35041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377" y="1619565"/>
            <a:ext cx="2073616" cy="2073616"/>
          </a:xfrm>
          <a:prstGeom prst="rect">
            <a:avLst/>
          </a:prstGeom>
        </p:spPr>
      </p:pic>
      <p:pic>
        <p:nvPicPr>
          <p:cNvPr id="8" name="Picture 7" descr="Text&#10;&#10;AI-generated content may be incorrect.">
            <a:extLst>
              <a:ext uri="{FF2B5EF4-FFF2-40B4-BE49-F238E27FC236}">
                <a16:creationId xmlns:a16="http://schemas.microsoft.com/office/drawing/2014/main" id="{4C839E18-F9EF-7F60-F51F-8E12F5DB07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749" y="1603717"/>
            <a:ext cx="2105312" cy="2105312"/>
          </a:xfrm>
          <a:prstGeom prst="rect">
            <a:avLst/>
          </a:prstGeom>
        </p:spPr>
      </p:pic>
      <p:pic>
        <p:nvPicPr>
          <p:cNvPr id="11" name="Picture 10" descr="Text&#10;&#10;AI-generated content may be incorrect.">
            <a:extLst>
              <a:ext uri="{FF2B5EF4-FFF2-40B4-BE49-F238E27FC236}">
                <a16:creationId xmlns:a16="http://schemas.microsoft.com/office/drawing/2014/main" id="{CE8F4C80-CD7B-54B7-B5E1-8F8E845308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910" y="1613664"/>
            <a:ext cx="2085418" cy="2085418"/>
          </a:xfrm>
          <a:prstGeom prst="rect">
            <a:avLst/>
          </a:prstGeom>
        </p:spPr>
      </p:pic>
      <p:cxnSp>
        <p:nvCxnSpPr>
          <p:cNvPr id="194" name="Straight Connector 193">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1A6C3B9B-B492-5624-005F-7680AF611C1B}"/>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17</a:t>
            </a:fld>
            <a:endParaRPr lang="en-US" b="0" i="0" kern="1200" dirty="0">
              <a:solidFill>
                <a:schemeClr val="tx1"/>
              </a:solidFill>
              <a:effectLst/>
              <a:latin typeface="+mn-lt"/>
              <a:ea typeface="+mn-ea"/>
              <a:cs typeface="+mn-cs"/>
            </a:endParaRPr>
          </a:p>
        </p:txBody>
      </p:sp>
      <p:sp>
        <p:nvSpPr>
          <p:cNvPr id="3" name="TextBox 2">
            <a:extLst>
              <a:ext uri="{FF2B5EF4-FFF2-40B4-BE49-F238E27FC236}">
                <a16:creationId xmlns:a16="http://schemas.microsoft.com/office/drawing/2014/main" id="{1C491348-1865-C34C-F7F5-373E339A5729}"/>
              </a:ext>
            </a:extLst>
          </p:cNvPr>
          <p:cNvSpPr txBox="1"/>
          <p:nvPr/>
        </p:nvSpPr>
        <p:spPr>
          <a:xfrm>
            <a:off x="2633472" y="4932224"/>
            <a:ext cx="3950208" cy="523220"/>
          </a:xfrm>
          <a:prstGeom prst="rect">
            <a:avLst/>
          </a:prstGeom>
          <a:noFill/>
        </p:spPr>
        <p:txBody>
          <a:bodyPr wrap="square">
            <a:spAutoFit/>
          </a:bodyPr>
          <a:lstStyle/>
          <a:p>
            <a:pPr algn="ctr"/>
            <a:r>
              <a:rPr lang="en-US" sz="2800" dirty="0"/>
              <a:t>December 5</a:t>
            </a:r>
            <a:r>
              <a:rPr lang="en-US" sz="2800" baseline="30000" dirty="0"/>
              <a:t>th</a:t>
            </a:r>
            <a:r>
              <a:rPr lang="en-US" sz="2800" dirty="0"/>
              <a:t> – 7</a:t>
            </a:r>
            <a:r>
              <a:rPr lang="en-US" sz="2800" baseline="30000" dirty="0"/>
              <a:t>th</a:t>
            </a:r>
            <a:r>
              <a:rPr lang="en-US" sz="2800" dirty="0"/>
              <a:t> </a:t>
            </a:r>
          </a:p>
        </p:txBody>
      </p:sp>
    </p:spTree>
    <p:extLst>
      <p:ext uri="{BB962C8B-B14F-4D97-AF65-F5344CB8AC3E}">
        <p14:creationId xmlns:p14="http://schemas.microsoft.com/office/powerpoint/2010/main" val="921769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7D9E7CB-7C16-0B1D-454E-24595593CCF5}"/>
            </a:ext>
          </a:extLst>
        </p:cNvPr>
        <p:cNvGrpSpPr/>
        <p:nvPr/>
      </p:nvGrpSpPr>
      <p:grpSpPr>
        <a:xfrm>
          <a:off x="0" y="0"/>
          <a:ext cx="0" cy="0"/>
          <a:chOff x="0" y="0"/>
          <a:chExt cx="0" cy="0"/>
        </a:xfrm>
      </p:grpSpPr>
      <p:grpSp>
        <p:nvGrpSpPr>
          <p:cNvPr id="199" name="Group 198">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200" name="Picture 199">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1" name="Rectangle 200">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2" name="Picture 201">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3" name="Picture 202">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05" name="Straight Connector 204">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07" name="Rectangle 206">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9" name="Group 208">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10" name="Picture 209">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1" name="Rectangle 210">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2" name="Picture 211">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13" name="Picture 212">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920058E5-2899-CEE9-05B7-6C366AEC88D6}"/>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 </a:t>
            </a:r>
          </a:p>
          <a:p>
            <a:pPr algn="ctr">
              <a:lnSpc>
                <a:spcPct val="90000"/>
              </a:lnSpc>
              <a:spcBef>
                <a:spcPct val="0"/>
              </a:spcBef>
              <a:spcAft>
                <a:spcPts val="600"/>
              </a:spcAft>
            </a:pPr>
            <a:r>
              <a:rPr lang="en-US" sz="3000" kern="1200" cap="none" dirty="0">
                <a:ln w="3175" cmpd="sng">
                  <a:noFill/>
                </a:ln>
                <a:solidFill>
                  <a:schemeClr val="tx1">
                    <a:lumMod val="85000"/>
                    <a:lumOff val="15000"/>
                  </a:schemeClr>
                </a:solidFill>
                <a:effectLst/>
                <a:latin typeface="+mj-lt"/>
                <a:ea typeface="+mj-ea"/>
                <a:cs typeface="+mj-cs"/>
              </a:rPr>
              <a:t> </a:t>
            </a:r>
          </a:p>
        </p:txBody>
      </p:sp>
      <p:sp>
        <p:nvSpPr>
          <p:cNvPr id="215" name="Rectangle 214">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p&#10;&#10;AI-generated content may be incorrect.">
            <a:extLst>
              <a:ext uri="{FF2B5EF4-FFF2-40B4-BE49-F238E27FC236}">
                <a16:creationId xmlns:a16="http://schemas.microsoft.com/office/drawing/2014/main" id="{DBA8B57A-1086-0E1A-1A1D-EC6B0F8950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377" y="1619565"/>
            <a:ext cx="2073616" cy="2073616"/>
          </a:xfrm>
          <a:prstGeom prst="rect">
            <a:avLst/>
          </a:prstGeom>
        </p:spPr>
      </p:pic>
      <p:pic>
        <p:nvPicPr>
          <p:cNvPr id="4" name="Picture 3" descr="A picture containing graphical user interface&#10;&#10;AI-generated content may be incorrect.">
            <a:extLst>
              <a:ext uri="{FF2B5EF4-FFF2-40B4-BE49-F238E27FC236}">
                <a16:creationId xmlns:a16="http://schemas.microsoft.com/office/drawing/2014/main" id="{1BCCD5BA-740B-3A50-1C12-F292A29D47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749" y="1603717"/>
            <a:ext cx="2105312" cy="2105312"/>
          </a:xfrm>
          <a:prstGeom prst="rect">
            <a:avLst/>
          </a:prstGeom>
        </p:spPr>
      </p:pic>
      <p:pic>
        <p:nvPicPr>
          <p:cNvPr id="10" name="Picture 9" descr="Text&#10;&#10;AI-generated content may be incorrect.">
            <a:extLst>
              <a:ext uri="{FF2B5EF4-FFF2-40B4-BE49-F238E27FC236}">
                <a16:creationId xmlns:a16="http://schemas.microsoft.com/office/drawing/2014/main" id="{8ACB25FF-0582-A923-79D3-E97B9A4FAA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910" y="1613664"/>
            <a:ext cx="2085418" cy="2085418"/>
          </a:xfrm>
          <a:prstGeom prst="rect">
            <a:avLst/>
          </a:prstGeom>
        </p:spPr>
      </p:pic>
      <p:cxnSp>
        <p:nvCxnSpPr>
          <p:cNvPr id="217" name="Straight Connector 216">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69F1094-AF77-8D0B-42B6-3B3838DA6E5F}"/>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18</a:t>
            </a:fld>
            <a:endParaRPr lang="en-US" b="0" i="0" kern="1200" dirty="0">
              <a:solidFill>
                <a:schemeClr val="tx1"/>
              </a:solidFill>
              <a:effectLst/>
              <a:latin typeface="+mn-lt"/>
              <a:ea typeface="+mn-ea"/>
              <a:cs typeface="+mn-cs"/>
            </a:endParaRPr>
          </a:p>
        </p:txBody>
      </p:sp>
      <p:sp>
        <p:nvSpPr>
          <p:cNvPr id="3" name="TextBox 2">
            <a:extLst>
              <a:ext uri="{FF2B5EF4-FFF2-40B4-BE49-F238E27FC236}">
                <a16:creationId xmlns:a16="http://schemas.microsoft.com/office/drawing/2014/main" id="{5802B5A8-7B12-BCCE-3617-E4D03B2B6C3B}"/>
              </a:ext>
            </a:extLst>
          </p:cNvPr>
          <p:cNvSpPr txBox="1"/>
          <p:nvPr/>
        </p:nvSpPr>
        <p:spPr>
          <a:xfrm>
            <a:off x="2633472" y="4932224"/>
            <a:ext cx="3950208" cy="523220"/>
          </a:xfrm>
          <a:prstGeom prst="rect">
            <a:avLst/>
          </a:prstGeom>
          <a:noFill/>
        </p:spPr>
        <p:txBody>
          <a:bodyPr wrap="square">
            <a:spAutoFit/>
          </a:bodyPr>
          <a:lstStyle/>
          <a:p>
            <a:pPr algn="ctr"/>
            <a:r>
              <a:rPr lang="en-US" sz="2800" dirty="0"/>
              <a:t>December 12</a:t>
            </a:r>
            <a:r>
              <a:rPr lang="en-US" sz="2800" baseline="30000" dirty="0"/>
              <a:t>th</a:t>
            </a:r>
            <a:r>
              <a:rPr lang="en-US" sz="2800" dirty="0"/>
              <a:t> – 14</a:t>
            </a:r>
            <a:r>
              <a:rPr lang="en-US" sz="2800" baseline="30000" dirty="0"/>
              <a:t>th</a:t>
            </a:r>
            <a:r>
              <a:rPr lang="en-US" sz="2800" dirty="0"/>
              <a:t> </a:t>
            </a:r>
          </a:p>
        </p:txBody>
      </p:sp>
    </p:spTree>
    <p:extLst>
      <p:ext uri="{BB962C8B-B14F-4D97-AF65-F5344CB8AC3E}">
        <p14:creationId xmlns:p14="http://schemas.microsoft.com/office/powerpoint/2010/main" val="3137641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5198DCA-9506-9607-60EB-B76A839F2DAE}"/>
            </a:ext>
          </a:extLst>
        </p:cNvPr>
        <p:cNvGrpSpPr/>
        <p:nvPr/>
      </p:nvGrpSpPr>
      <p:grpSpPr>
        <a:xfrm>
          <a:off x="0" y="0"/>
          <a:ext cx="0" cy="0"/>
          <a:chOff x="0" y="0"/>
          <a:chExt cx="0" cy="0"/>
        </a:xfrm>
      </p:grpSpPr>
      <p:grpSp>
        <p:nvGrpSpPr>
          <p:cNvPr id="222" name="Group 221">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223" name="Picture 222">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4" name="Rectangle 223">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25" name="Picture 224">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26" name="Picture 225">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28" name="Straight Connector 227">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30" name="Rectangle 229">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2" name="Group 231">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33" name="Picture 232">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4" name="Rectangle 233">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35" name="Picture 234">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6" name="Picture 235">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2C95DEE3-6008-172B-948A-25341E1195F5}"/>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 </a:t>
            </a:r>
          </a:p>
          <a:p>
            <a:pPr algn="ctr">
              <a:lnSpc>
                <a:spcPct val="90000"/>
              </a:lnSpc>
              <a:spcBef>
                <a:spcPct val="0"/>
              </a:spcBef>
              <a:spcAft>
                <a:spcPts val="600"/>
              </a:spcAft>
            </a:pPr>
            <a:r>
              <a:rPr lang="en-US" sz="3000" kern="1200" cap="none" dirty="0">
                <a:ln w="3175" cmpd="sng">
                  <a:noFill/>
                </a:ln>
                <a:solidFill>
                  <a:schemeClr val="tx1">
                    <a:lumMod val="85000"/>
                    <a:lumOff val="15000"/>
                  </a:schemeClr>
                </a:solidFill>
                <a:effectLst/>
                <a:latin typeface="+mj-lt"/>
                <a:ea typeface="+mj-ea"/>
                <a:cs typeface="+mj-cs"/>
              </a:rPr>
              <a:t> </a:t>
            </a:r>
          </a:p>
        </p:txBody>
      </p:sp>
      <p:sp>
        <p:nvSpPr>
          <p:cNvPr id="238" name="Rectangle 237">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188D663-C1C8-2EDA-F825-E606B4D99A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377" y="1619565"/>
            <a:ext cx="2073616" cy="2073616"/>
          </a:xfrm>
          <a:prstGeom prst="rect">
            <a:avLst/>
          </a:prstGeom>
        </p:spPr>
      </p:pic>
      <p:pic>
        <p:nvPicPr>
          <p:cNvPr id="11" name="Picture 10">
            <a:extLst>
              <a:ext uri="{FF2B5EF4-FFF2-40B4-BE49-F238E27FC236}">
                <a16:creationId xmlns:a16="http://schemas.microsoft.com/office/drawing/2014/main" id="{49FF1345-5A9E-2E9D-A6CB-0A547ECA46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749" y="1603717"/>
            <a:ext cx="2105312" cy="2105312"/>
          </a:xfrm>
          <a:prstGeom prst="rect">
            <a:avLst/>
          </a:prstGeom>
        </p:spPr>
      </p:pic>
      <p:pic>
        <p:nvPicPr>
          <p:cNvPr id="8" name="Picture 7">
            <a:extLst>
              <a:ext uri="{FF2B5EF4-FFF2-40B4-BE49-F238E27FC236}">
                <a16:creationId xmlns:a16="http://schemas.microsoft.com/office/drawing/2014/main" id="{133DAB3B-EEBE-1050-5236-672B67A310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910" y="1613664"/>
            <a:ext cx="2085418" cy="2085418"/>
          </a:xfrm>
          <a:prstGeom prst="rect">
            <a:avLst/>
          </a:prstGeom>
        </p:spPr>
      </p:pic>
      <p:cxnSp>
        <p:nvCxnSpPr>
          <p:cNvPr id="240" name="Straight Connector 239">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49D2A77D-9C11-7EF4-39FD-B2FF2E5865D2}"/>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19</a:t>
            </a:fld>
            <a:endParaRPr lang="en-US" b="0" i="0" kern="1200" dirty="0">
              <a:solidFill>
                <a:schemeClr val="tx1"/>
              </a:solidFill>
              <a:effectLst/>
              <a:latin typeface="+mn-lt"/>
              <a:ea typeface="+mn-ea"/>
              <a:cs typeface="+mn-cs"/>
            </a:endParaRPr>
          </a:p>
        </p:txBody>
      </p:sp>
      <p:sp>
        <p:nvSpPr>
          <p:cNvPr id="3" name="TextBox 2">
            <a:extLst>
              <a:ext uri="{FF2B5EF4-FFF2-40B4-BE49-F238E27FC236}">
                <a16:creationId xmlns:a16="http://schemas.microsoft.com/office/drawing/2014/main" id="{1C9588DC-67EB-164D-8376-52C38624495A}"/>
              </a:ext>
            </a:extLst>
          </p:cNvPr>
          <p:cNvSpPr txBox="1"/>
          <p:nvPr/>
        </p:nvSpPr>
        <p:spPr>
          <a:xfrm>
            <a:off x="2633472" y="4932224"/>
            <a:ext cx="3950208" cy="523220"/>
          </a:xfrm>
          <a:prstGeom prst="rect">
            <a:avLst/>
          </a:prstGeom>
          <a:noFill/>
        </p:spPr>
        <p:txBody>
          <a:bodyPr wrap="square">
            <a:spAutoFit/>
          </a:bodyPr>
          <a:lstStyle/>
          <a:p>
            <a:pPr algn="ctr"/>
            <a:r>
              <a:rPr lang="en-US" sz="2800" dirty="0"/>
              <a:t>December 19</a:t>
            </a:r>
            <a:r>
              <a:rPr lang="en-US" sz="2800" baseline="30000" dirty="0"/>
              <a:t>th</a:t>
            </a:r>
            <a:r>
              <a:rPr lang="en-US" sz="2800" dirty="0"/>
              <a:t> – 21</a:t>
            </a:r>
            <a:r>
              <a:rPr lang="en-US" sz="2800" baseline="30000" dirty="0"/>
              <a:t>st</a:t>
            </a:r>
            <a:r>
              <a:rPr lang="en-US" sz="2800" dirty="0"/>
              <a:t> </a:t>
            </a:r>
          </a:p>
        </p:txBody>
      </p:sp>
    </p:spTree>
    <p:extLst>
      <p:ext uri="{BB962C8B-B14F-4D97-AF65-F5344CB8AC3E}">
        <p14:creationId xmlns:p14="http://schemas.microsoft.com/office/powerpoint/2010/main" val="3134715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2664004"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C614199-1CA9-0A95-4D39-FDC8E3F08FDE}"/>
              </a:ext>
            </a:extLst>
          </p:cNvPr>
          <p:cNvSpPr>
            <a:spLocks noGrp="1"/>
          </p:cNvSpPr>
          <p:nvPr>
            <p:ph type="title"/>
          </p:nvPr>
        </p:nvSpPr>
        <p:spPr>
          <a:xfrm>
            <a:off x="791699" y="1055077"/>
            <a:ext cx="1899682" cy="4794578"/>
          </a:xfrm>
        </p:spPr>
        <p:txBody>
          <a:bodyPr vert="horz" lIns="68580" tIns="34290" rIns="68580" bIns="34290" rtlCol="0" anchorCtr="0" compatLnSpc="1">
            <a:normAutofit/>
          </a:bodyPr>
          <a:lstStyle/>
          <a:p>
            <a:pPr>
              <a:spcBef>
                <a:spcPct val="0"/>
              </a:spcBef>
            </a:pPr>
            <a:r>
              <a:rPr lang="en-US" sz="2800" b="1" dirty="0">
                <a:solidFill>
                  <a:srgbClr val="262626"/>
                </a:solidFill>
                <a:latin typeface="+mj-lt"/>
                <a:ea typeface="+mj-ea"/>
                <a:cs typeface="+mj-cs"/>
              </a:rPr>
              <a:t>Program Highlights</a:t>
            </a:r>
            <a:br>
              <a:rPr lang="en-US" sz="2800" b="1" dirty="0">
                <a:solidFill>
                  <a:srgbClr val="262626"/>
                </a:solidFill>
                <a:latin typeface="+mj-lt"/>
                <a:ea typeface="+mj-ea"/>
                <a:cs typeface="+mj-cs"/>
              </a:rPr>
            </a:br>
            <a:r>
              <a:rPr lang="en-US" sz="2000" dirty="0">
                <a:solidFill>
                  <a:srgbClr val="262626"/>
                </a:solidFill>
                <a:latin typeface="+mj-lt"/>
                <a:ea typeface="+mj-ea"/>
                <a:cs typeface="+mj-cs"/>
              </a:rPr>
              <a:t>November &amp; December 2025</a:t>
            </a:r>
          </a:p>
        </p:txBody>
      </p:sp>
      <p:sp useBgFill="1">
        <p:nvSpPr>
          <p:cNvPr id="70" name="Rectangle 69">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1FCA1FC-E403-EBCA-6FE1-E7C0A12C16AD}"/>
              </a:ext>
            </a:extLst>
          </p:cNvPr>
          <p:cNvSpPr>
            <a:spLocks noGrp="1"/>
          </p:cNvSpPr>
          <p:nvPr>
            <p:ph type="sldNum" sz="quarter" idx="12"/>
          </p:nvPr>
        </p:nvSpPr>
        <p:spPr>
          <a:xfrm>
            <a:off x="8287222" y="6379383"/>
            <a:ext cx="407023" cy="279400"/>
          </a:xfrm>
        </p:spPr>
        <p:txBody>
          <a:bodyPr>
            <a:normAutofit/>
          </a:bodyPr>
          <a:lstStyle/>
          <a:p>
            <a:pPr lvl="0">
              <a:spcAft>
                <a:spcPts val="600"/>
              </a:spcAft>
            </a:pPr>
            <a:fld id="{578E44AA-3F5A-4849-8359-0F12FBCE4F04}" type="slidenum">
              <a:rPr lang="en-US" smtClean="0"/>
              <a:pPr lvl="0">
                <a:spcAft>
                  <a:spcPts val="600"/>
                </a:spcAft>
              </a:pPr>
              <a:t>2</a:t>
            </a:fld>
            <a:endParaRPr lang="en-US"/>
          </a:p>
        </p:txBody>
      </p:sp>
      <p:graphicFrame>
        <p:nvGraphicFramePr>
          <p:cNvPr id="59" name="Content Placeholder 2">
            <a:extLst>
              <a:ext uri="{FF2B5EF4-FFF2-40B4-BE49-F238E27FC236}">
                <a16:creationId xmlns:a16="http://schemas.microsoft.com/office/drawing/2014/main" id="{0EDDD9EF-97BE-8799-3F4A-EFE21C10B5C3}"/>
              </a:ext>
            </a:extLst>
          </p:cNvPr>
          <p:cNvGraphicFramePr>
            <a:graphicFrameLocks noGrp="1"/>
          </p:cNvGraphicFramePr>
          <p:nvPr>
            <p:ph idx="1"/>
            <p:extLst>
              <p:ext uri="{D42A27DB-BD31-4B8C-83A1-F6EECF244321}">
                <p14:modId xmlns:p14="http://schemas.microsoft.com/office/powerpoint/2010/main" val="3807244564"/>
              </p:ext>
            </p:extLst>
          </p:nvPr>
        </p:nvGraphicFramePr>
        <p:xfrm>
          <a:off x="4102554" y="804670"/>
          <a:ext cx="4435656"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230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2787009D-E104-1EF5-A66B-22CDFEFB2361}"/>
            </a:ext>
          </a:extLst>
        </p:cNvPr>
        <p:cNvGrpSpPr/>
        <p:nvPr/>
      </p:nvGrpSpPr>
      <p:grpSpPr>
        <a:xfrm>
          <a:off x="0" y="0"/>
          <a:ext cx="0" cy="0"/>
          <a:chOff x="0" y="0"/>
          <a:chExt cx="0" cy="0"/>
        </a:xfrm>
      </p:grpSpPr>
      <p:grpSp>
        <p:nvGrpSpPr>
          <p:cNvPr id="245" name="Group 244">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246" name="Picture 245">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7" name="Rectangle 246">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48" name="Picture 247">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49" name="Picture 248">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51" name="Straight Connector 250">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53" name="Rectangle 252">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254">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56" name="Picture 255">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7" name="Rectangle 256">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58" name="Picture 257">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9" name="Picture 258">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id="{7695A8EB-3F39-64C7-6529-7CD6E4DB0F83}"/>
              </a:ext>
            </a:extLst>
          </p:cNvPr>
          <p:cNvSpPr txBox="1"/>
          <p:nvPr/>
        </p:nvSpPr>
        <p:spPr>
          <a:xfrm>
            <a:off x="826964" y="4404852"/>
            <a:ext cx="7492258"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kern="1200" cap="none" dirty="0">
                <a:ln w="3175" cmpd="sng">
                  <a:noFill/>
                </a:ln>
                <a:solidFill>
                  <a:schemeClr val="tx1">
                    <a:lumMod val="85000"/>
                    <a:lumOff val="15000"/>
                  </a:schemeClr>
                </a:solidFill>
                <a:effectLst/>
                <a:latin typeface="+mj-lt"/>
                <a:ea typeface="+mj-ea"/>
                <a:cs typeface="+mj-cs"/>
              </a:rPr>
              <a:t>Offsite Adoption Events: </a:t>
            </a:r>
          </a:p>
          <a:p>
            <a:pPr algn="ctr">
              <a:lnSpc>
                <a:spcPct val="90000"/>
              </a:lnSpc>
              <a:spcBef>
                <a:spcPct val="0"/>
              </a:spcBef>
              <a:spcAft>
                <a:spcPts val="600"/>
              </a:spcAft>
            </a:pPr>
            <a:r>
              <a:rPr lang="en-US" sz="3000" kern="1200" cap="none" dirty="0">
                <a:ln w="3175" cmpd="sng">
                  <a:noFill/>
                </a:ln>
                <a:solidFill>
                  <a:schemeClr val="tx1">
                    <a:lumMod val="85000"/>
                    <a:lumOff val="15000"/>
                  </a:schemeClr>
                </a:solidFill>
                <a:effectLst/>
                <a:latin typeface="+mj-lt"/>
                <a:ea typeface="+mj-ea"/>
                <a:cs typeface="+mj-cs"/>
              </a:rPr>
              <a:t> </a:t>
            </a:r>
          </a:p>
        </p:txBody>
      </p:sp>
      <p:sp>
        <p:nvSpPr>
          <p:cNvPr id="261" name="Rectangle 260">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alendar&#10;&#10;AI-generated content may be incorrect.">
            <a:extLst>
              <a:ext uri="{FF2B5EF4-FFF2-40B4-BE49-F238E27FC236}">
                <a16:creationId xmlns:a16="http://schemas.microsoft.com/office/drawing/2014/main" id="{06C13458-0A88-9252-D645-8897083CC8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609" y="1257341"/>
            <a:ext cx="2798064" cy="2798064"/>
          </a:xfrm>
          <a:prstGeom prst="rect">
            <a:avLst/>
          </a:prstGeom>
        </p:spPr>
      </p:pic>
      <p:pic>
        <p:nvPicPr>
          <p:cNvPr id="7" name="Picture 6" descr="A dog with its tongue out&#10;&#10;AI-generated content may be incorrect.">
            <a:extLst>
              <a:ext uri="{FF2B5EF4-FFF2-40B4-BE49-F238E27FC236}">
                <a16:creationId xmlns:a16="http://schemas.microsoft.com/office/drawing/2014/main" id="{18AB1838-1BF2-5767-9CB2-1CA5E6AC42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1911" y="1257341"/>
            <a:ext cx="2798064" cy="2798064"/>
          </a:xfrm>
          <a:prstGeom prst="rect">
            <a:avLst/>
          </a:prstGeom>
        </p:spPr>
      </p:pic>
      <p:cxnSp>
        <p:nvCxnSpPr>
          <p:cNvPr id="263" name="Straight Connector 262">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B330047-4A5C-FA2D-E789-A08FDB4EDE0B}"/>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20</a:t>
            </a:fld>
            <a:endParaRPr lang="en-US" b="0" i="0" kern="1200" dirty="0">
              <a:solidFill>
                <a:schemeClr val="tx1"/>
              </a:solidFill>
              <a:effectLst/>
              <a:latin typeface="+mn-lt"/>
              <a:ea typeface="+mn-ea"/>
              <a:cs typeface="+mn-cs"/>
            </a:endParaRPr>
          </a:p>
        </p:txBody>
      </p:sp>
      <p:sp>
        <p:nvSpPr>
          <p:cNvPr id="3" name="TextBox 2">
            <a:extLst>
              <a:ext uri="{FF2B5EF4-FFF2-40B4-BE49-F238E27FC236}">
                <a16:creationId xmlns:a16="http://schemas.microsoft.com/office/drawing/2014/main" id="{832C182C-4C7C-DAD5-35F0-FB43806E7223}"/>
              </a:ext>
            </a:extLst>
          </p:cNvPr>
          <p:cNvSpPr txBox="1"/>
          <p:nvPr/>
        </p:nvSpPr>
        <p:spPr>
          <a:xfrm>
            <a:off x="2633472" y="4932224"/>
            <a:ext cx="3950208" cy="523220"/>
          </a:xfrm>
          <a:prstGeom prst="rect">
            <a:avLst/>
          </a:prstGeom>
          <a:noFill/>
        </p:spPr>
        <p:txBody>
          <a:bodyPr wrap="square">
            <a:spAutoFit/>
          </a:bodyPr>
          <a:lstStyle/>
          <a:p>
            <a:pPr algn="ctr"/>
            <a:r>
              <a:rPr lang="en-US" sz="2800" dirty="0"/>
              <a:t>December 27</a:t>
            </a:r>
            <a:r>
              <a:rPr lang="en-US" sz="2800" baseline="30000" dirty="0"/>
              <a:t>th</a:t>
            </a:r>
            <a:r>
              <a:rPr lang="en-US" sz="2800" dirty="0"/>
              <a:t> &amp; 28</a:t>
            </a:r>
            <a:r>
              <a:rPr lang="en-US" sz="2800" baseline="30000" dirty="0"/>
              <a:t>th</a:t>
            </a:r>
            <a:r>
              <a:rPr lang="en-US" sz="2800" dirty="0"/>
              <a:t> </a:t>
            </a:r>
          </a:p>
        </p:txBody>
      </p:sp>
    </p:spTree>
    <p:extLst>
      <p:ext uri="{BB962C8B-B14F-4D97-AF65-F5344CB8AC3E}">
        <p14:creationId xmlns:p14="http://schemas.microsoft.com/office/powerpoint/2010/main" val="2142491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98160-67D0-49E6-75E8-C80BFEDF57E0}"/>
              </a:ext>
            </a:extLst>
          </p:cNvPr>
          <p:cNvSpPr>
            <a:spLocks noGrp="1"/>
          </p:cNvSpPr>
          <p:nvPr>
            <p:ph type="title"/>
          </p:nvPr>
        </p:nvSpPr>
        <p:spPr>
          <a:xfrm>
            <a:off x="971551" y="982132"/>
            <a:ext cx="7200897" cy="1303867"/>
          </a:xfrm>
        </p:spPr>
        <p:txBody>
          <a:bodyPr>
            <a:normAutofit/>
          </a:bodyPr>
          <a:lstStyle/>
          <a:p>
            <a:pPr>
              <a:lnSpc>
                <a:spcPct val="90000"/>
              </a:lnSpc>
            </a:pPr>
            <a:r>
              <a:rPr lang="en-US" b="1" dirty="0">
                <a:solidFill>
                  <a:srgbClr val="262626"/>
                </a:solidFill>
              </a:rPr>
              <a:t>Low-Cost Spay/Neuter Clinics</a:t>
            </a:r>
            <a:br>
              <a:rPr lang="en-US" b="1" dirty="0">
                <a:solidFill>
                  <a:srgbClr val="262626"/>
                </a:solidFill>
              </a:rPr>
            </a:br>
            <a:r>
              <a:rPr lang="en-US" dirty="0">
                <a:solidFill>
                  <a:srgbClr val="262626"/>
                </a:solidFill>
              </a:rPr>
              <a:t>November 2025</a:t>
            </a:r>
          </a:p>
        </p:txBody>
      </p:sp>
      <p:sp>
        <p:nvSpPr>
          <p:cNvPr id="10" name="Slide Number Placeholder 9">
            <a:extLst>
              <a:ext uri="{FF2B5EF4-FFF2-40B4-BE49-F238E27FC236}">
                <a16:creationId xmlns:a16="http://schemas.microsoft.com/office/drawing/2014/main" id="{6DBE048E-FBDC-D12F-1CD7-A44B23F2CF1C}"/>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21</a:t>
            </a:fld>
            <a:endParaRPr lang="en-US">
              <a:solidFill>
                <a:srgbClr val="000000"/>
              </a:solidFill>
            </a:endParaRPr>
          </a:p>
        </p:txBody>
      </p:sp>
      <p:graphicFrame>
        <p:nvGraphicFramePr>
          <p:cNvPr id="9" name="Content Placeholder 8">
            <a:extLst>
              <a:ext uri="{FF2B5EF4-FFF2-40B4-BE49-F238E27FC236}">
                <a16:creationId xmlns:a16="http://schemas.microsoft.com/office/drawing/2014/main" id="{D48698C4-530E-B7F1-E8A3-261ED5E5B873}"/>
              </a:ext>
            </a:extLst>
          </p:cNvPr>
          <p:cNvGraphicFramePr>
            <a:graphicFrameLocks noGrp="1"/>
          </p:cNvGraphicFramePr>
          <p:nvPr>
            <p:ph idx="1"/>
            <p:extLst>
              <p:ext uri="{D42A27DB-BD31-4B8C-83A1-F6EECF244321}">
                <p14:modId xmlns:p14="http://schemas.microsoft.com/office/powerpoint/2010/main" val="1473294043"/>
              </p:ext>
            </p:extLst>
          </p:nvPr>
        </p:nvGraphicFramePr>
        <p:xfrm>
          <a:off x="1020046" y="2285999"/>
          <a:ext cx="7152402" cy="3833184"/>
        </p:xfrm>
        <a:graphic>
          <a:graphicData uri="http://schemas.openxmlformats.org/drawingml/2006/table">
            <a:tbl>
              <a:tblPr firstRow="1" bandRow="1">
                <a:tableStyleId>{5C22544A-7EE6-4342-B048-85BDC9FD1C3A}</a:tableStyleId>
              </a:tblPr>
              <a:tblGrid>
                <a:gridCol w="1449772">
                  <a:extLst>
                    <a:ext uri="{9D8B030D-6E8A-4147-A177-3AD203B41FA5}">
                      <a16:colId xmlns:a16="http://schemas.microsoft.com/office/drawing/2014/main" val="3535636717"/>
                    </a:ext>
                  </a:extLst>
                </a:gridCol>
                <a:gridCol w="3555413">
                  <a:extLst>
                    <a:ext uri="{9D8B030D-6E8A-4147-A177-3AD203B41FA5}">
                      <a16:colId xmlns:a16="http://schemas.microsoft.com/office/drawing/2014/main" val="2980989674"/>
                    </a:ext>
                  </a:extLst>
                </a:gridCol>
                <a:gridCol w="2147217">
                  <a:extLst>
                    <a:ext uri="{9D8B030D-6E8A-4147-A177-3AD203B41FA5}">
                      <a16:colId xmlns:a16="http://schemas.microsoft.com/office/drawing/2014/main" val="2168993521"/>
                    </a:ext>
                  </a:extLst>
                </a:gridCol>
              </a:tblGrid>
              <a:tr h="319432">
                <a:tc>
                  <a:txBody>
                    <a:bodyPr/>
                    <a:lstStyle/>
                    <a:p>
                      <a:r>
                        <a:rPr lang="en-US" sz="1400" dirty="0"/>
                        <a:t>Date</a:t>
                      </a:r>
                    </a:p>
                  </a:txBody>
                  <a:tcPr marL="77754" marR="77754" marT="36299" marB="36299">
                    <a:solidFill>
                      <a:schemeClr val="tx2"/>
                    </a:solidFill>
                  </a:tcPr>
                </a:tc>
                <a:tc>
                  <a:txBody>
                    <a:bodyPr/>
                    <a:lstStyle/>
                    <a:p>
                      <a:r>
                        <a:rPr lang="en-US" sz="1400"/>
                        <a:t>Location</a:t>
                      </a:r>
                    </a:p>
                  </a:txBody>
                  <a:tcPr marL="77754" marR="77754" marT="36299" marB="36299">
                    <a:solidFill>
                      <a:schemeClr val="tx2"/>
                    </a:solidFill>
                  </a:tcPr>
                </a:tc>
                <a:tc>
                  <a:txBody>
                    <a:bodyPr/>
                    <a:lstStyle/>
                    <a:p>
                      <a:r>
                        <a:rPr lang="en-US" sz="1400"/>
                        <a:t>Surgeries</a:t>
                      </a:r>
                    </a:p>
                  </a:txBody>
                  <a:tcPr marL="77754" marR="77754" marT="36299" marB="36299">
                    <a:solidFill>
                      <a:schemeClr val="tx2"/>
                    </a:solidFill>
                  </a:tcPr>
                </a:tc>
                <a:extLst>
                  <a:ext uri="{0D108BD9-81ED-4DB2-BD59-A6C34878D82A}">
                    <a16:rowId xmlns:a16="http://schemas.microsoft.com/office/drawing/2014/main" val="1202743004"/>
                  </a:ext>
                </a:extLst>
              </a:tr>
              <a:tr h="319432">
                <a:tc>
                  <a:txBody>
                    <a:bodyPr/>
                    <a:lstStyle/>
                    <a:p>
                      <a:r>
                        <a:rPr lang="en-US" sz="1400" b="0" dirty="0">
                          <a:solidFill>
                            <a:schemeClr val="tx1"/>
                          </a:solidFill>
                        </a:rPr>
                        <a:t>November 4</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Heritage Park</a:t>
                      </a:r>
                    </a:p>
                  </a:txBody>
                  <a:tcPr marL="77754" marR="77754" marT="36299" marB="36299">
                    <a:solidFill>
                      <a:schemeClr val="accent6">
                        <a:lumMod val="40000"/>
                        <a:lumOff val="60000"/>
                      </a:schemeClr>
                    </a:solidFill>
                  </a:tcPr>
                </a:tc>
                <a:tc>
                  <a:txBody>
                    <a:bodyPr/>
                    <a:lstStyle/>
                    <a:p>
                      <a:r>
                        <a:rPr lang="en-US" sz="1400" b="0" dirty="0">
                          <a:solidFill>
                            <a:schemeClr val="tx1"/>
                          </a:solidFill>
                        </a:rPr>
                        <a:t>68</a:t>
                      </a:r>
                    </a:p>
                  </a:txBody>
                  <a:tcPr marL="77754" marR="77754" marT="36299" marB="36299">
                    <a:solidFill>
                      <a:schemeClr val="accent6">
                        <a:lumMod val="40000"/>
                        <a:lumOff val="60000"/>
                      </a:schemeClr>
                    </a:solidFill>
                  </a:tcPr>
                </a:tc>
                <a:extLst>
                  <a:ext uri="{0D108BD9-81ED-4DB2-BD59-A6C34878D82A}">
                    <a16:rowId xmlns:a16="http://schemas.microsoft.com/office/drawing/2014/main" val="4132736253"/>
                  </a:ext>
                </a:extLst>
              </a:tr>
              <a:tr h="319432">
                <a:tc>
                  <a:txBody>
                    <a:bodyPr/>
                    <a:lstStyle/>
                    <a:p>
                      <a:r>
                        <a:rPr lang="en-US" sz="1400" b="0" dirty="0">
                          <a:solidFill>
                            <a:schemeClr val="tx1"/>
                          </a:solidFill>
                        </a:rPr>
                        <a:t>November 5</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Lake Isabella, Ca</a:t>
                      </a:r>
                    </a:p>
                  </a:txBody>
                  <a:tcPr marL="77754" marR="77754" marT="36299" marB="36299">
                    <a:solidFill>
                      <a:schemeClr val="accent6">
                        <a:lumMod val="20000"/>
                        <a:lumOff val="80000"/>
                      </a:schemeClr>
                    </a:solidFill>
                  </a:tcPr>
                </a:tc>
                <a:tc>
                  <a:txBody>
                    <a:bodyPr/>
                    <a:lstStyle/>
                    <a:p>
                      <a:r>
                        <a:rPr lang="en-US" sz="1400" b="0" dirty="0">
                          <a:solidFill>
                            <a:schemeClr val="tx1"/>
                          </a:solidFill>
                        </a:rPr>
                        <a:t>53</a:t>
                      </a:r>
                    </a:p>
                  </a:txBody>
                  <a:tcPr marL="77754" marR="77754" marT="36299" marB="36299">
                    <a:solidFill>
                      <a:schemeClr val="accent6">
                        <a:lumMod val="20000"/>
                        <a:lumOff val="80000"/>
                      </a:schemeClr>
                    </a:solidFill>
                  </a:tcPr>
                </a:tc>
                <a:extLst>
                  <a:ext uri="{0D108BD9-81ED-4DB2-BD59-A6C34878D82A}">
                    <a16:rowId xmlns:a16="http://schemas.microsoft.com/office/drawing/2014/main" val="2003675274"/>
                  </a:ext>
                </a:extLst>
              </a:tr>
              <a:tr h="319432">
                <a:tc>
                  <a:txBody>
                    <a:bodyPr/>
                    <a:lstStyle/>
                    <a:p>
                      <a:r>
                        <a:rPr lang="en-US" sz="1400" b="0" dirty="0">
                          <a:solidFill>
                            <a:schemeClr val="tx1"/>
                          </a:solidFill>
                        </a:rPr>
                        <a:t>November 8</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Mega Adoption Event (with S.O.S. Rescue)</a:t>
                      </a:r>
                    </a:p>
                  </a:txBody>
                  <a:tcPr marL="77754" marR="77754" marT="36299" marB="36299">
                    <a:solidFill>
                      <a:schemeClr val="accent6">
                        <a:lumMod val="40000"/>
                        <a:lumOff val="60000"/>
                      </a:schemeClr>
                    </a:solidFill>
                  </a:tcPr>
                </a:tc>
                <a:tc>
                  <a:txBody>
                    <a:bodyPr/>
                    <a:lstStyle/>
                    <a:p>
                      <a:r>
                        <a:rPr lang="en-US" sz="1400" b="0" dirty="0">
                          <a:solidFill>
                            <a:schemeClr val="tx1"/>
                          </a:solidFill>
                        </a:rPr>
                        <a:t>113</a:t>
                      </a:r>
                    </a:p>
                  </a:txBody>
                  <a:tcPr marL="77754" marR="77754" marT="36299" marB="36299">
                    <a:solidFill>
                      <a:schemeClr val="accent6">
                        <a:lumMod val="40000"/>
                        <a:lumOff val="60000"/>
                      </a:schemeClr>
                    </a:solidFill>
                  </a:tcPr>
                </a:tc>
                <a:extLst>
                  <a:ext uri="{0D108BD9-81ED-4DB2-BD59-A6C34878D82A}">
                    <a16:rowId xmlns:a16="http://schemas.microsoft.com/office/drawing/2014/main" val="1867425589"/>
                  </a:ext>
                </a:extLst>
              </a:tr>
              <a:tr h="319432">
                <a:tc>
                  <a:txBody>
                    <a:bodyPr/>
                    <a:lstStyle/>
                    <a:p>
                      <a:r>
                        <a:rPr lang="en-US" sz="1400" b="0" dirty="0">
                          <a:solidFill>
                            <a:schemeClr val="tx1"/>
                          </a:solidFill>
                        </a:rPr>
                        <a:t>November 10</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Heritage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50</a:t>
                      </a:r>
                    </a:p>
                  </a:txBody>
                  <a:tcPr marL="77754" marR="77754" marT="36299" marB="36299">
                    <a:solidFill>
                      <a:schemeClr val="accent6">
                        <a:lumMod val="20000"/>
                        <a:lumOff val="80000"/>
                      </a:schemeClr>
                    </a:solidFill>
                  </a:tcPr>
                </a:tc>
                <a:extLst>
                  <a:ext uri="{0D108BD9-81ED-4DB2-BD59-A6C34878D82A}">
                    <a16:rowId xmlns:a16="http://schemas.microsoft.com/office/drawing/2014/main" val="265876514"/>
                  </a:ext>
                </a:extLst>
              </a:tr>
              <a:tr h="319432">
                <a:tc>
                  <a:txBody>
                    <a:bodyPr/>
                    <a:lstStyle/>
                    <a:p>
                      <a:r>
                        <a:rPr lang="en-US" sz="1400" b="0" dirty="0">
                          <a:solidFill>
                            <a:schemeClr val="tx1"/>
                          </a:solidFill>
                        </a:rPr>
                        <a:t>November 11</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err="1">
                          <a:solidFill>
                            <a:schemeClr val="tx1"/>
                          </a:solidFill>
                        </a:rPr>
                        <a:t>Dogtopia</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56</a:t>
                      </a:r>
                    </a:p>
                  </a:txBody>
                  <a:tcPr marL="77754" marR="77754" marT="36299" marB="36299">
                    <a:solidFill>
                      <a:schemeClr val="accent6">
                        <a:lumMod val="40000"/>
                        <a:lumOff val="60000"/>
                      </a:schemeClr>
                    </a:solidFill>
                  </a:tcPr>
                </a:tc>
                <a:extLst>
                  <a:ext uri="{0D108BD9-81ED-4DB2-BD59-A6C34878D82A}">
                    <a16:rowId xmlns:a16="http://schemas.microsoft.com/office/drawing/2014/main" val="400930712"/>
                  </a:ext>
                </a:extLst>
              </a:tr>
              <a:tr h="319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November 13</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Heritage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59</a:t>
                      </a:r>
                    </a:p>
                  </a:txBody>
                  <a:tcPr marL="77754" marR="77754" marT="36299" marB="36299">
                    <a:solidFill>
                      <a:schemeClr val="accent6">
                        <a:lumMod val="20000"/>
                        <a:lumOff val="80000"/>
                      </a:schemeClr>
                    </a:solidFill>
                  </a:tcPr>
                </a:tc>
                <a:extLst>
                  <a:ext uri="{0D108BD9-81ED-4DB2-BD59-A6C34878D82A}">
                    <a16:rowId xmlns:a16="http://schemas.microsoft.com/office/drawing/2014/main" val="3031541424"/>
                  </a:ext>
                </a:extLst>
              </a:tr>
              <a:tr h="319432">
                <a:tc>
                  <a:txBody>
                    <a:bodyPr/>
                    <a:lstStyle/>
                    <a:p>
                      <a:r>
                        <a:rPr lang="en-US" sz="1400" b="0" dirty="0">
                          <a:solidFill>
                            <a:schemeClr val="tx1"/>
                          </a:solidFill>
                        </a:rPr>
                        <a:t>November 21</a:t>
                      </a:r>
                      <a:r>
                        <a:rPr lang="en-US" sz="1400" b="0" baseline="30000" dirty="0">
                          <a:solidFill>
                            <a:schemeClr val="tx1"/>
                          </a:solidFill>
                        </a:rPr>
                        <a:t>st</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Mojave, Ca.</a:t>
                      </a:r>
                    </a:p>
                  </a:txBody>
                  <a:tcPr marL="77754" marR="77754" marT="36299" marB="36299">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34</a:t>
                      </a:r>
                    </a:p>
                  </a:txBody>
                  <a:tcPr marL="77754" marR="77754" marT="36299" marB="36299">
                    <a:solidFill>
                      <a:schemeClr val="accent6">
                        <a:lumMod val="40000"/>
                        <a:lumOff val="60000"/>
                      </a:schemeClr>
                    </a:solidFill>
                  </a:tcPr>
                </a:tc>
                <a:extLst>
                  <a:ext uri="{0D108BD9-81ED-4DB2-BD59-A6C34878D82A}">
                    <a16:rowId xmlns:a16="http://schemas.microsoft.com/office/drawing/2014/main" val="2160980888"/>
                  </a:ext>
                </a:extLst>
              </a:tr>
              <a:tr h="319432">
                <a:tc>
                  <a:txBody>
                    <a:bodyPr/>
                    <a:lstStyle/>
                    <a:p>
                      <a:r>
                        <a:rPr lang="en-US" sz="1400" b="0" dirty="0">
                          <a:solidFill>
                            <a:schemeClr val="tx1"/>
                          </a:solidFill>
                        </a:rPr>
                        <a:t>November 24</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The Rio</a:t>
                      </a:r>
                    </a:p>
                  </a:txBody>
                  <a:tcPr marL="77754" marR="77754" marT="36299" marB="36299">
                    <a:solidFill>
                      <a:schemeClr val="accent6">
                        <a:lumMod val="20000"/>
                        <a:lumOff val="80000"/>
                      </a:schemeClr>
                    </a:solidFill>
                  </a:tcPr>
                </a:tc>
                <a:tc>
                  <a:txBody>
                    <a:bodyPr/>
                    <a:lstStyle/>
                    <a:p>
                      <a:r>
                        <a:rPr lang="en-US" sz="1400" b="0" dirty="0">
                          <a:solidFill>
                            <a:schemeClr val="tx1"/>
                          </a:solidFill>
                        </a:rPr>
                        <a:t>58</a:t>
                      </a:r>
                    </a:p>
                  </a:txBody>
                  <a:tcPr marL="77754" marR="77754" marT="36299" marB="36299">
                    <a:solidFill>
                      <a:schemeClr val="accent6">
                        <a:lumMod val="20000"/>
                        <a:lumOff val="80000"/>
                      </a:schemeClr>
                    </a:solidFill>
                  </a:tcPr>
                </a:tc>
                <a:extLst>
                  <a:ext uri="{0D108BD9-81ED-4DB2-BD59-A6C34878D82A}">
                    <a16:rowId xmlns:a16="http://schemas.microsoft.com/office/drawing/2014/main" val="239380629"/>
                  </a:ext>
                </a:extLst>
              </a:tr>
              <a:tr h="319432">
                <a:tc>
                  <a:txBody>
                    <a:bodyPr/>
                    <a:lstStyle/>
                    <a:p>
                      <a:r>
                        <a:rPr lang="en-US" sz="1400" b="0" dirty="0">
                          <a:solidFill>
                            <a:schemeClr val="tx1"/>
                          </a:solidFill>
                        </a:rPr>
                        <a:t>November 29</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Heritage Park</a:t>
                      </a:r>
                    </a:p>
                  </a:txBody>
                  <a:tcPr marL="77754" marR="77754" marT="36299" marB="36299">
                    <a:solidFill>
                      <a:schemeClr val="accent6">
                        <a:lumMod val="40000"/>
                        <a:lumOff val="60000"/>
                      </a:schemeClr>
                    </a:solidFill>
                  </a:tcPr>
                </a:tc>
                <a:tc>
                  <a:txBody>
                    <a:bodyPr/>
                    <a:lstStyle/>
                    <a:p>
                      <a:r>
                        <a:rPr lang="en-US" sz="1400" b="0" dirty="0">
                          <a:solidFill>
                            <a:schemeClr val="tx1"/>
                          </a:solidFill>
                        </a:rPr>
                        <a:t>73</a:t>
                      </a:r>
                    </a:p>
                  </a:txBody>
                  <a:tcPr marL="77754" marR="77754" marT="36299" marB="36299">
                    <a:solidFill>
                      <a:schemeClr val="accent6">
                        <a:lumMod val="40000"/>
                        <a:lumOff val="60000"/>
                      </a:schemeClr>
                    </a:solidFill>
                  </a:tcPr>
                </a:tc>
                <a:extLst>
                  <a:ext uri="{0D108BD9-81ED-4DB2-BD59-A6C34878D82A}">
                    <a16:rowId xmlns:a16="http://schemas.microsoft.com/office/drawing/2014/main" val="2198000446"/>
                  </a:ext>
                </a:extLst>
              </a:tr>
              <a:tr h="319432">
                <a:tc>
                  <a:txBody>
                    <a:bodyPr/>
                    <a:lstStyle/>
                    <a:p>
                      <a:r>
                        <a:rPr lang="en-US" sz="1400" b="0" dirty="0">
                          <a:solidFill>
                            <a:schemeClr val="tx1"/>
                          </a:solidFill>
                        </a:rPr>
                        <a:t>November 30</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Heritage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51</a:t>
                      </a:r>
                    </a:p>
                  </a:txBody>
                  <a:tcPr marL="77754" marR="77754" marT="36299" marB="36299">
                    <a:solidFill>
                      <a:schemeClr val="accent6">
                        <a:lumMod val="20000"/>
                        <a:lumOff val="80000"/>
                      </a:schemeClr>
                    </a:solidFill>
                  </a:tcPr>
                </a:tc>
                <a:extLst>
                  <a:ext uri="{0D108BD9-81ED-4DB2-BD59-A6C34878D82A}">
                    <a16:rowId xmlns:a16="http://schemas.microsoft.com/office/drawing/2014/main" val="847394699"/>
                  </a:ext>
                </a:extLst>
              </a:tr>
              <a:tr h="319432">
                <a:tc>
                  <a:txBody>
                    <a:bodyPr/>
                    <a:lstStyle/>
                    <a:p>
                      <a:endParaRPr lang="en-US" sz="1400" dirty="0"/>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Total Surgeries</a:t>
                      </a:r>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615</a:t>
                      </a:r>
                    </a:p>
                  </a:txBody>
                  <a:tcPr marL="77754" marR="77754" marT="36299" marB="36299">
                    <a:solidFill>
                      <a:schemeClr val="tx2"/>
                    </a:solidFill>
                  </a:tcPr>
                </a:tc>
                <a:extLst>
                  <a:ext uri="{0D108BD9-81ED-4DB2-BD59-A6C34878D82A}">
                    <a16:rowId xmlns:a16="http://schemas.microsoft.com/office/drawing/2014/main" val="1909591663"/>
                  </a:ext>
                </a:extLst>
              </a:tr>
            </a:tbl>
          </a:graphicData>
        </a:graphic>
      </p:graphicFrame>
    </p:spTree>
    <p:extLst>
      <p:ext uri="{BB962C8B-B14F-4D97-AF65-F5344CB8AC3E}">
        <p14:creationId xmlns:p14="http://schemas.microsoft.com/office/powerpoint/2010/main" val="3155634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4776019-7AB1-6640-D442-59FA482A84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04D0A-9210-2FBC-A5D2-F369DE69E1DB}"/>
              </a:ext>
            </a:extLst>
          </p:cNvPr>
          <p:cNvSpPr>
            <a:spLocks noGrp="1"/>
          </p:cNvSpPr>
          <p:nvPr>
            <p:ph type="title"/>
          </p:nvPr>
        </p:nvSpPr>
        <p:spPr>
          <a:xfrm>
            <a:off x="971551" y="982132"/>
            <a:ext cx="7200897" cy="1303867"/>
          </a:xfrm>
        </p:spPr>
        <p:txBody>
          <a:bodyPr>
            <a:normAutofit/>
          </a:bodyPr>
          <a:lstStyle/>
          <a:p>
            <a:pPr>
              <a:lnSpc>
                <a:spcPct val="90000"/>
              </a:lnSpc>
            </a:pPr>
            <a:r>
              <a:rPr lang="en-US" b="1" dirty="0">
                <a:solidFill>
                  <a:srgbClr val="262626"/>
                </a:solidFill>
              </a:rPr>
              <a:t>Low-Cost Spay/Neuter Clinics</a:t>
            </a:r>
            <a:br>
              <a:rPr lang="en-US" b="1" dirty="0">
                <a:solidFill>
                  <a:srgbClr val="262626"/>
                </a:solidFill>
              </a:rPr>
            </a:br>
            <a:r>
              <a:rPr lang="en-US" dirty="0">
                <a:solidFill>
                  <a:srgbClr val="262626"/>
                </a:solidFill>
              </a:rPr>
              <a:t>December 2025</a:t>
            </a:r>
          </a:p>
        </p:txBody>
      </p:sp>
      <p:sp>
        <p:nvSpPr>
          <p:cNvPr id="10" name="Slide Number Placeholder 9">
            <a:extLst>
              <a:ext uri="{FF2B5EF4-FFF2-40B4-BE49-F238E27FC236}">
                <a16:creationId xmlns:a16="http://schemas.microsoft.com/office/drawing/2014/main" id="{8A839E2C-0DA6-FF56-57F8-B54352A58975}"/>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22</a:t>
            </a:fld>
            <a:endParaRPr lang="en-US">
              <a:solidFill>
                <a:srgbClr val="000000"/>
              </a:solidFill>
            </a:endParaRPr>
          </a:p>
        </p:txBody>
      </p:sp>
      <p:graphicFrame>
        <p:nvGraphicFramePr>
          <p:cNvPr id="9" name="Content Placeholder 8">
            <a:extLst>
              <a:ext uri="{FF2B5EF4-FFF2-40B4-BE49-F238E27FC236}">
                <a16:creationId xmlns:a16="http://schemas.microsoft.com/office/drawing/2014/main" id="{6B193458-D1F8-8E9F-C6C7-9AAABC4D6FB5}"/>
              </a:ext>
            </a:extLst>
          </p:cNvPr>
          <p:cNvGraphicFramePr>
            <a:graphicFrameLocks noGrp="1"/>
          </p:cNvGraphicFramePr>
          <p:nvPr>
            <p:ph idx="1"/>
            <p:extLst>
              <p:ext uri="{D42A27DB-BD31-4B8C-83A1-F6EECF244321}">
                <p14:modId xmlns:p14="http://schemas.microsoft.com/office/powerpoint/2010/main" val="3745336699"/>
              </p:ext>
            </p:extLst>
          </p:nvPr>
        </p:nvGraphicFramePr>
        <p:xfrm>
          <a:off x="1020046" y="2285999"/>
          <a:ext cx="7152402" cy="3194320"/>
        </p:xfrm>
        <a:graphic>
          <a:graphicData uri="http://schemas.openxmlformats.org/drawingml/2006/table">
            <a:tbl>
              <a:tblPr firstRow="1" bandRow="1">
                <a:tableStyleId>{5C22544A-7EE6-4342-B048-85BDC9FD1C3A}</a:tableStyleId>
              </a:tblPr>
              <a:tblGrid>
                <a:gridCol w="1449772">
                  <a:extLst>
                    <a:ext uri="{9D8B030D-6E8A-4147-A177-3AD203B41FA5}">
                      <a16:colId xmlns:a16="http://schemas.microsoft.com/office/drawing/2014/main" val="3535636717"/>
                    </a:ext>
                  </a:extLst>
                </a:gridCol>
                <a:gridCol w="3555413">
                  <a:extLst>
                    <a:ext uri="{9D8B030D-6E8A-4147-A177-3AD203B41FA5}">
                      <a16:colId xmlns:a16="http://schemas.microsoft.com/office/drawing/2014/main" val="2980989674"/>
                    </a:ext>
                  </a:extLst>
                </a:gridCol>
                <a:gridCol w="2147217">
                  <a:extLst>
                    <a:ext uri="{9D8B030D-6E8A-4147-A177-3AD203B41FA5}">
                      <a16:colId xmlns:a16="http://schemas.microsoft.com/office/drawing/2014/main" val="2168993521"/>
                    </a:ext>
                  </a:extLst>
                </a:gridCol>
              </a:tblGrid>
              <a:tr h="319432">
                <a:tc>
                  <a:txBody>
                    <a:bodyPr/>
                    <a:lstStyle/>
                    <a:p>
                      <a:r>
                        <a:rPr lang="en-US" sz="1400" dirty="0"/>
                        <a:t>Date</a:t>
                      </a:r>
                    </a:p>
                  </a:txBody>
                  <a:tcPr marL="77754" marR="77754" marT="36299" marB="36299">
                    <a:solidFill>
                      <a:schemeClr val="tx2"/>
                    </a:solidFill>
                  </a:tcPr>
                </a:tc>
                <a:tc>
                  <a:txBody>
                    <a:bodyPr/>
                    <a:lstStyle/>
                    <a:p>
                      <a:r>
                        <a:rPr lang="en-US" sz="1400"/>
                        <a:t>Location</a:t>
                      </a:r>
                    </a:p>
                  </a:txBody>
                  <a:tcPr marL="77754" marR="77754" marT="36299" marB="36299">
                    <a:solidFill>
                      <a:schemeClr val="tx2"/>
                    </a:solidFill>
                  </a:tcPr>
                </a:tc>
                <a:tc>
                  <a:txBody>
                    <a:bodyPr/>
                    <a:lstStyle/>
                    <a:p>
                      <a:r>
                        <a:rPr lang="en-US" sz="1400"/>
                        <a:t>Surgeries</a:t>
                      </a:r>
                    </a:p>
                  </a:txBody>
                  <a:tcPr marL="77754" marR="77754" marT="36299" marB="36299">
                    <a:solidFill>
                      <a:schemeClr val="tx2"/>
                    </a:solidFill>
                  </a:tcPr>
                </a:tc>
                <a:extLst>
                  <a:ext uri="{0D108BD9-81ED-4DB2-BD59-A6C34878D82A}">
                    <a16:rowId xmlns:a16="http://schemas.microsoft.com/office/drawing/2014/main" val="1202743004"/>
                  </a:ext>
                </a:extLst>
              </a:tr>
              <a:tr h="319432">
                <a:tc>
                  <a:txBody>
                    <a:bodyPr/>
                    <a:lstStyle/>
                    <a:p>
                      <a:r>
                        <a:rPr lang="en-US" sz="1400" b="0" dirty="0">
                          <a:solidFill>
                            <a:schemeClr val="tx1"/>
                          </a:solidFill>
                        </a:rPr>
                        <a:t>December 1</a:t>
                      </a:r>
                      <a:r>
                        <a:rPr lang="en-US" sz="1400" b="0" baseline="30000" dirty="0">
                          <a:solidFill>
                            <a:schemeClr val="tx1"/>
                          </a:solidFill>
                        </a:rPr>
                        <a:t>st</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err="1">
                          <a:solidFill>
                            <a:schemeClr val="tx1"/>
                          </a:solidFill>
                        </a:rPr>
                        <a:t>Dogtopia</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54</a:t>
                      </a:r>
                    </a:p>
                  </a:txBody>
                  <a:tcPr marL="77754" marR="77754" marT="36299" marB="36299">
                    <a:solidFill>
                      <a:schemeClr val="accent6">
                        <a:lumMod val="40000"/>
                        <a:lumOff val="60000"/>
                      </a:schemeClr>
                    </a:solidFill>
                  </a:tcPr>
                </a:tc>
                <a:extLst>
                  <a:ext uri="{0D108BD9-81ED-4DB2-BD59-A6C34878D82A}">
                    <a16:rowId xmlns:a16="http://schemas.microsoft.com/office/drawing/2014/main" val="4132736253"/>
                  </a:ext>
                </a:extLst>
              </a:tr>
              <a:tr h="319432">
                <a:tc>
                  <a:txBody>
                    <a:bodyPr/>
                    <a:lstStyle/>
                    <a:p>
                      <a:r>
                        <a:rPr lang="en-US" sz="1400" b="0" dirty="0">
                          <a:solidFill>
                            <a:schemeClr val="tx1"/>
                          </a:solidFill>
                        </a:rPr>
                        <a:t>December 2</a:t>
                      </a:r>
                      <a:r>
                        <a:rPr lang="en-US" sz="1400" b="0" baseline="30000" dirty="0">
                          <a:solidFill>
                            <a:schemeClr val="tx1"/>
                          </a:solidFill>
                        </a:rPr>
                        <a:t>nd</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Heritage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50</a:t>
                      </a:r>
                    </a:p>
                  </a:txBody>
                  <a:tcPr marL="77754" marR="77754" marT="36299" marB="36299">
                    <a:solidFill>
                      <a:schemeClr val="accent6">
                        <a:lumMod val="20000"/>
                        <a:lumOff val="80000"/>
                      </a:schemeClr>
                    </a:solidFill>
                  </a:tcPr>
                </a:tc>
                <a:extLst>
                  <a:ext uri="{0D108BD9-81ED-4DB2-BD59-A6C34878D82A}">
                    <a16:rowId xmlns:a16="http://schemas.microsoft.com/office/drawing/2014/main" val="2003675274"/>
                  </a:ext>
                </a:extLst>
              </a:tr>
              <a:tr h="319432">
                <a:tc>
                  <a:txBody>
                    <a:bodyPr/>
                    <a:lstStyle/>
                    <a:p>
                      <a:r>
                        <a:rPr lang="en-US" sz="1400" b="0" dirty="0">
                          <a:solidFill>
                            <a:schemeClr val="tx1"/>
                          </a:solidFill>
                        </a:rPr>
                        <a:t>December 9</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Harley Davidson</a:t>
                      </a:r>
                    </a:p>
                  </a:txBody>
                  <a:tcPr marL="77754" marR="77754" marT="36299" marB="36299">
                    <a:solidFill>
                      <a:schemeClr val="accent6">
                        <a:lumMod val="40000"/>
                        <a:lumOff val="60000"/>
                      </a:schemeClr>
                    </a:solidFill>
                  </a:tcPr>
                </a:tc>
                <a:tc>
                  <a:txBody>
                    <a:bodyPr/>
                    <a:lstStyle/>
                    <a:p>
                      <a:r>
                        <a:rPr lang="en-US" sz="1400" b="0" dirty="0">
                          <a:solidFill>
                            <a:schemeClr val="tx1"/>
                          </a:solidFill>
                        </a:rPr>
                        <a:t>44</a:t>
                      </a:r>
                    </a:p>
                  </a:txBody>
                  <a:tcPr marL="77754" marR="77754" marT="36299" marB="36299">
                    <a:solidFill>
                      <a:schemeClr val="accent6">
                        <a:lumMod val="40000"/>
                        <a:lumOff val="60000"/>
                      </a:schemeClr>
                    </a:solidFill>
                  </a:tcPr>
                </a:tc>
                <a:extLst>
                  <a:ext uri="{0D108BD9-81ED-4DB2-BD59-A6C34878D82A}">
                    <a16:rowId xmlns:a16="http://schemas.microsoft.com/office/drawing/2014/main" val="1867425589"/>
                  </a:ext>
                </a:extLst>
              </a:tr>
              <a:tr h="319432">
                <a:tc>
                  <a:txBody>
                    <a:bodyPr/>
                    <a:lstStyle/>
                    <a:p>
                      <a:r>
                        <a:rPr lang="en-US" sz="1400" b="0" dirty="0">
                          <a:solidFill>
                            <a:schemeClr val="tx1"/>
                          </a:solidFill>
                        </a:rPr>
                        <a:t>December 11</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Tehachapi, Ca. (with Have A Heart)</a:t>
                      </a:r>
                    </a:p>
                  </a:txBody>
                  <a:tcPr marL="77754" marR="77754" marT="36299" marB="36299">
                    <a:solidFill>
                      <a:schemeClr val="accent6">
                        <a:lumMod val="20000"/>
                        <a:lumOff val="80000"/>
                      </a:schemeClr>
                    </a:solidFill>
                  </a:tcPr>
                </a:tc>
                <a:tc>
                  <a:txBody>
                    <a:bodyPr/>
                    <a:lstStyle/>
                    <a:p>
                      <a:r>
                        <a:rPr lang="en-US" sz="1400" b="0" dirty="0">
                          <a:solidFill>
                            <a:schemeClr val="tx1"/>
                          </a:solidFill>
                        </a:rPr>
                        <a:t>25</a:t>
                      </a:r>
                    </a:p>
                  </a:txBody>
                  <a:tcPr marL="77754" marR="77754" marT="36299" marB="36299">
                    <a:solidFill>
                      <a:schemeClr val="accent6">
                        <a:lumMod val="20000"/>
                        <a:lumOff val="80000"/>
                      </a:schemeClr>
                    </a:solidFill>
                  </a:tcPr>
                </a:tc>
                <a:extLst>
                  <a:ext uri="{0D108BD9-81ED-4DB2-BD59-A6C34878D82A}">
                    <a16:rowId xmlns:a16="http://schemas.microsoft.com/office/drawing/2014/main" val="265876514"/>
                  </a:ext>
                </a:extLst>
              </a:tr>
              <a:tr h="319432">
                <a:tc>
                  <a:txBody>
                    <a:bodyPr/>
                    <a:lstStyle/>
                    <a:p>
                      <a:r>
                        <a:rPr lang="en-US" sz="1400" b="0" dirty="0">
                          <a:solidFill>
                            <a:schemeClr val="tx1"/>
                          </a:solidFill>
                        </a:rPr>
                        <a:t>December 18</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City of Bakersfield Shelter (with S.O.S. Rescue)</a:t>
                      </a:r>
                    </a:p>
                  </a:txBody>
                  <a:tcPr marL="77754" marR="77754" marT="36299" marB="36299">
                    <a:solidFill>
                      <a:schemeClr val="accent6">
                        <a:lumMod val="40000"/>
                        <a:lumOff val="60000"/>
                      </a:schemeClr>
                    </a:solidFill>
                  </a:tcPr>
                </a:tc>
                <a:tc>
                  <a:txBody>
                    <a:bodyPr/>
                    <a:lstStyle/>
                    <a:p>
                      <a:r>
                        <a:rPr lang="en-US" sz="1400" b="0" dirty="0">
                          <a:solidFill>
                            <a:schemeClr val="tx1"/>
                          </a:solidFill>
                        </a:rPr>
                        <a:t>32</a:t>
                      </a:r>
                    </a:p>
                  </a:txBody>
                  <a:tcPr marL="77754" marR="77754" marT="36299" marB="36299">
                    <a:solidFill>
                      <a:schemeClr val="accent6">
                        <a:lumMod val="40000"/>
                        <a:lumOff val="60000"/>
                      </a:schemeClr>
                    </a:solidFill>
                  </a:tcPr>
                </a:tc>
                <a:extLst>
                  <a:ext uri="{0D108BD9-81ED-4DB2-BD59-A6C34878D82A}">
                    <a16:rowId xmlns:a16="http://schemas.microsoft.com/office/drawing/2014/main" val="400930712"/>
                  </a:ext>
                </a:extLst>
              </a:tr>
              <a:tr h="31943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December 29</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Heritage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54</a:t>
                      </a:r>
                    </a:p>
                  </a:txBody>
                  <a:tcPr marL="77754" marR="77754" marT="36299" marB="36299">
                    <a:solidFill>
                      <a:schemeClr val="accent6">
                        <a:lumMod val="20000"/>
                        <a:lumOff val="80000"/>
                      </a:schemeClr>
                    </a:solidFill>
                  </a:tcPr>
                </a:tc>
                <a:extLst>
                  <a:ext uri="{0D108BD9-81ED-4DB2-BD59-A6C34878D82A}">
                    <a16:rowId xmlns:a16="http://schemas.microsoft.com/office/drawing/2014/main" val="3031541424"/>
                  </a:ext>
                </a:extLst>
              </a:tr>
              <a:tr h="319432">
                <a:tc>
                  <a:txBody>
                    <a:bodyPr/>
                    <a:lstStyle/>
                    <a:p>
                      <a:r>
                        <a:rPr lang="en-US" sz="1400" b="0" dirty="0">
                          <a:solidFill>
                            <a:schemeClr val="tx1"/>
                          </a:solidFill>
                        </a:rPr>
                        <a:t>December 30</a:t>
                      </a:r>
                      <a:r>
                        <a:rPr lang="en-US" sz="1400" b="0" baseline="30000" dirty="0">
                          <a:solidFill>
                            <a:schemeClr val="tx1"/>
                          </a:solidFill>
                        </a:rPr>
                        <a:t>th</a:t>
                      </a:r>
                      <a:endParaRPr lang="en-US" sz="1400" b="0" dirty="0">
                        <a:solidFill>
                          <a:schemeClr val="tx1"/>
                        </a:solidFill>
                      </a:endParaRPr>
                    </a:p>
                  </a:txBody>
                  <a:tcPr marL="77754" marR="77754" marT="36299" marB="36299">
                    <a:solidFill>
                      <a:schemeClr val="accent6">
                        <a:lumMod val="40000"/>
                        <a:lumOff val="60000"/>
                      </a:schemeClr>
                    </a:solidFill>
                  </a:tcPr>
                </a:tc>
                <a:tc>
                  <a:txBody>
                    <a:bodyPr/>
                    <a:lstStyle/>
                    <a:p>
                      <a:r>
                        <a:rPr lang="en-US" sz="1400" b="0" dirty="0">
                          <a:solidFill>
                            <a:schemeClr val="tx1"/>
                          </a:solidFill>
                        </a:rPr>
                        <a:t>Heritage Park</a:t>
                      </a:r>
                    </a:p>
                  </a:txBody>
                  <a:tcPr marL="77754" marR="77754" marT="36299" marB="36299">
                    <a:solidFill>
                      <a:schemeClr val="accent6">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50</a:t>
                      </a:r>
                    </a:p>
                  </a:txBody>
                  <a:tcPr marL="77754" marR="77754" marT="36299" marB="36299">
                    <a:solidFill>
                      <a:schemeClr val="accent6">
                        <a:lumMod val="40000"/>
                        <a:lumOff val="60000"/>
                      </a:schemeClr>
                    </a:solidFill>
                  </a:tcPr>
                </a:tc>
                <a:extLst>
                  <a:ext uri="{0D108BD9-81ED-4DB2-BD59-A6C34878D82A}">
                    <a16:rowId xmlns:a16="http://schemas.microsoft.com/office/drawing/2014/main" val="2160980888"/>
                  </a:ext>
                </a:extLst>
              </a:tr>
              <a:tr h="319432">
                <a:tc>
                  <a:txBody>
                    <a:bodyPr/>
                    <a:lstStyle/>
                    <a:p>
                      <a:r>
                        <a:rPr lang="en-US" sz="1400" b="0" dirty="0">
                          <a:solidFill>
                            <a:schemeClr val="tx1"/>
                          </a:solidFill>
                        </a:rPr>
                        <a:t>December 31</a:t>
                      </a:r>
                      <a:r>
                        <a:rPr lang="en-US" sz="1400" b="0" baseline="30000" dirty="0">
                          <a:solidFill>
                            <a:schemeClr val="tx1"/>
                          </a:solidFill>
                        </a:rPr>
                        <a:t>st</a:t>
                      </a:r>
                      <a:endParaRPr lang="en-US" sz="1400" b="0" dirty="0">
                        <a:solidFill>
                          <a:schemeClr val="tx1"/>
                        </a:solidFill>
                      </a:endParaRPr>
                    </a:p>
                  </a:txBody>
                  <a:tcPr marL="77754" marR="77754" marT="36299" marB="36299">
                    <a:solidFill>
                      <a:schemeClr val="accent6">
                        <a:lumMod val="20000"/>
                        <a:lumOff val="80000"/>
                      </a:schemeClr>
                    </a:solidFill>
                  </a:tcPr>
                </a:tc>
                <a:tc>
                  <a:txBody>
                    <a:bodyPr/>
                    <a:lstStyle/>
                    <a:p>
                      <a:r>
                        <a:rPr lang="en-US" sz="1400" b="0" dirty="0">
                          <a:solidFill>
                            <a:schemeClr val="tx1"/>
                          </a:solidFill>
                        </a:rPr>
                        <a:t>Heritage Park</a:t>
                      </a:r>
                    </a:p>
                  </a:txBody>
                  <a:tcPr marL="77754" marR="77754" marT="36299" marB="36299">
                    <a:solidFill>
                      <a:schemeClr val="accent6">
                        <a:lumMod val="20000"/>
                        <a:lumOff val="80000"/>
                      </a:schemeClr>
                    </a:solidFill>
                  </a:tcPr>
                </a:tc>
                <a:tc>
                  <a:txBody>
                    <a:bodyPr/>
                    <a:lstStyle/>
                    <a:p>
                      <a:r>
                        <a:rPr lang="en-US" sz="1400" b="0" dirty="0">
                          <a:solidFill>
                            <a:schemeClr val="tx1"/>
                          </a:solidFill>
                        </a:rPr>
                        <a:t>57</a:t>
                      </a:r>
                    </a:p>
                  </a:txBody>
                  <a:tcPr marL="77754" marR="77754" marT="36299" marB="36299">
                    <a:solidFill>
                      <a:schemeClr val="accent6">
                        <a:lumMod val="20000"/>
                        <a:lumOff val="80000"/>
                      </a:schemeClr>
                    </a:solidFill>
                  </a:tcPr>
                </a:tc>
                <a:extLst>
                  <a:ext uri="{0D108BD9-81ED-4DB2-BD59-A6C34878D82A}">
                    <a16:rowId xmlns:a16="http://schemas.microsoft.com/office/drawing/2014/main" val="239380629"/>
                  </a:ext>
                </a:extLst>
              </a:tr>
              <a:tr h="319432">
                <a:tc>
                  <a:txBody>
                    <a:bodyPr/>
                    <a:lstStyle/>
                    <a:p>
                      <a:endParaRPr lang="en-US" sz="1400" dirty="0"/>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Total Surgeries</a:t>
                      </a:r>
                    </a:p>
                  </a:txBody>
                  <a:tcPr marL="77754" marR="77754" marT="36299" marB="36299">
                    <a:solidFill>
                      <a:schemeClr val="tx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366</a:t>
                      </a:r>
                    </a:p>
                  </a:txBody>
                  <a:tcPr marL="77754" marR="77754" marT="36299" marB="36299">
                    <a:solidFill>
                      <a:schemeClr val="tx2"/>
                    </a:solidFill>
                  </a:tcPr>
                </a:tc>
                <a:extLst>
                  <a:ext uri="{0D108BD9-81ED-4DB2-BD59-A6C34878D82A}">
                    <a16:rowId xmlns:a16="http://schemas.microsoft.com/office/drawing/2014/main" val="1909591663"/>
                  </a:ext>
                </a:extLst>
              </a:tr>
            </a:tbl>
          </a:graphicData>
        </a:graphic>
      </p:graphicFrame>
    </p:spTree>
    <p:extLst>
      <p:ext uri="{BB962C8B-B14F-4D97-AF65-F5344CB8AC3E}">
        <p14:creationId xmlns:p14="http://schemas.microsoft.com/office/powerpoint/2010/main" val="1631958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25355F23-A331-11B6-3ED7-473D409EAC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9F1B79-0148-2C8D-10E0-95975C00509B}"/>
              </a:ext>
            </a:extLst>
          </p:cNvPr>
          <p:cNvPicPr>
            <a:picLocks noChangeAspect="1"/>
          </p:cNvPicPr>
          <p:nvPr/>
        </p:nvPicPr>
        <p:blipFill>
          <a:blip r:embed="rId3">
            <a:extLst>
              <a:ext uri="{28A0092B-C50C-407E-A947-70E740481C1C}">
                <a14:useLocalDpi xmlns:a14="http://schemas.microsoft.com/office/drawing/2010/main" val="0"/>
              </a:ext>
            </a:extLst>
          </a:blip>
          <a:srcRect t="4791" b="4791"/>
          <a:stretch/>
        </p:blipFill>
        <p:spPr>
          <a:xfrm rot="10800000">
            <a:off x="695975" y="692495"/>
            <a:ext cx="7752050" cy="5416205"/>
          </a:xfrm>
          <a:prstGeom prst="rect">
            <a:avLst/>
          </a:prstGeom>
        </p:spPr>
      </p:pic>
      <p:sp>
        <p:nvSpPr>
          <p:cNvPr id="2" name="Slide Number Placeholder 1">
            <a:extLst>
              <a:ext uri="{FF2B5EF4-FFF2-40B4-BE49-F238E27FC236}">
                <a16:creationId xmlns:a16="http://schemas.microsoft.com/office/drawing/2014/main" id="{45A1F6E3-F722-2E5A-9AA2-3490F0671007}"/>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a:solidFill>
                  <a:srgbClr val="FFFFFF"/>
                </a:solidFill>
              </a:rPr>
              <a:pPr lvl="0">
                <a:spcAft>
                  <a:spcPts val="600"/>
                </a:spcAft>
              </a:pPr>
              <a:t>23</a:t>
            </a:fld>
            <a:endParaRPr lang="en-US">
              <a:solidFill>
                <a:srgbClr val="FFFFFF"/>
              </a:solidFill>
            </a:endParaRPr>
          </a:p>
        </p:txBody>
      </p:sp>
    </p:spTree>
    <p:extLst>
      <p:ext uri="{BB962C8B-B14F-4D97-AF65-F5344CB8AC3E}">
        <p14:creationId xmlns:p14="http://schemas.microsoft.com/office/powerpoint/2010/main" val="154539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9AC446F4-D146-AFBF-6FA5-2C5568FDF0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66BCD9-2F1B-53C6-CFDC-3357059B5801}"/>
              </a:ext>
            </a:extLst>
          </p:cNvPr>
          <p:cNvPicPr>
            <a:picLocks noChangeAspect="1"/>
          </p:cNvPicPr>
          <p:nvPr/>
        </p:nvPicPr>
        <p:blipFill>
          <a:blip r:embed="rId3">
            <a:extLst>
              <a:ext uri="{28A0092B-C50C-407E-A947-70E740481C1C}">
                <a14:useLocalDpi xmlns:a14="http://schemas.microsoft.com/office/drawing/2010/main" val="0"/>
              </a:ext>
            </a:extLst>
          </a:blip>
          <a:srcRect t="4791" b="4791"/>
          <a:stretch/>
        </p:blipFill>
        <p:spPr>
          <a:xfrm rot="10800000">
            <a:off x="695975" y="692495"/>
            <a:ext cx="7752050" cy="5416205"/>
          </a:xfrm>
          <a:prstGeom prst="rect">
            <a:avLst/>
          </a:prstGeom>
        </p:spPr>
      </p:pic>
      <p:sp>
        <p:nvSpPr>
          <p:cNvPr id="2" name="Slide Number Placeholder 1">
            <a:extLst>
              <a:ext uri="{FF2B5EF4-FFF2-40B4-BE49-F238E27FC236}">
                <a16:creationId xmlns:a16="http://schemas.microsoft.com/office/drawing/2014/main" id="{F143B939-60EB-8C3C-D0B7-15FAB818BF99}"/>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a:solidFill>
                  <a:srgbClr val="FFFFFF"/>
                </a:solidFill>
              </a:rPr>
              <a:pPr lvl="0">
                <a:spcAft>
                  <a:spcPts val="600"/>
                </a:spcAft>
              </a:pPr>
              <a:t>24</a:t>
            </a:fld>
            <a:endParaRPr lang="en-US">
              <a:solidFill>
                <a:srgbClr val="FFFFFF"/>
              </a:solidFill>
            </a:endParaRPr>
          </a:p>
        </p:txBody>
      </p:sp>
    </p:spTree>
    <p:extLst>
      <p:ext uri="{BB962C8B-B14F-4D97-AF65-F5344CB8AC3E}">
        <p14:creationId xmlns:p14="http://schemas.microsoft.com/office/powerpoint/2010/main" val="3659861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D5ED3A14-5BD7-0F3A-5846-055F72943CD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AEF6C7-4098-5F3D-F862-A06EFA42BBB2}"/>
              </a:ext>
            </a:extLst>
          </p:cNvPr>
          <p:cNvPicPr>
            <a:picLocks noChangeAspect="1"/>
          </p:cNvPicPr>
          <p:nvPr/>
        </p:nvPicPr>
        <p:blipFill>
          <a:blip r:embed="rId3">
            <a:extLst>
              <a:ext uri="{28A0092B-C50C-407E-A947-70E740481C1C}">
                <a14:useLocalDpi xmlns:a14="http://schemas.microsoft.com/office/drawing/2010/main" val="0"/>
              </a:ext>
            </a:extLst>
          </a:blip>
          <a:srcRect t="4791" b="4791"/>
          <a:stretch/>
        </p:blipFill>
        <p:spPr>
          <a:xfrm rot="10800000">
            <a:off x="695975" y="692495"/>
            <a:ext cx="7752050" cy="5416205"/>
          </a:xfrm>
          <a:prstGeom prst="rect">
            <a:avLst/>
          </a:prstGeom>
        </p:spPr>
      </p:pic>
      <p:sp>
        <p:nvSpPr>
          <p:cNvPr id="2" name="Slide Number Placeholder 1">
            <a:extLst>
              <a:ext uri="{FF2B5EF4-FFF2-40B4-BE49-F238E27FC236}">
                <a16:creationId xmlns:a16="http://schemas.microsoft.com/office/drawing/2014/main" id="{B6F6DD8E-DEB1-FD57-25F3-66B32BDADBB9}"/>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a:solidFill>
                  <a:srgbClr val="FFFFFF"/>
                </a:solidFill>
              </a:rPr>
              <a:pPr lvl="0">
                <a:spcAft>
                  <a:spcPts val="600"/>
                </a:spcAft>
              </a:pPr>
              <a:t>25</a:t>
            </a:fld>
            <a:endParaRPr lang="en-US">
              <a:solidFill>
                <a:srgbClr val="FFFFFF"/>
              </a:solidFill>
            </a:endParaRPr>
          </a:p>
        </p:txBody>
      </p:sp>
    </p:spTree>
    <p:extLst>
      <p:ext uri="{BB962C8B-B14F-4D97-AF65-F5344CB8AC3E}">
        <p14:creationId xmlns:p14="http://schemas.microsoft.com/office/powerpoint/2010/main" val="1244963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394EE-446B-D6C1-3ED4-C730ACE792CF}"/>
              </a:ext>
            </a:extLst>
          </p:cNvPr>
          <p:cNvPicPr>
            <a:picLocks noChangeAspect="1"/>
          </p:cNvPicPr>
          <p:nvPr/>
        </p:nvPicPr>
        <p:blipFill>
          <a:blip r:embed="rId3">
            <a:extLst>
              <a:ext uri="{28A0092B-C50C-407E-A947-70E740481C1C}">
                <a14:useLocalDpi xmlns:a14="http://schemas.microsoft.com/office/drawing/2010/main" val="0"/>
              </a:ext>
            </a:extLst>
          </a:blip>
          <a:srcRect t="4791" b="4791"/>
          <a:stretch/>
        </p:blipFill>
        <p:spPr>
          <a:xfrm rot="10800000">
            <a:off x="717570" y="609600"/>
            <a:ext cx="7708859" cy="5386028"/>
          </a:xfrm>
          <a:prstGeom prst="rect">
            <a:avLst/>
          </a:prstGeom>
        </p:spPr>
      </p:pic>
      <p:sp>
        <p:nvSpPr>
          <p:cNvPr id="2" name="Slide Number Placeholder 1">
            <a:extLst>
              <a:ext uri="{FF2B5EF4-FFF2-40B4-BE49-F238E27FC236}">
                <a16:creationId xmlns:a16="http://schemas.microsoft.com/office/drawing/2014/main" id="{249F7C88-095B-CA3D-8134-DF906B2E65F7}"/>
              </a:ext>
            </a:extLst>
          </p:cNvPr>
          <p:cNvSpPr>
            <a:spLocks noGrp="1"/>
          </p:cNvSpPr>
          <p:nvPr>
            <p:ph type="sldNum" sz="quarter" idx="12"/>
          </p:nvPr>
        </p:nvSpPr>
        <p:spPr>
          <a:xfrm>
            <a:off x="7765425" y="5969000"/>
            <a:ext cx="407023" cy="279400"/>
          </a:xfrm>
        </p:spPr>
        <p:txBody>
          <a:bodyPr>
            <a:normAutofit/>
          </a:bodyPr>
          <a:lstStyle/>
          <a:p>
            <a:pPr lvl="0">
              <a:spcAft>
                <a:spcPts val="600"/>
              </a:spcAft>
            </a:pPr>
            <a:fld id="{ACF44C5A-0B84-47FD-A8DA-63EA86983490}" type="slidenum">
              <a:rPr lang="en-US">
                <a:solidFill>
                  <a:srgbClr val="FFFFFF"/>
                </a:solidFill>
              </a:rPr>
              <a:pPr lvl="0">
                <a:spcAft>
                  <a:spcPts val="600"/>
                </a:spcAft>
              </a:pPr>
              <a:t>26</a:t>
            </a:fld>
            <a:endParaRPr lang="en-US">
              <a:solidFill>
                <a:srgbClr val="FFFFFF"/>
              </a:solidFill>
            </a:endParaRPr>
          </a:p>
        </p:txBody>
      </p:sp>
    </p:spTree>
    <p:extLst>
      <p:ext uri="{BB962C8B-B14F-4D97-AF65-F5344CB8AC3E}">
        <p14:creationId xmlns:p14="http://schemas.microsoft.com/office/powerpoint/2010/main" val="1364778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E5B10D-E77C-C9BB-EB1F-D4393FEEB3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73875-BC57-BC05-DB2C-997E1649C951}"/>
              </a:ext>
            </a:extLst>
          </p:cNvPr>
          <p:cNvSpPr>
            <a:spLocks noGrp="1"/>
          </p:cNvSpPr>
          <p:nvPr>
            <p:ph type="title"/>
          </p:nvPr>
        </p:nvSpPr>
        <p:spPr>
          <a:xfrm>
            <a:off x="747938" y="699996"/>
            <a:ext cx="7648121" cy="1099457"/>
          </a:xfrm>
        </p:spPr>
        <p:txBody>
          <a:bodyPr>
            <a:normAutofit/>
          </a:bodyPr>
          <a:lstStyle/>
          <a:p>
            <a:pPr>
              <a:lnSpc>
                <a:spcPct val="90000"/>
              </a:lnSpc>
            </a:pPr>
            <a:r>
              <a:rPr lang="en-US" b="1" dirty="0">
                <a:solidFill>
                  <a:schemeClr val="tx2"/>
                </a:solidFill>
              </a:rPr>
              <a:t>Low-Cost Vaccination Clinics</a:t>
            </a:r>
            <a:br>
              <a:rPr lang="en-US" b="1" dirty="0">
                <a:solidFill>
                  <a:schemeClr val="tx2"/>
                </a:solidFill>
              </a:rPr>
            </a:br>
            <a:r>
              <a:rPr lang="en-US" sz="2400" dirty="0"/>
              <a:t>November and December 2025</a:t>
            </a:r>
          </a:p>
        </p:txBody>
      </p:sp>
      <p:graphicFrame>
        <p:nvGraphicFramePr>
          <p:cNvPr id="4" name="Content Placeholder 3">
            <a:extLst>
              <a:ext uri="{FF2B5EF4-FFF2-40B4-BE49-F238E27FC236}">
                <a16:creationId xmlns:a16="http://schemas.microsoft.com/office/drawing/2014/main" id="{E5BED227-DA28-B138-8557-B967F7A9511A}"/>
              </a:ext>
            </a:extLst>
          </p:cNvPr>
          <p:cNvGraphicFramePr>
            <a:graphicFrameLocks noGrp="1"/>
          </p:cNvGraphicFramePr>
          <p:nvPr>
            <p:ph idx="1"/>
            <p:extLst>
              <p:ext uri="{D42A27DB-BD31-4B8C-83A1-F6EECF244321}">
                <p14:modId xmlns:p14="http://schemas.microsoft.com/office/powerpoint/2010/main" val="876874223"/>
              </p:ext>
            </p:extLst>
          </p:nvPr>
        </p:nvGraphicFramePr>
        <p:xfrm>
          <a:off x="965199" y="1948543"/>
          <a:ext cx="7213600"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9E773578-A7A7-D955-5783-60035D4C6BAD}"/>
              </a:ext>
            </a:extLst>
          </p:cNvPr>
          <p:cNvSpPr>
            <a:spLocks noGrp="1"/>
          </p:cNvSpPr>
          <p:nvPr>
            <p:ph type="sldNum" sz="quarter" idx="12"/>
          </p:nvPr>
        </p:nvSpPr>
        <p:spPr/>
        <p:txBody>
          <a:bodyPr/>
          <a:lstStyle/>
          <a:p>
            <a:pPr lvl="0"/>
            <a:fld id="{578E44AA-3F5A-4849-8359-0F12FBCE4F04}" type="slidenum">
              <a:rPr lang="en-US" smtClean="0"/>
              <a:t>27</a:t>
            </a:fld>
            <a:endParaRPr lang="en-US"/>
          </a:p>
        </p:txBody>
      </p:sp>
      <p:sp>
        <p:nvSpPr>
          <p:cNvPr id="5" name="TextBox 4">
            <a:extLst>
              <a:ext uri="{FF2B5EF4-FFF2-40B4-BE49-F238E27FC236}">
                <a16:creationId xmlns:a16="http://schemas.microsoft.com/office/drawing/2014/main" id="{5B6FB8D8-DF2A-9A76-886B-2679512364BD}"/>
              </a:ext>
            </a:extLst>
          </p:cNvPr>
          <p:cNvSpPr txBox="1"/>
          <p:nvPr/>
        </p:nvSpPr>
        <p:spPr>
          <a:xfrm>
            <a:off x="1597147" y="2761488"/>
            <a:ext cx="3762568" cy="369332"/>
          </a:xfrm>
          <a:prstGeom prst="rect">
            <a:avLst/>
          </a:prstGeom>
          <a:noFill/>
        </p:spPr>
        <p:txBody>
          <a:bodyPr wrap="none" rtlCol="0">
            <a:spAutoFit/>
          </a:bodyPr>
          <a:lstStyle/>
          <a:p>
            <a:r>
              <a:rPr lang="en-US" dirty="0"/>
              <a:t>DHPP*                                            595</a:t>
            </a:r>
          </a:p>
        </p:txBody>
      </p:sp>
      <p:sp>
        <p:nvSpPr>
          <p:cNvPr id="6" name="TextBox 5">
            <a:extLst>
              <a:ext uri="{FF2B5EF4-FFF2-40B4-BE49-F238E27FC236}">
                <a16:creationId xmlns:a16="http://schemas.microsoft.com/office/drawing/2014/main" id="{9F10E3B9-255F-99F5-496F-545C4027F49C}"/>
              </a:ext>
            </a:extLst>
          </p:cNvPr>
          <p:cNvSpPr txBox="1"/>
          <p:nvPr/>
        </p:nvSpPr>
        <p:spPr>
          <a:xfrm>
            <a:off x="1597146" y="3429000"/>
            <a:ext cx="4255014" cy="369332"/>
          </a:xfrm>
          <a:prstGeom prst="rect">
            <a:avLst/>
          </a:prstGeom>
          <a:noFill/>
        </p:spPr>
        <p:txBody>
          <a:bodyPr wrap="square" rtlCol="0">
            <a:spAutoFit/>
          </a:bodyPr>
          <a:lstStyle/>
          <a:p>
            <a:r>
              <a:rPr lang="en-US" dirty="0"/>
              <a:t>FVRPC*                                          427</a:t>
            </a:r>
          </a:p>
        </p:txBody>
      </p:sp>
      <p:sp>
        <p:nvSpPr>
          <p:cNvPr id="7" name="TextBox 6">
            <a:extLst>
              <a:ext uri="{FF2B5EF4-FFF2-40B4-BE49-F238E27FC236}">
                <a16:creationId xmlns:a16="http://schemas.microsoft.com/office/drawing/2014/main" id="{AEF0C5CA-D749-E2DB-8C48-F53CBDA22509}"/>
              </a:ext>
            </a:extLst>
          </p:cNvPr>
          <p:cNvSpPr txBox="1"/>
          <p:nvPr/>
        </p:nvSpPr>
        <p:spPr>
          <a:xfrm>
            <a:off x="1597146" y="5602146"/>
            <a:ext cx="6581653" cy="307777"/>
          </a:xfrm>
          <a:prstGeom prst="rect">
            <a:avLst/>
          </a:prstGeom>
          <a:noFill/>
        </p:spPr>
        <p:txBody>
          <a:bodyPr wrap="square" rtlCol="0">
            <a:spAutoFit/>
          </a:bodyPr>
          <a:lstStyle/>
          <a:p>
            <a:r>
              <a:rPr lang="en-US" sz="1400" b="1" i="1" dirty="0"/>
              <a:t>*DHPP and FVRCP vaccinations provided at no-cost by Petco Love.</a:t>
            </a:r>
          </a:p>
        </p:txBody>
      </p:sp>
    </p:spTree>
    <p:extLst>
      <p:ext uri="{BB962C8B-B14F-4D97-AF65-F5344CB8AC3E}">
        <p14:creationId xmlns:p14="http://schemas.microsoft.com/office/powerpoint/2010/main" val="3236072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91CF68-4CB4-99EC-4B8E-4B894187967E}"/>
              </a:ext>
            </a:extLst>
          </p:cNvPr>
          <p:cNvSpPr>
            <a:spLocks noGrp="1"/>
          </p:cNvSpPr>
          <p:nvPr>
            <p:ph type="title"/>
          </p:nvPr>
        </p:nvSpPr>
        <p:spPr/>
        <p:txBody>
          <a:bodyPr>
            <a:normAutofit fontScale="90000"/>
          </a:bodyPr>
          <a:lstStyle/>
          <a:p>
            <a:r>
              <a:rPr lang="en-US" dirty="0"/>
              <a:t>2025 Vaccination Clinic Summary</a:t>
            </a:r>
          </a:p>
        </p:txBody>
      </p:sp>
      <p:sp>
        <p:nvSpPr>
          <p:cNvPr id="7" name="Content Placeholder 6">
            <a:extLst>
              <a:ext uri="{FF2B5EF4-FFF2-40B4-BE49-F238E27FC236}">
                <a16:creationId xmlns:a16="http://schemas.microsoft.com/office/drawing/2014/main" id="{9D8FDE03-AABA-4906-4851-5801FFD4F61D}"/>
              </a:ext>
            </a:extLst>
          </p:cNvPr>
          <p:cNvSpPr>
            <a:spLocks noGrp="1"/>
          </p:cNvSpPr>
          <p:nvPr>
            <p:ph idx="1"/>
          </p:nvPr>
        </p:nvSpPr>
        <p:spPr/>
        <p:txBody>
          <a:bodyPr>
            <a:normAutofit fontScale="62500" lnSpcReduction="20000"/>
          </a:bodyPr>
          <a:lstStyle/>
          <a:p>
            <a:pPr marL="0" indent="0">
              <a:buNone/>
            </a:pPr>
            <a:r>
              <a:rPr lang="en-US" dirty="0"/>
              <a:t>KCAS would like to thank the thousands of responsible pet owners across Kern County who took advantage of these clinics to help keep their pets healthy, happy, and safe.</a:t>
            </a:r>
            <a:br>
              <a:rPr lang="en-US" dirty="0"/>
            </a:br>
            <a:br>
              <a:rPr lang="en-US" dirty="0"/>
            </a:br>
            <a:r>
              <a:rPr lang="en-US" dirty="0"/>
              <a:t>We also want to give a huge shout-out and heartfelt thank-you to our dedicated KCAS staff members and partnering veterinarians whose hard work, compassion, and commitment made these vital clinics possible. These efforts truly make a difference for pets and the community we serve.</a:t>
            </a:r>
            <a:br>
              <a:rPr lang="en-US" dirty="0"/>
            </a:br>
            <a:br>
              <a:rPr lang="en-US" dirty="0"/>
            </a:br>
            <a:r>
              <a:rPr lang="en-US" dirty="0"/>
              <a:t>Clinic statistics from January 2025 through December 2025:</a:t>
            </a:r>
            <a:br>
              <a:rPr lang="en-US" dirty="0"/>
            </a:br>
            <a:br>
              <a:rPr lang="en-US" dirty="0"/>
            </a:br>
            <a:r>
              <a:rPr lang="en-US" dirty="0"/>
              <a:t>Rabies vaccinations: 5,014</a:t>
            </a:r>
          </a:p>
          <a:p>
            <a:pPr marL="0" indent="0">
              <a:buNone/>
            </a:pPr>
            <a:r>
              <a:rPr lang="en-US" dirty="0"/>
              <a:t>DHPP vaccinations: 4,041 </a:t>
            </a:r>
          </a:p>
          <a:p>
            <a:pPr marL="0" indent="0">
              <a:buNone/>
            </a:pPr>
            <a:r>
              <a:rPr lang="en-US" dirty="0"/>
              <a:t>FVRCP vaccinations: 2,183</a:t>
            </a:r>
          </a:p>
          <a:p>
            <a:pPr marL="0" indent="0">
              <a:buNone/>
            </a:pPr>
            <a:r>
              <a:rPr lang="en-US" dirty="0"/>
              <a:t>Bordetella vaccinations: 514</a:t>
            </a:r>
          </a:p>
          <a:p>
            <a:pPr marL="0" indent="0">
              <a:buNone/>
            </a:pPr>
            <a:r>
              <a:rPr lang="en-US" dirty="0"/>
              <a:t>Microchips implanted: 835</a:t>
            </a:r>
          </a:p>
        </p:txBody>
      </p:sp>
      <p:sp>
        <p:nvSpPr>
          <p:cNvPr id="5" name="Slide Number Placeholder 4">
            <a:extLst>
              <a:ext uri="{FF2B5EF4-FFF2-40B4-BE49-F238E27FC236}">
                <a16:creationId xmlns:a16="http://schemas.microsoft.com/office/drawing/2014/main" id="{7A0F3F7E-CECF-D65D-E81C-CF98DE034F8B}"/>
              </a:ext>
            </a:extLst>
          </p:cNvPr>
          <p:cNvSpPr>
            <a:spLocks noGrp="1"/>
          </p:cNvSpPr>
          <p:nvPr>
            <p:ph type="sldNum" sz="quarter" idx="12"/>
          </p:nvPr>
        </p:nvSpPr>
        <p:spPr/>
        <p:txBody>
          <a:bodyPr/>
          <a:lstStyle/>
          <a:p>
            <a:pPr lvl="0"/>
            <a:fld id="{B11CE0BE-3064-4B68-853B-9AD972323C5A}" type="slidenum">
              <a:rPr lang="en-US" smtClean="0"/>
              <a:t>28</a:t>
            </a:fld>
            <a:endParaRPr lang="en-US"/>
          </a:p>
        </p:txBody>
      </p:sp>
    </p:spTree>
    <p:extLst>
      <p:ext uri="{BB962C8B-B14F-4D97-AF65-F5344CB8AC3E}">
        <p14:creationId xmlns:p14="http://schemas.microsoft.com/office/powerpoint/2010/main" val="4161827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F0C0CFEA-835F-0DF9-BF2A-AC59C08DCC78}"/>
            </a:ext>
          </a:extLst>
        </p:cNvPr>
        <p:cNvGrpSpPr/>
        <p:nvPr/>
      </p:nvGrpSpPr>
      <p:grpSpPr>
        <a:xfrm>
          <a:off x="0" y="0"/>
          <a:ext cx="0" cy="0"/>
          <a:chOff x="0" y="0"/>
          <a:chExt cx="0" cy="0"/>
        </a:xfrm>
      </p:grpSpPr>
      <p:grpSp>
        <p:nvGrpSpPr>
          <p:cNvPr id="316" name="Group 315">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317" name="Picture 316">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8" name="Rectangle 317">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9" name="Picture 318">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320" name="Picture 319">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322" name="Straight Connector 321">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24" name="Rectangle 323">
            <a:extLst>
              <a:ext uri="{FF2B5EF4-FFF2-40B4-BE49-F238E27FC236}">
                <a16:creationId xmlns:a16="http://schemas.microsoft.com/office/drawing/2014/main" id="{1755C732-3264-4614-8316-41F754837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6" name="Group 325">
            <a:extLst>
              <a:ext uri="{FF2B5EF4-FFF2-40B4-BE49-F238E27FC236}">
                <a16:creationId xmlns:a16="http://schemas.microsoft.com/office/drawing/2014/main" id="{59C7C6ED-4EA1-4532-A820-59A8ADEEE0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327" name="Picture 326">
              <a:extLst>
                <a:ext uri="{FF2B5EF4-FFF2-40B4-BE49-F238E27FC236}">
                  <a16:creationId xmlns:a16="http://schemas.microsoft.com/office/drawing/2014/main" id="{3A197BB7-B689-4B37-8BE2-FC23F6ED649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8" name="Rectangle 327">
              <a:extLst>
                <a:ext uri="{FF2B5EF4-FFF2-40B4-BE49-F238E27FC236}">
                  <a16:creationId xmlns:a16="http://schemas.microsoft.com/office/drawing/2014/main" id="{E93E4556-7891-471E-B9B7-A38508C759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29" name="Picture 328">
              <a:extLst>
                <a:ext uri="{FF2B5EF4-FFF2-40B4-BE49-F238E27FC236}">
                  <a16:creationId xmlns:a16="http://schemas.microsoft.com/office/drawing/2014/main" id="{6F9C6176-D87B-4D8F-8BC3-FE6DF55C4E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30" name="Picture 329">
              <a:extLst>
                <a:ext uri="{FF2B5EF4-FFF2-40B4-BE49-F238E27FC236}">
                  <a16:creationId xmlns:a16="http://schemas.microsoft.com/office/drawing/2014/main" id="{B838BA48-DDFB-46B3-9EF6-031C91D2792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B4515077-E31A-E8E3-FC2D-DB06252AF630}"/>
              </a:ext>
            </a:extLst>
          </p:cNvPr>
          <p:cNvSpPr>
            <a:spLocks noGrp="1"/>
          </p:cNvSpPr>
          <p:nvPr>
            <p:ph type="title"/>
          </p:nvPr>
        </p:nvSpPr>
        <p:spPr>
          <a:xfrm>
            <a:off x="826964" y="4404852"/>
            <a:ext cx="7492258" cy="1054745"/>
          </a:xfrm>
        </p:spPr>
        <p:txBody>
          <a:bodyPr vert="horz" lIns="91440" tIns="45720" rIns="91440" bIns="45720" rtlCol="0" anchor="b">
            <a:normAutofit/>
          </a:bodyPr>
          <a:lstStyle/>
          <a:p>
            <a:r>
              <a:rPr lang="en-US" sz="3600" b="1" dirty="0">
                <a:solidFill>
                  <a:srgbClr val="262626"/>
                </a:solidFill>
              </a:rPr>
              <a:t>2025 KCAS </a:t>
            </a:r>
            <a:r>
              <a:rPr lang="en-US" sz="3200" b="1" dirty="0">
                <a:solidFill>
                  <a:srgbClr val="262626"/>
                </a:solidFill>
              </a:rPr>
              <a:t>Vaccination</a:t>
            </a:r>
            <a:r>
              <a:rPr lang="en-US" sz="3600" b="1" dirty="0">
                <a:solidFill>
                  <a:srgbClr val="262626"/>
                </a:solidFill>
              </a:rPr>
              <a:t> Clinic Team</a:t>
            </a:r>
            <a:endParaRPr lang="en-US" sz="5400" b="1" dirty="0">
              <a:solidFill>
                <a:srgbClr val="262626"/>
              </a:solidFill>
            </a:endParaRPr>
          </a:p>
        </p:txBody>
      </p:sp>
      <p:sp>
        <p:nvSpPr>
          <p:cNvPr id="332" name="Rectangle 331">
            <a:extLst>
              <a:ext uri="{FF2B5EF4-FFF2-40B4-BE49-F238E27FC236}">
                <a16:creationId xmlns:a16="http://schemas.microsoft.com/office/drawing/2014/main" id="{4AD786D6-2C42-45AF-888B-F2038C4D0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7499739"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AB21F0D-A546-43E9-6121-FFD49C01F0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5457" y="1410207"/>
            <a:ext cx="4677857" cy="2455875"/>
          </a:xfrm>
          <a:prstGeom prst="rect">
            <a:avLst/>
          </a:prstGeom>
        </p:spPr>
      </p:pic>
      <p:cxnSp>
        <p:nvCxnSpPr>
          <p:cNvPr id="334" name="Straight Connector 333">
            <a:extLst>
              <a:ext uri="{FF2B5EF4-FFF2-40B4-BE49-F238E27FC236}">
                <a16:creationId xmlns:a16="http://schemas.microsoft.com/office/drawing/2014/main" id="{B8D6659D-FA60-4C6D-A9F6-063E294AA1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836" y="5501254"/>
            <a:ext cx="7202795"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299C323F-3C7C-F9A7-BB9A-97C5DCA8D3C7}"/>
              </a:ext>
            </a:extLst>
          </p:cNvPr>
          <p:cNvSpPr>
            <a:spLocks noGrp="1"/>
          </p:cNvSpPr>
          <p:nvPr>
            <p:ph type="sldNum" sz="quarter" idx="12"/>
          </p:nvPr>
        </p:nvSpPr>
        <p:spPr>
          <a:xfrm>
            <a:off x="7763256" y="5907024"/>
            <a:ext cx="413375" cy="279400"/>
          </a:xfrm>
        </p:spPr>
        <p:txBody>
          <a:bodyPr vert="horz" lIns="91440" tIns="45720" rIns="91440" bIns="45720" rtlCol="0" anchor="ctr">
            <a:normAutofit/>
          </a:bodyPr>
          <a:lstStyle/>
          <a:p>
            <a:pPr lvl="0" defTabSz="914400">
              <a:spcAft>
                <a:spcPts val="600"/>
              </a:spcAft>
            </a:pPr>
            <a:fld id="{578E44AA-3F5A-4849-8359-0F12FBCE4F04}" type="slidenum">
              <a:rPr lang="en-US">
                <a:solidFill>
                  <a:srgbClr val="000000"/>
                </a:solidFill>
              </a:rPr>
              <a:pPr lvl="0" defTabSz="914400">
                <a:spcAft>
                  <a:spcPts val="600"/>
                </a:spcAft>
              </a:pPr>
              <a:t>29</a:t>
            </a:fld>
            <a:endParaRPr lang="en-US">
              <a:solidFill>
                <a:srgbClr val="000000"/>
              </a:solidFill>
            </a:endParaRPr>
          </a:p>
        </p:txBody>
      </p:sp>
    </p:spTree>
    <p:extLst>
      <p:ext uri="{BB962C8B-B14F-4D97-AF65-F5344CB8AC3E}">
        <p14:creationId xmlns:p14="http://schemas.microsoft.com/office/powerpoint/2010/main" val="251469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F5170869-512C-FE73-198C-1CFE3D2B7F49}"/>
            </a:ext>
          </a:extLst>
        </p:cNvPr>
        <p:cNvGrpSpPr/>
        <p:nvPr/>
      </p:nvGrpSpPr>
      <p:grpSpPr>
        <a:xfrm>
          <a:off x="0" y="0"/>
          <a:ext cx="0" cy="0"/>
          <a:chOff x="0" y="0"/>
          <a:chExt cx="0" cy="0"/>
        </a:xfrm>
      </p:grpSpPr>
      <p:grpSp>
        <p:nvGrpSpPr>
          <p:cNvPr id="208" name="Group 207">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09" name="Picture 208">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0" name="Rectangle 209">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1" name="Picture 210">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12" name="Picture 211">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14" name="Straight Connector 213">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16" name="Rectangle 215">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 name="Group 217">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19" name="Picture 218">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0" name="Rectangle 219">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21" name="Picture 220">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22" name="Picture 221">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78827807-9470-8E7E-752F-F969D3C41D85}"/>
              </a:ext>
            </a:extLst>
          </p:cNvPr>
          <p:cNvSpPr>
            <a:spLocks noGrp="1"/>
          </p:cNvSpPr>
          <p:nvPr>
            <p:ph type="title"/>
          </p:nvPr>
        </p:nvSpPr>
        <p:spPr>
          <a:xfrm>
            <a:off x="4570809" y="982132"/>
            <a:ext cx="3601638" cy="1303867"/>
          </a:xfrm>
        </p:spPr>
        <p:txBody>
          <a:bodyPr vert="horz" lIns="91440" tIns="45720" rIns="91440" bIns="45720" rtlCol="0" anchor="ctr">
            <a:normAutofit/>
          </a:bodyPr>
          <a:lstStyle/>
          <a:p>
            <a:pPr>
              <a:lnSpc>
                <a:spcPct val="90000"/>
              </a:lnSpc>
            </a:pPr>
            <a:r>
              <a:rPr lang="en-US" sz="4100">
                <a:solidFill>
                  <a:srgbClr val="262626"/>
                </a:solidFill>
              </a:rPr>
              <a:t>Mega Adoption Event 2025</a:t>
            </a:r>
          </a:p>
        </p:txBody>
      </p:sp>
      <p:sp>
        <p:nvSpPr>
          <p:cNvPr id="224" name="Rectangle 223">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38775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DB4A273-73FE-E94F-8DE3-73073BBCEC9D}"/>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1059512" y="1885797"/>
            <a:ext cx="2907601" cy="2907601"/>
          </a:xfrm>
          <a:prstGeom prst="rect">
            <a:avLst/>
          </a:prstGeom>
        </p:spPr>
      </p:pic>
      <p:cxnSp>
        <p:nvCxnSpPr>
          <p:cNvPr id="226" name="Straight Connector 225">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0809" y="2400639"/>
            <a:ext cx="360163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B32BD7AB-D5BC-0C51-3DD0-D1F32CDC84F2}"/>
              </a:ext>
            </a:extLst>
          </p:cNvPr>
          <p:cNvSpPr txBox="1"/>
          <p:nvPr/>
        </p:nvSpPr>
        <p:spPr>
          <a:xfrm>
            <a:off x="4570809" y="2556932"/>
            <a:ext cx="3601638" cy="3318936"/>
          </a:xfrm>
          <a:prstGeom prst="rect">
            <a:avLst/>
          </a:prstGeom>
        </p:spPr>
        <p:txBody>
          <a:bodyPr vert="horz" lIns="91440" tIns="45720" rIns="91440" bIns="45720" rtlCol="0" anchor="t">
            <a:normAutofit/>
          </a:bodyPr>
          <a:lstStyle/>
          <a:p>
            <a:pPr>
              <a:lnSpc>
                <a:spcPct val="90000"/>
              </a:lnSpc>
              <a:spcBef>
                <a:spcPct val="20000"/>
              </a:spcBef>
              <a:spcAft>
                <a:spcPts val="600"/>
              </a:spcAft>
              <a:buClr>
                <a:schemeClr val="accent1"/>
              </a:buClr>
              <a:buSzPct val="115000"/>
              <a:buFont typeface="Arial"/>
              <a:buChar char="•"/>
            </a:pPr>
            <a:r>
              <a:rPr lang="en-US" sz="1600" dirty="0">
                <a:solidFill>
                  <a:srgbClr val="262626"/>
                </a:solidFill>
              </a:rPr>
              <a:t>November 8</a:t>
            </a:r>
            <a:r>
              <a:rPr lang="en-US" sz="1600" baseline="30000" dirty="0">
                <a:solidFill>
                  <a:srgbClr val="262626"/>
                </a:solidFill>
              </a:rPr>
              <a:t>th</a:t>
            </a:r>
            <a:r>
              <a:rPr lang="en-US" sz="1600" dirty="0">
                <a:solidFill>
                  <a:srgbClr val="262626"/>
                </a:solidFill>
              </a:rPr>
              <a:t> - The Mega Adoption Event once again proved to be the Southern San Joaquin Valley’s biggest pet adoption event! Families and animal lovers packed The Park at River Walk to meet adoptable pets from over 20 shelters and rescues and explore 30+ pet-related vendor booths offering supplies, services, and resources. It was a huge day for rescue, responsible pet ownership, and celebrating our local pet community!</a:t>
            </a:r>
          </a:p>
          <a:p>
            <a:pPr>
              <a:lnSpc>
                <a:spcPct val="90000"/>
              </a:lnSpc>
              <a:spcBef>
                <a:spcPct val="20000"/>
              </a:spcBef>
              <a:spcAft>
                <a:spcPts val="600"/>
              </a:spcAft>
              <a:buClr>
                <a:schemeClr val="accent1"/>
              </a:buClr>
              <a:buSzPct val="115000"/>
              <a:buFont typeface="Arial"/>
              <a:buChar char="•"/>
            </a:pPr>
            <a:r>
              <a:rPr lang="en-US" sz="1600" dirty="0">
                <a:solidFill>
                  <a:srgbClr val="262626"/>
                </a:solidFill>
              </a:rPr>
              <a:t>Over 70 pets found their new forever homes!</a:t>
            </a:r>
          </a:p>
        </p:txBody>
      </p:sp>
      <p:sp>
        <p:nvSpPr>
          <p:cNvPr id="2" name="Slide Number Placeholder 1">
            <a:extLst>
              <a:ext uri="{FF2B5EF4-FFF2-40B4-BE49-F238E27FC236}">
                <a16:creationId xmlns:a16="http://schemas.microsoft.com/office/drawing/2014/main" id="{CF8983CA-970D-DABB-C18C-1AA329A2540B}"/>
              </a:ext>
            </a:extLst>
          </p:cNvPr>
          <p:cNvSpPr>
            <a:spLocks noGrp="1"/>
          </p:cNvSpPr>
          <p:nvPr>
            <p:ph type="sldNum" sz="quarter" idx="12"/>
          </p:nvPr>
        </p:nvSpPr>
        <p:spPr>
          <a:xfrm>
            <a:off x="7765425" y="5969000"/>
            <a:ext cx="407023" cy="279400"/>
          </a:xfrm>
        </p:spPr>
        <p:txBody>
          <a:bodyPr vert="horz" lIns="91440" tIns="45720" rIns="91440" bIns="45720" rtlCol="0" anchor="ctr">
            <a:normAutofit/>
          </a:bodyPr>
          <a:lstStyle/>
          <a:p>
            <a:pPr lvl="0" defTabSz="914400">
              <a:spcAft>
                <a:spcPts val="600"/>
              </a:spcAft>
            </a:pPr>
            <a:fld id="{ACF44C5A-0B84-47FD-A8DA-63EA86983490}" type="slidenum">
              <a:rPr lang="en-US">
                <a:solidFill>
                  <a:srgbClr val="000000"/>
                </a:solidFill>
              </a:rPr>
              <a:pPr lvl="0" defTabSz="914400">
                <a:spcAft>
                  <a:spcPts val="600"/>
                </a:spcAft>
              </a:pPr>
              <a:t>3</a:t>
            </a:fld>
            <a:endParaRPr lang="en-US">
              <a:solidFill>
                <a:srgbClr val="000000"/>
              </a:solidFill>
            </a:endParaRPr>
          </a:p>
        </p:txBody>
      </p:sp>
    </p:spTree>
    <p:extLst>
      <p:ext uri="{BB962C8B-B14F-4D97-AF65-F5344CB8AC3E}">
        <p14:creationId xmlns:p14="http://schemas.microsoft.com/office/powerpoint/2010/main" val="3319717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FCAA-6C75-49E1-E49A-BD64132B117E}"/>
              </a:ext>
            </a:extLst>
          </p:cNvPr>
          <p:cNvSpPr>
            <a:spLocks noGrp="1"/>
          </p:cNvSpPr>
          <p:nvPr>
            <p:ph type="title"/>
          </p:nvPr>
        </p:nvSpPr>
        <p:spPr>
          <a:xfrm>
            <a:off x="1176867" y="471805"/>
            <a:ext cx="6798734" cy="1303867"/>
          </a:xfrm>
        </p:spPr>
        <p:txBody>
          <a:bodyPr>
            <a:normAutofit/>
          </a:bodyPr>
          <a:lstStyle/>
          <a:p>
            <a:r>
              <a:rPr lang="en-US" sz="2400" b="1" dirty="0">
                <a:solidFill>
                  <a:schemeClr val="tx2"/>
                </a:solidFill>
              </a:rPr>
              <a:t>Field Service Calls: </a:t>
            </a:r>
            <a:r>
              <a:rPr lang="en-US" sz="2400" dirty="0">
                <a:solidFill>
                  <a:schemeClr val="tx2"/>
                </a:solidFill>
              </a:rPr>
              <a:t>November and December 2025</a:t>
            </a:r>
            <a:endParaRPr lang="en-US" sz="2400" dirty="0"/>
          </a:p>
        </p:txBody>
      </p:sp>
      <p:graphicFrame>
        <p:nvGraphicFramePr>
          <p:cNvPr id="4" name="Content Placeholder 3">
            <a:extLst>
              <a:ext uri="{FF2B5EF4-FFF2-40B4-BE49-F238E27FC236}">
                <a16:creationId xmlns:a16="http://schemas.microsoft.com/office/drawing/2014/main" id="{F885418E-5D81-D470-ECE9-BA7F4EFE1F88}"/>
              </a:ext>
            </a:extLst>
          </p:cNvPr>
          <p:cNvGraphicFramePr>
            <a:graphicFrameLocks noGrp="1"/>
          </p:cNvGraphicFramePr>
          <p:nvPr>
            <p:ph idx="1"/>
            <p:extLst>
              <p:ext uri="{D42A27DB-BD31-4B8C-83A1-F6EECF244321}">
                <p14:modId xmlns:p14="http://schemas.microsoft.com/office/powerpoint/2010/main" val="1723179201"/>
              </p:ext>
            </p:extLst>
          </p:nvPr>
        </p:nvGraphicFramePr>
        <p:xfrm>
          <a:off x="993647" y="1583097"/>
          <a:ext cx="4062985" cy="4389120"/>
        </p:xfrm>
        <a:graphic>
          <a:graphicData uri="http://schemas.openxmlformats.org/drawingml/2006/table">
            <a:tbl>
              <a:tblPr firstRow="1" bandRow="1">
                <a:tableStyleId>{5C22544A-7EE6-4342-B048-85BDC9FD1C3A}</a:tableStyleId>
              </a:tblPr>
              <a:tblGrid>
                <a:gridCol w="1877569">
                  <a:extLst>
                    <a:ext uri="{9D8B030D-6E8A-4147-A177-3AD203B41FA5}">
                      <a16:colId xmlns:a16="http://schemas.microsoft.com/office/drawing/2014/main" val="3471396554"/>
                    </a:ext>
                  </a:extLst>
                </a:gridCol>
                <a:gridCol w="2185416">
                  <a:extLst>
                    <a:ext uri="{9D8B030D-6E8A-4147-A177-3AD203B41FA5}">
                      <a16:colId xmlns:a16="http://schemas.microsoft.com/office/drawing/2014/main" val="2043748698"/>
                    </a:ext>
                  </a:extLst>
                </a:gridCol>
              </a:tblGrid>
              <a:tr h="262721">
                <a:tc>
                  <a:txBody>
                    <a:bodyPr/>
                    <a:lstStyle/>
                    <a:p>
                      <a:r>
                        <a:rPr lang="en-US" dirty="0"/>
                        <a:t>AREA</a:t>
                      </a:r>
                    </a:p>
                  </a:txBody>
                  <a:tcPr>
                    <a:solidFill>
                      <a:schemeClr val="tx1"/>
                    </a:solidFill>
                  </a:tcPr>
                </a:tc>
                <a:tc>
                  <a:txBody>
                    <a:bodyPr/>
                    <a:lstStyle/>
                    <a:p>
                      <a:r>
                        <a:rPr lang="en-US" dirty="0"/>
                        <a:t>CALLS PER AREA</a:t>
                      </a:r>
                    </a:p>
                  </a:txBody>
                  <a:tcPr>
                    <a:solidFill>
                      <a:schemeClr val="tx1"/>
                    </a:solidFill>
                  </a:tcPr>
                </a:tc>
                <a:extLst>
                  <a:ext uri="{0D108BD9-81ED-4DB2-BD59-A6C34878D82A}">
                    <a16:rowId xmlns:a16="http://schemas.microsoft.com/office/drawing/2014/main" val="465830595"/>
                  </a:ext>
                </a:extLst>
              </a:tr>
              <a:tr h="262721">
                <a:tc>
                  <a:txBody>
                    <a:bodyPr/>
                    <a:lstStyle/>
                    <a:p>
                      <a:r>
                        <a:rPr lang="en-US" dirty="0"/>
                        <a:t>Lake Isabella</a:t>
                      </a:r>
                    </a:p>
                  </a:txBody>
                  <a:tcPr>
                    <a:solidFill>
                      <a:schemeClr val="accent6">
                        <a:lumMod val="20000"/>
                        <a:lumOff val="80000"/>
                      </a:schemeClr>
                    </a:solidFill>
                  </a:tcPr>
                </a:tc>
                <a:tc>
                  <a:txBody>
                    <a:bodyPr/>
                    <a:lstStyle/>
                    <a:p>
                      <a:r>
                        <a:rPr lang="en-US" dirty="0"/>
                        <a:t>200</a:t>
                      </a:r>
                    </a:p>
                  </a:txBody>
                  <a:tcPr>
                    <a:solidFill>
                      <a:schemeClr val="accent6">
                        <a:lumMod val="20000"/>
                        <a:lumOff val="80000"/>
                      </a:schemeClr>
                    </a:solidFill>
                  </a:tcPr>
                </a:tc>
                <a:extLst>
                  <a:ext uri="{0D108BD9-81ED-4DB2-BD59-A6C34878D82A}">
                    <a16:rowId xmlns:a16="http://schemas.microsoft.com/office/drawing/2014/main" val="3346462710"/>
                  </a:ext>
                </a:extLst>
              </a:tr>
              <a:tr h="262721">
                <a:tc>
                  <a:txBody>
                    <a:bodyPr/>
                    <a:lstStyle/>
                    <a:p>
                      <a:r>
                        <a:rPr lang="en-US" dirty="0"/>
                        <a:t>Mojave</a:t>
                      </a:r>
                    </a:p>
                  </a:txBody>
                  <a:tcPr>
                    <a:solidFill>
                      <a:schemeClr val="bg1"/>
                    </a:solidFill>
                  </a:tcPr>
                </a:tc>
                <a:tc>
                  <a:txBody>
                    <a:bodyPr/>
                    <a:lstStyle/>
                    <a:p>
                      <a:r>
                        <a:rPr lang="en-US" dirty="0"/>
                        <a:t>237</a:t>
                      </a:r>
                    </a:p>
                  </a:txBody>
                  <a:tcPr>
                    <a:solidFill>
                      <a:schemeClr val="bg1"/>
                    </a:solidFill>
                  </a:tcPr>
                </a:tc>
                <a:extLst>
                  <a:ext uri="{0D108BD9-81ED-4DB2-BD59-A6C34878D82A}">
                    <a16:rowId xmlns:a16="http://schemas.microsoft.com/office/drawing/2014/main" val="3570713538"/>
                  </a:ext>
                </a:extLst>
              </a:tr>
              <a:tr h="262721">
                <a:tc>
                  <a:txBody>
                    <a:bodyPr/>
                    <a:lstStyle/>
                    <a:p>
                      <a:r>
                        <a:rPr lang="en-US" dirty="0"/>
                        <a:t>North County</a:t>
                      </a:r>
                    </a:p>
                  </a:txBody>
                  <a:tcPr>
                    <a:solidFill>
                      <a:schemeClr val="accent6">
                        <a:lumMod val="20000"/>
                        <a:lumOff val="80000"/>
                      </a:schemeClr>
                    </a:solidFill>
                  </a:tcPr>
                </a:tc>
                <a:tc>
                  <a:txBody>
                    <a:bodyPr/>
                    <a:lstStyle/>
                    <a:p>
                      <a:r>
                        <a:rPr lang="en-US" dirty="0"/>
                        <a:t>138</a:t>
                      </a:r>
                    </a:p>
                  </a:txBody>
                  <a:tcPr>
                    <a:solidFill>
                      <a:schemeClr val="accent6">
                        <a:lumMod val="20000"/>
                        <a:lumOff val="80000"/>
                      </a:schemeClr>
                    </a:solidFill>
                  </a:tcPr>
                </a:tc>
                <a:extLst>
                  <a:ext uri="{0D108BD9-81ED-4DB2-BD59-A6C34878D82A}">
                    <a16:rowId xmlns:a16="http://schemas.microsoft.com/office/drawing/2014/main" val="540241288"/>
                  </a:ext>
                </a:extLst>
              </a:tr>
              <a:tr h="262721">
                <a:tc>
                  <a:txBody>
                    <a:bodyPr/>
                    <a:lstStyle/>
                    <a:p>
                      <a:r>
                        <a:rPr lang="en-US" dirty="0"/>
                        <a:t>Northeast</a:t>
                      </a:r>
                    </a:p>
                  </a:txBody>
                  <a:tcPr>
                    <a:solidFill>
                      <a:schemeClr val="bg1"/>
                    </a:solidFill>
                  </a:tcPr>
                </a:tc>
                <a:tc>
                  <a:txBody>
                    <a:bodyPr/>
                    <a:lstStyle/>
                    <a:p>
                      <a:r>
                        <a:rPr lang="en-US" dirty="0"/>
                        <a:t>661</a:t>
                      </a:r>
                    </a:p>
                  </a:txBody>
                  <a:tcPr>
                    <a:solidFill>
                      <a:schemeClr val="bg1"/>
                    </a:solidFill>
                  </a:tcPr>
                </a:tc>
                <a:extLst>
                  <a:ext uri="{0D108BD9-81ED-4DB2-BD59-A6C34878D82A}">
                    <a16:rowId xmlns:a16="http://schemas.microsoft.com/office/drawing/2014/main" val="2315505216"/>
                  </a:ext>
                </a:extLst>
              </a:tr>
              <a:tr h="262721">
                <a:tc>
                  <a:txBody>
                    <a:bodyPr/>
                    <a:lstStyle/>
                    <a:p>
                      <a:r>
                        <a:rPr lang="en-US" dirty="0"/>
                        <a:t>Northwest</a:t>
                      </a:r>
                    </a:p>
                  </a:txBody>
                  <a:tcPr>
                    <a:solidFill>
                      <a:schemeClr val="accent6">
                        <a:lumMod val="20000"/>
                        <a:lumOff val="80000"/>
                      </a:schemeClr>
                    </a:solidFill>
                  </a:tcPr>
                </a:tc>
                <a:tc>
                  <a:txBody>
                    <a:bodyPr/>
                    <a:lstStyle/>
                    <a:p>
                      <a:r>
                        <a:rPr lang="en-US" dirty="0"/>
                        <a:t>562</a:t>
                      </a:r>
                    </a:p>
                  </a:txBody>
                  <a:tcPr>
                    <a:solidFill>
                      <a:schemeClr val="accent6">
                        <a:lumMod val="20000"/>
                        <a:lumOff val="80000"/>
                      </a:schemeClr>
                    </a:solidFill>
                  </a:tcPr>
                </a:tc>
                <a:extLst>
                  <a:ext uri="{0D108BD9-81ED-4DB2-BD59-A6C34878D82A}">
                    <a16:rowId xmlns:a16="http://schemas.microsoft.com/office/drawing/2014/main" val="210109379"/>
                  </a:ext>
                </a:extLst>
              </a:tr>
              <a:tr h="262721">
                <a:tc>
                  <a:txBody>
                    <a:bodyPr/>
                    <a:lstStyle/>
                    <a:p>
                      <a:r>
                        <a:rPr lang="en-US" dirty="0"/>
                        <a:t>Ridgecrest</a:t>
                      </a:r>
                    </a:p>
                  </a:txBody>
                  <a:tcPr>
                    <a:solidFill>
                      <a:schemeClr val="bg1"/>
                    </a:solidFill>
                  </a:tcPr>
                </a:tc>
                <a:tc>
                  <a:txBody>
                    <a:bodyPr/>
                    <a:lstStyle/>
                    <a:p>
                      <a:r>
                        <a:rPr lang="en-US" dirty="0"/>
                        <a:t>45</a:t>
                      </a:r>
                    </a:p>
                  </a:txBody>
                  <a:tcPr>
                    <a:solidFill>
                      <a:schemeClr val="bg1"/>
                    </a:solidFill>
                  </a:tcPr>
                </a:tc>
                <a:extLst>
                  <a:ext uri="{0D108BD9-81ED-4DB2-BD59-A6C34878D82A}">
                    <a16:rowId xmlns:a16="http://schemas.microsoft.com/office/drawing/2014/main" val="2847960073"/>
                  </a:ext>
                </a:extLst>
              </a:tr>
              <a:tr h="262721">
                <a:tc>
                  <a:txBody>
                    <a:bodyPr/>
                    <a:lstStyle/>
                    <a:p>
                      <a:r>
                        <a:rPr lang="en-US" dirty="0"/>
                        <a:t>Southeast</a:t>
                      </a:r>
                    </a:p>
                  </a:txBody>
                  <a:tcPr>
                    <a:solidFill>
                      <a:schemeClr val="accent6">
                        <a:lumMod val="20000"/>
                        <a:lumOff val="80000"/>
                      </a:schemeClr>
                    </a:solidFill>
                  </a:tcPr>
                </a:tc>
                <a:tc>
                  <a:txBody>
                    <a:bodyPr/>
                    <a:lstStyle/>
                    <a:p>
                      <a:r>
                        <a:rPr lang="en-US" dirty="0"/>
                        <a:t>300</a:t>
                      </a:r>
                    </a:p>
                  </a:txBody>
                  <a:tcPr>
                    <a:solidFill>
                      <a:schemeClr val="accent6">
                        <a:lumMod val="20000"/>
                        <a:lumOff val="80000"/>
                      </a:schemeClr>
                    </a:solidFill>
                  </a:tcPr>
                </a:tc>
                <a:extLst>
                  <a:ext uri="{0D108BD9-81ED-4DB2-BD59-A6C34878D82A}">
                    <a16:rowId xmlns:a16="http://schemas.microsoft.com/office/drawing/2014/main" val="1737625010"/>
                  </a:ext>
                </a:extLst>
              </a:tr>
              <a:tr h="262721">
                <a:tc>
                  <a:txBody>
                    <a:bodyPr/>
                    <a:lstStyle/>
                    <a:p>
                      <a:r>
                        <a:rPr lang="en-US" dirty="0"/>
                        <a:t>Southwest</a:t>
                      </a:r>
                    </a:p>
                  </a:txBody>
                  <a:tcPr>
                    <a:solidFill>
                      <a:schemeClr val="bg1"/>
                    </a:solidFill>
                  </a:tcPr>
                </a:tc>
                <a:tc>
                  <a:txBody>
                    <a:bodyPr/>
                    <a:lstStyle/>
                    <a:p>
                      <a:r>
                        <a:rPr lang="en-US" dirty="0"/>
                        <a:t>289</a:t>
                      </a:r>
                    </a:p>
                  </a:txBody>
                  <a:tcPr>
                    <a:solidFill>
                      <a:schemeClr val="bg1"/>
                    </a:solidFill>
                  </a:tcPr>
                </a:tc>
                <a:extLst>
                  <a:ext uri="{0D108BD9-81ED-4DB2-BD59-A6C34878D82A}">
                    <a16:rowId xmlns:a16="http://schemas.microsoft.com/office/drawing/2014/main" val="1504972360"/>
                  </a:ext>
                </a:extLst>
              </a:tr>
              <a:tr h="262721">
                <a:tc>
                  <a:txBody>
                    <a:bodyPr/>
                    <a:lstStyle/>
                    <a:p>
                      <a:r>
                        <a:rPr lang="en-US" dirty="0"/>
                        <a:t>Taft</a:t>
                      </a:r>
                    </a:p>
                  </a:txBody>
                  <a:tcPr>
                    <a:solidFill>
                      <a:schemeClr val="accent6">
                        <a:lumMod val="20000"/>
                        <a:lumOff val="80000"/>
                      </a:schemeClr>
                    </a:solidFill>
                  </a:tcPr>
                </a:tc>
                <a:tc>
                  <a:txBody>
                    <a:bodyPr/>
                    <a:lstStyle/>
                    <a:p>
                      <a:r>
                        <a:rPr lang="en-US" dirty="0"/>
                        <a:t>213</a:t>
                      </a:r>
                    </a:p>
                  </a:txBody>
                  <a:tcPr>
                    <a:solidFill>
                      <a:schemeClr val="accent6">
                        <a:lumMod val="20000"/>
                        <a:lumOff val="80000"/>
                      </a:schemeClr>
                    </a:solidFill>
                  </a:tcPr>
                </a:tc>
                <a:extLst>
                  <a:ext uri="{0D108BD9-81ED-4DB2-BD59-A6C34878D82A}">
                    <a16:rowId xmlns:a16="http://schemas.microsoft.com/office/drawing/2014/main" val="1838616530"/>
                  </a:ext>
                </a:extLst>
              </a:tr>
              <a:tr h="262721">
                <a:tc>
                  <a:txBody>
                    <a:bodyPr/>
                    <a:lstStyle/>
                    <a:p>
                      <a:r>
                        <a:rPr lang="en-US" dirty="0"/>
                        <a:t>Tehachapi</a:t>
                      </a:r>
                    </a:p>
                  </a:txBody>
                  <a:tcPr>
                    <a:solidFill>
                      <a:schemeClr val="bg1"/>
                    </a:solidFill>
                  </a:tcPr>
                </a:tc>
                <a:tc>
                  <a:txBody>
                    <a:bodyPr/>
                    <a:lstStyle/>
                    <a:p>
                      <a:r>
                        <a:rPr lang="en-US" dirty="0"/>
                        <a:t>110</a:t>
                      </a:r>
                    </a:p>
                  </a:txBody>
                  <a:tcPr>
                    <a:solidFill>
                      <a:schemeClr val="bg1"/>
                    </a:solidFill>
                  </a:tcPr>
                </a:tc>
                <a:extLst>
                  <a:ext uri="{0D108BD9-81ED-4DB2-BD59-A6C34878D82A}">
                    <a16:rowId xmlns:a16="http://schemas.microsoft.com/office/drawing/2014/main" val="1542955253"/>
                  </a:ext>
                </a:extLst>
              </a:tr>
              <a:tr h="262721">
                <a:tc>
                  <a:txBody>
                    <a:bodyPr/>
                    <a:lstStyle/>
                    <a:p>
                      <a:r>
                        <a:rPr lang="en-US" b="1" dirty="0">
                          <a:solidFill>
                            <a:schemeClr val="bg1"/>
                          </a:solidFill>
                        </a:rPr>
                        <a:t>TOTAL</a:t>
                      </a:r>
                    </a:p>
                  </a:txBody>
                  <a:tcPr>
                    <a:solidFill>
                      <a:schemeClr val="tx1"/>
                    </a:solidFill>
                  </a:tcPr>
                </a:tc>
                <a:tc>
                  <a:txBody>
                    <a:bodyPr/>
                    <a:lstStyle/>
                    <a:p>
                      <a:r>
                        <a:rPr lang="en-US" b="1" dirty="0">
                          <a:solidFill>
                            <a:schemeClr val="bg1"/>
                          </a:solidFill>
                        </a:rPr>
                        <a:t>2,755</a:t>
                      </a:r>
                    </a:p>
                  </a:txBody>
                  <a:tcPr>
                    <a:solidFill>
                      <a:schemeClr val="tx1"/>
                    </a:solidFill>
                  </a:tcPr>
                </a:tc>
                <a:extLst>
                  <a:ext uri="{0D108BD9-81ED-4DB2-BD59-A6C34878D82A}">
                    <a16:rowId xmlns:a16="http://schemas.microsoft.com/office/drawing/2014/main" val="2703254816"/>
                  </a:ext>
                </a:extLst>
              </a:tr>
            </a:tbl>
          </a:graphicData>
        </a:graphic>
      </p:graphicFrame>
      <p:sp>
        <p:nvSpPr>
          <p:cNvPr id="10" name="Slide Number Placeholder 9">
            <a:extLst>
              <a:ext uri="{FF2B5EF4-FFF2-40B4-BE49-F238E27FC236}">
                <a16:creationId xmlns:a16="http://schemas.microsoft.com/office/drawing/2014/main" id="{DCB2C961-01EA-C117-2171-9DB14A62B063}"/>
              </a:ext>
            </a:extLst>
          </p:cNvPr>
          <p:cNvSpPr>
            <a:spLocks noGrp="1"/>
          </p:cNvSpPr>
          <p:nvPr>
            <p:ph type="sldNum" sz="quarter" idx="12"/>
          </p:nvPr>
        </p:nvSpPr>
        <p:spPr/>
        <p:txBody>
          <a:bodyPr/>
          <a:lstStyle/>
          <a:p>
            <a:pPr lvl="0"/>
            <a:fld id="{578E44AA-3F5A-4849-8359-0F12FBCE4F04}" type="slidenum">
              <a:rPr lang="en-US" smtClean="0"/>
              <a:t>30</a:t>
            </a:fld>
            <a:endParaRPr lang="en-US"/>
          </a:p>
        </p:txBody>
      </p:sp>
      <p:sp>
        <p:nvSpPr>
          <p:cNvPr id="8" name="Rectangle: Rounded Corners 7">
            <a:extLst>
              <a:ext uri="{FF2B5EF4-FFF2-40B4-BE49-F238E27FC236}">
                <a16:creationId xmlns:a16="http://schemas.microsoft.com/office/drawing/2014/main" id="{9DF6D6DC-505A-EB71-6067-E7B7A9460A94}"/>
              </a:ext>
            </a:extLst>
          </p:cNvPr>
          <p:cNvSpPr/>
          <p:nvPr/>
        </p:nvSpPr>
        <p:spPr>
          <a:xfrm>
            <a:off x="5404104" y="2695552"/>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372E26"/>
                </a:solidFill>
              </a:rPr>
              <a:t>56 dogs were returned to their owners in the field in Nov. &amp; Dec.  2025.</a:t>
            </a:r>
          </a:p>
        </p:txBody>
      </p:sp>
      <p:sp>
        <p:nvSpPr>
          <p:cNvPr id="9" name="Rectangle: Rounded Corners 8">
            <a:extLst>
              <a:ext uri="{FF2B5EF4-FFF2-40B4-BE49-F238E27FC236}">
                <a16:creationId xmlns:a16="http://schemas.microsoft.com/office/drawing/2014/main" id="{6D749E66-A4D6-8CBF-1899-C08C2324DF02}"/>
              </a:ext>
            </a:extLst>
          </p:cNvPr>
          <p:cNvSpPr/>
          <p:nvPr/>
        </p:nvSpPr>
        <p:spPr>
          <a:xfrm>
            <a:off x="5404104" y="4327450"/>
            <a:ext cx="2596896" cy="124358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372E26"/>
                </a:solidFill>
              </a:rPr>
              <a:t>244 dogs were secured on property by Animal Control Officers in Nov. &amp; Dec. 2025</a:t>
            </a:r>
          </a:p>
        </p:txBody>
      </p:sp>
    </p:spTree>
    <p:extLst>
      <p:ext uri="{BB962C8B-B14F-4D97-AF65-F5344CB8AC3E}">
        <p14:creationId xmlns:p14="http://schemas.microsoft.com/office/powerpoint/2010/main" val="1756444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BDF5C-24A0-C13F-F95C-F709DA873E3F}"/>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EA631C2-00F1-C01D-2E58-8DCF458BA64C}"/>
              </a:ext>
            </a:extLst>
          </p:cNvPr>
          <p:cNvGraphicFramePr>
            <a:graphicFrameLocks noGrp="1"/>
          </p:cNvGraphicFramePr>
          <p:nvPr>
            <p:ph idx="1"/>
            <p:extLst>
              <p:ext uri="{D42A27DB-BD31-4B8C-83A1-F6EECF244321}">
                <p14:modId xmlns:p14="http://schemas.microsoft.com/office/powerpoint/2010/main" val="600420448"/>
              </p:ext>
            </p:extLst>
          </p:nvPr>
        </p:nvGraphicFramePr>
        <p:xfrm>
          <a:off x="5163869" y="2631997"/>
          <a:ext cx="3065731" cy="2647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517F53FB-1C00-4FD9-5A6E-4E7BDD3AA23E}"/>
              </a:ext>
            </a:extLst>
          </p:cNvPr>
          <p:cNvSpPr>
            <a:spLocks noGrp="1"/>
          </p:cNvSpPr>
          <p:nvPr>
            <p:ph type="sldNum" sz="quarter" idx="12"/>
          </p:nvPr>
        </p:nvSpPr>
        <p:spPr/>
        <p:txBody>
          <a:bodyPr/>
          <a:lstStyle/>
          <a:p>
            <a:pPr lvl="0"/>
            <a:fld id="{578E44AA-3F5A-4849-8359-0F12FBCE4F04}" type="slidenum">
              <a:rPr lang="en-US" smtClean="0"/>
              <a:t>31</a:t>
            </a:fld>
            <a:endParaRPr lang="en-US"/>
          </a:p>
        </p:txBody>
      </p:sp>
      <p:graphicFrame>
        <p:nvGraphicFramePr>
          <p:cNvPr id="4" name="Table 3">
            <a:extLst>
              <a:ext uri="{FF2B5EF4-FFF2-40B4-BE49-F238E27FC236}">
                <a16:creationId xmlns:a16="http://schemas.microsoft.com/office/drawing/2014/main" id="{0CDF47F4-4F32-49D7-7BE1-13B786CE347D}"/>
              </a:ext>
            </a:extLst>
          </p:cNvPr>
          <p:cNvGraphicFramePr>
            <a:graphicFrameLocks noGrp="1"/>
          </p:cNvGraphicFramePr>
          <p:nvPr>
            <p:extLst>
              <p:ext uri="{D42A27DB-BD31-4B8C-83A1-F6EECF244321}">
                <p14:modId xmlns:p14="http://schemas.microsoft.com/office/powerpoint/2010/main" val="3558011020"/>
              </p:ext>
            </p:extLst>
          </p:nvPr>
        </p:nvGraphicFramePr>
        <p:xfrm>
          <a:off x="850391" y="2764736"/>
          <a:ext cx="4096512" cy="2381597"/>
        </p:xfrm>
        <a:graphic>
          <a:graphicData uri="http://schemas.openxmlformats.org/drawingml/2006/table">
            <a:tbl>
              <a:tblPr firstRow="1" bandRow="1">
                <a:tableStyleId>{5C22544A-7EE6-4342-B048-85BDC9FD1C3A}</a:tableStyleId>
              </a:tblPr>
              <a:tblGrid>
                <a:gridCol w="2048256">
                  <a:extLst>
                    <a:ext uri="{9D8B030D-6E8A-4147-A177-3AD203B41FA5}">
                      <a16:colId xmlns:a16="http://schemas.microsoft.com/office/drawing/2014/main" val="1890785363"/>
                    </a:ext>
                  </a:extLst>
                </a:gridCol>
                <a:gridCol w="2048256">
                  <a:extLst>
                    <a:ext uri="{9D8B030D-6E8A-4147-A177-3AD203B41FA5}">
                      <a16:colId xmlns:a16="http://schemas.microsoft.com/office/drawing/2014/main" val="2445036401"/>
                    </a:ext>
                  </a:extLst>
                </a:gridCol>
              </a:tblGrid>
              <a:tr h="399112">
                <a:tc>
                  <a:txBody>
                    <a:bodyPr/>
                    <a:lstStyle/>
                    <a:p>
                      <a:r>
                        <a:rPr lang="en-US" sz="1600" dirty="0"/>
                        <a:t>TYPE</a:t>
                      </a:r>
                    </a:p>
                  </a:txBody>
                  <a:tcPr marL="68580" marR="68580" marT="34290" marB="34290">
                    <a:solidFill>
                      <a:schemeClr val="tx1"/>
                    </a:solidFill>
                  </a:tcPr>
                </a:tc>
                <a:tc>
                  <a:txBody>
                    <a:bodyPr/>
                    <a:lstStyle/>
                    <a:p>
                      <a:r>
                        <a:rPr lang="en-US" sz="1600" dirty="0"/>
                        <a:t>CALLS PER TYPE</a:t>
                      </a:r>
                    </a:p>
                  </a:txBody>
                  <a:tcPr marL="68580" marR="68580" marT="34290" marB="34290">
                    <a:solidFill>
                      <a:schemeClr val="tx1"/>
                    </a:solidFill>
                  </a:tcPr>
                </a:tc>
                <a:extLst>
                  <a:ext uri="{0D108BD9-81ED-4DB2-BD59-A6C34878D82A}">
                    <a16:rowId xmlns:a16="http://schemas.microsoft.com/office/drawing/2014/main" val="4207555428"/>
                  </a:ext>
                </a:extLst>
              </a:tr>
              <a:tr h="396497">
                <a:tc>
                  <a:txBody>
                    <a:bodyPr/>
                    <a:lstStyle/>
                    <a:p>
                      <a:r>
                        <a:rPr lang="en-US" sz="1600" dirty="0"/>
                        <a:t>CAF – Breeder</a:t>
                      </a:r>
                    </a:p>
                  </a:txBody>
                  <a:tcPr marL="68580" marR="68580" marT="34290" marB="34290">
                    <a:solidFill>
                      <a:schemeClr val="accent6">
                        <a:lumMod val="20000"/>
                        <a:lumOff val="80000"/>
                      </a:schemeClr>
                    </a:solidFill>
                  </a:tcPr>
                </a:tc>
                <a:tc>
                  <a:txBody>
                    <a:bodyPr/>
                    <a:lstStyle/>
                    <a:p>
                      <a:r>
                        <a:rPr lang="en-US" sz="1600" dirty="0"/>
                        <a:t>15</a:t>
                      </a:r>
                    </a:p>
                  </a:txBody>
                  <a:tcPr marL="68580" marR="68580" marT="34290" marB="34290">
                    <a:solidFill>
                      <a:schemeClr val="accent6">
                        <a:lumMod val="20000"/>
                        <a:lumOff val="80000"/>
                      </a:schemeClr>
                    </a:solidFill>
                  </a:tcPr>
                </a:tc>
                <a:extLst>
                  <a:ext uri="{0D108BD9-81ED-4DB2-BD59-A6C34878D82A}">
                    <a16:rowId xmlns:a16="http://schemas.microsoft.com/office/drawing/2014/main" val="869163743"/>
                  </a:ext>
                </a:extLst>
              </a:tr>
              <a:tr h="396497">
                <a:tc>
                  <a:txBody>
                    <a:bodyPr/>
                    <a:lstStyle/>
                    <a:p>
                      <a:r>
                        <a:rPr lang="en-US" sz="1600" dirty="0"/>
                        <a:t>CAF – Rescue</a:t>
                      </a:r>
                    </a:p>
                  </a:txBody>
                  <a:tcPr marL="68580" marR="68580" marT="34290" marB="34290">
                    <a:solidFill>
                      <a:schemeClr val="bg1"/>
                    </a:solidFill>
                  </a:tcPr>
                </a:tc>
                <a:tc>
                  <a:txBody>
                    <a:bodyPr/>
                    <a:lstStyle/>
                    <a:p>
                      <a:r>
                        <a:rPr lang="en-US" sz="1600" dirty="0"/>
                        <a:t>4</a:t>
                      </a:r>
                    </a:p>
                  </a:txBody>
                  <a:tcPr marL="68580" marR="68580" marT="34290" marB="34290">
                    <a:solidFill>
                      <a:schemeClr val="bg1"/>
                    </a:solidFill>
                  </a:tcPr>
                </a:tc>
                <a:extLst>
                  <a:ext uri="{0D108BD9-81ED-4DB2-BD59-A6C34878D82A}">
                    <a16:rowId xmlns:a16="http://schemas.microsoft.com/office/drawing/2014/main" val="331032993"/>
                  </a:ext>
                </a:extLst>
              </a:tr>
              <a:tr h="396497">
                <a:tc>
                  <a:txBody>
                    <a:bodyPr/>
                    <a:lstStyle/>
                    <a:p>
                      <a:r>
                        <a:rPr lang="en-US" sz="1600" dirty="0"/>
                        <a:t>CAF – Kennel</a:t>
                      </a:r>
                    </a:p>
                  </a:txBody>
                  <a:tcPr marL="68580" marR="68580" marT="34290" marB="34290">
                    <a:solidFill>
                      <a:schemeClr val="accent6">
                        <a:lumMod val="20000"/>
                        <a:lumOff val="80000"/>
                      </a:schemeClr>
                    </a:solidFill>
                  </a:tcPr>
                </a:tc>
                <a:tc>
                  <a:txBody>
                    <a:bodyPr/>
                    <a:lstStyle/>
                    <a:p>
                      <a:r>
                        <a:rPr lang="en-US" sz="1600" dirty="0"/>
                        <a:t>0</a:t>
                      </a:r>
                    </a:p>
                  </a:txBody>
                  <a:tcPr marL="68580" marR="68580" marT="34290" marB="34290">
                    <a:solidFill>
                      <a:schemeClr val="accent6">
                        <a:lumMod val="20000"/>
                        <a:lumOff val="80000"/>
                      </a:schemeClr>
                    </a:solidFill>
                  </a:tcPr>
                </a:tc>
                <a:extLst>
                  <a:ext uri="{0D108BD9-81ED-4DB2-BD59-A6C34878D82A}">
                    <a16:rowId xmlns:a16="http://schemas.microsoft.com/office/drawing/2014/main" val="258031398"/>
                  </a:ext>
                </a:extLst>
              </a:tr>
              <a:tr h="396497">
                <a:tc>
                  <a:txBody>
                    <a:bodyPr/>
                    <a:lstStyle/>
                    <a:p>
                      <a:r>
                        <a:rPr lang="en-US" sz="1600" dirty="0"/>
                        <a:t>CAF – Boarding</a:t>
                      </a:r>
                    </a:p>
                  </a:txBody>
                  <a:tcPr marL="68580" marR="68580" marT="34290" marB="34290">
                    <a:solidFill>
                      <a:schemeClr val="bg1"/>
                    </a:solidFill>
                  </a:tcPr>
                </a:tc>
                <a:tc>
                  <a:txBody>
                    <a:bodyPr/>
                    <a:lstStyle/>
                    <a:p>
                      <a:r>
                        <a:rPr lang="en-US" sz="1600" dirty="0"/>
                        <a:t>0</a:t>
                      </a:r>
                    </a:p>
                  </a:txBody>
                  <a:tcPr marL="68580" marR="68580" marT="34290" marB="34290">
                    <a:solidFill>
                      <a:schemeClr val="bg1"/>
                    </a:solidFill>
                  </a:tcPr>
                </a:tc>
                <a:extLst>
                  <a:ext uri="{0D108BD9-81ED-4DB2-BD59-A6C34878D82A}">
                    <a16:rowId xmlns:a16="http://schemas.microsoft.com/office/drawing/2014/main" val="4148431281"/>
                  </a:ext>
                </a:extLst>
              </a:tr>
              <a:tr h="396497">
                <a:tc>
                  <a:txBody>
                    <a:bodyPr/>
                    <a:lstStyle/>
                    <a:p>
                      <a:r>
                        <a:rPr lang="en-US" sz="1600" b="1" dirty="0">
                          <a:solidFill>
                            <a:schemeClr val="bg1"/>
                          </a:solidFill>
                        </a:rPr>
                        <a:t>TOTAL</a:t>
                      </a:r>
                    </a:p>
                  </a:txBody>
                  <a:tcPr marL="68580" marR="68580" marT="34290" marB="34290">
                    <a:solidFill>
                      <a:schemeClr val="tx1"/>
                    </a:solidFill>
                  </a:tcPr>
                </a:tc>
                <a:tc>
                  <a:txBody>
                    <a:bodyPr/>
                    <a:lstStyle/>
                    <a:p>
                      <a:r>
                        <a:rPr lang="en-US" sz="1600" b="1" dirty="0">
                          <a:solidFill>
                            <a:schemeClr val="bg1"/>
                          </a:solidFill>
                        </a:rPr>
                        <a:t>19</a:t>
                      </a:r>
                    </a:p>
                  </a:txBody>
                  <a:tcPr marL="68580" marR="68580" marT="34290" marB="34290">
                    <a:solidFill>
                      <a:schemeClr val="tx1"/>
                    </a:solidFill>
                  </a:tcPr>
                </a:tc>
                <a:extLst>
                  <a:ext uri="{0D108BD9-81ED-4DB2-BD59-A6C34878D82A}">
                    <a16:rowId xmlns:a16="http://schemas.microsoft.com/office/drawing/2014/main" val="631007107"/>
                  </a:ext>
                </a:extLst>
              </a:tr>
            </a:tbl>
          </a:graphicData>
        </a:graphic>
      </p:graphicFrame>
      <p:sp>
        <p:nvSpPr>
          <p:cNvPr id="3" name="Title 1">
            <a:extLst>
              <a:ext uri="{FF2B5EF4-FFF2-40B4-BE49-F238E27FC236}">
                <a16:creationId xmlns:a16="http://schemas.microsoft.com/office/drawing/2014/main" id="{6C28F3C0-5B2E-F94E-F446-53A8FE50A999}"/>
              </a:ext>
            </a:extLst>
          </p:cNvPr>
          <p:cNvSpPr txBox="1">
            <a:spLocks/>
          </p:cNvSpPr>
          <p:nvPr/>
        </p:nvSpPr>
        <p:spPr>
          <a:xfrm>
            <a:off x="1499615" y="975360"/>
            <a:ext cx="6858001" cy="13208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300" b="1" dirty="0">
                <a:solidFill>
                  <a:schemeClr val="tx2"/>
                </a:solidFill>
              </a:rPr>
              <a:t>Commercial Animal Facility Calls</a:t>
            </a:r>
            <a:br>
              <a:rPr lang="en-US" sz="3300" b="1" dirty="0">
                <a:solidFill>
                  <a:schemeClr val="tx2"/>
                </a:solidFill>
              </a:rPr>
            </a:br>
            <a:r>
              <a:rPr lang="en-US" sz="2500" dirty="0">
                <a:solidFill>
                  <a:schemeClr val="tx1"/>
                </a:solidFill>
              </a:rPr>
              <a:t>November and December 2025</a:t>
            </a:r>
          </a:p>
        </p:txBody>
      </p:sp>
    </p:spTree>
    <p:extLst>
      <p:ext uri="{BB962C8B-B14F-4D97-AF65-F5344CB8AC3E}">
        <p14:creationId xmlns:p14="http://schemas.microsoft.com/office/powerpoint/2010/main" val="2101319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99661AA-7EAF-BA5B-F40E-E5A6914C0E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9BB75-74E9-3CD5-8162-9527105C695E}"/>
              </a:ext>
            </a:extLst>
          </p:cNvPr>
          <p:cNvSpPr>
            <a:spLocks noGrp="1"/>
          </p:cNvSpPr>
          <p:nvPr>
            <p:ph type="title"/>
          </p:nvPr>
        </p:nvSpPr>
        <p:spPr>
          <a:xfrm>
            <a:off x="971551" y="982132"/>
            <a:ext cx="7200897" cy="1303867"/>
          </a:xfrm>
        </p:spPr>
        <p:txBody>
          <a:bodyPr>
            <a:normAutofit/>
          </a:bodyPr>
          <a:lstStyle/>
          <a:p>
            <a:pPr>
              <a:lnSpc>
                <a:spcPct val="90000"/>
              </a:lnSpc>
            </a:pPr>
            <a:r>
              <a:rPr lang="en-US" b="1" dirty="0">
                <a:solidFill>
                  <a:srgbClr val="262626"/>
                </a:solidFill>
              </a:rPr>
              <a:t>Volunteer Program</a:t>
            </a:r>
            <a:br>
              <a:rPr lang="en-US" b="1" dirty="0">
                <a:solidFill>
                  <a:srgbClr val="262626"/>
                </a:solidFill>
              </a:rPr>
            </a:br>
            <a:r>
              <a:rPr lang="en-US" sz="3200" dirty="0">
                <a:solidFill>
                  <a:srgbClr val="262626"/>
                </a:solidFill>
              </a:rPr>
              <a:t>November and December 2025</a:t>
            </a:r>
          </a:p>
        </p:txBody>
      </p:sp>
      <p:sp>
        <p:nvSpPr>
          <p:cNvPr id="3" name="Slide Number Placeholder 2">
            <a:extLst>
              <a:ext uri="{FF2B5EF4-FFF2-40B4-BE49-F238E27FC236}">
                <a16:creationId xmlns:a16="http://schemas.microsoft.com/office/drawing/2014/main" id="{829E020B-BD62-F752-770F-4D1B9DD451BE}"/>
              </a:ext>
            </a:extLst>
          </p:cNvPr>
          <p:cNvSpPr>
            <a:spLocks noGrp="1"/>
          </p:cNvSpPr>
          <p:nvPr>
            <p:ph type="sldNum" sz="quarter" idx="12"/>
          </p:nvPr>
        </p:nvSpPr>
        <p:spPr>
          <a:xfrm>
            <a:off x="7765425" y="5969000"/>
            <a:ext cx="407023" cy="279400"/>
          </a:xfrm>
        </p:spPr>
        <p:txBody>
          <a:bodyPr>
            <a:normAutofit/>
          </a:bodyPr>
          <a:lstStyle/>
          <a:p>
            <a:pPr lvl="0">
              <a:spcAft>
                <a:spcPts val="600"/>
              </a:spcAft>
            </a:pPr>
            <a:fld id="{578E44AA-3F5A-4849-8359-0F12FBCE4F04}" type="slidenum">
              <a:rPr lang="en-US">
                <a:solidFill>
                  <a:srgbClr val="000000"/>
                </a:solidFill>
              </a:rPr>
              <a:pPr lvl="0">
                <a:spcAft>
                  <a:spcPts val="600"/>
                </a:spcAft>
              </a:pPr>
              <a:t>32</a:t>
            </a:fld>
            <a:endParaRPr lang="en-US">
              <a:solidFill>
                <a:srgbClr val="000000"/>
              </a:solidFill>
            </a:endParaRPr>
          </a:p>
        </p:txBody>
      </p:sp>
      <p:graphicFrame>
        <p:nvGraphicFramePr>
          <p:cNvPr id="4" name="Content Placeholder 3">
            <a:extLst>
              <a:ext uri="{FF2B5EF4-FFF2-40B4-BE49-F238E27FC236}">
                <a16:creationId xmlns:a16="http://schemas.microsoft.com/office/drawing/2014/main" id="{AB54A653-5EB5-BEF2-1E21-740DE5F67FAB}"/>
              </a:ext>
            </a:extLst>
          </p:cNvPr>
          <p:cNvGraphicFramePr>
            <a:graphicFrameLocks noGrp="1"/>
          </p:cNvGraphicFramePr>
          <p:nvPr>
            <p:ph idx="1"/>
            <p:extLst>
              <p:ext uri="{D42A27DB-BD31-4B8C-83A1-F6EECF244321}">
                <p14:modId xmlns:p14="http://schemas.microsoft.com/office/powerpoint/2010/main" val="2143040096"/>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1348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EEB71791-269D-E2D1-C08B-900EB868410F}"/>
            </a:ext>
          </a:extLst>
        </p:cNvPr>
        <p:cNvGrpSpPr/>
        <p:nvPr/>
      </p:nvGrpSpPr>
      <p:grpSpPr>
        <a:xfrm>
          <a:off x="0" y="0"/>
          <a:ext cx="0" cy="0"/>
          <a:chOff x="0" y="0"/>
          <a:chExt cx="0" cy="0"/>
        </a:xfrm>
      </p:grpSpPr>
      <p:grpSp>
        <p:nvGrpSpPr>
          <p:cNvPr id="316" name="Group 315">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17" name="Picture 316">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8" name="Rectangle 317">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9" name="Picture 318">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0" name="Picture 319">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22" name="Straight Connector 321">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24" name="Rectangle 323">
            <a:extLst>
              <a:ext uri="{FF2B5EF4-FFF2-40B4-BE49-F238E27FC236}">
                <a16:creationId xmlns:a16="http://schemas.microsoft.com/office/drawing/2014/main" id="{428C1455-18F2-4B6A-B07E-2B31728BC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6" name="Group 325">
            <a:extLst>
              <a:ext uri="{FF2B5EF4-FFF2-40B4-BE49-F238E27FC236}">
                <a16:creationId xmlns:a16="http://schemas.microsoft.com/office/drawing/2014/main" id="{74C7D59C-11EB-4B8B-B5DD-A73CB6958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27" name="Picture 326">
              <a:extLst>
                <a:ext uri="{FF2B5EF4-FFF2-40B4-BE49-F238E27FC236}">
                  <a16:creationId xmlns:a16="http://schemas.microsoft.com/office/drawing/2014/main" id="{246E6BC9-FAE3-4F4B-B4B0-78753079BD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28" name="Rectangle 327">
              <a:extLst>
                <a:ext uri="{FF2B5EF4-FFF2-40B4-BE49-F238E27FC236}">
                  <a16:creationId xmlns:a16="http://schemas.microsoft.com/office/drawing/2014/main" id="{A969418E-DB10-4886-85CE-BB603C895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29" name="Picture 328">
              <a:extLst>
                <a:ext uri="{FF2B5EF4-FFF2-40B4-BE49-F238E27FC236}">
                  <a16:creationId xmlns:a16="http://schemas.microsoft.com/office/drawing/2014/main" id="{9B775CB6-A84D-4EFF-AA4B-123FD2944E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30" name="Picture 329">
              <a:extLst>
                <a:ext uri="{FF2B5EF4-FFF2-40B4-BE49-F238E27FC236}">
                  <a16:creationId xmlns:a16="http://schemas.microsoft.com/office/drawing/2014/main" id="{0297512A-9FDF-4EA1-8247-FA7BE647B5C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B673BE50-9111-CE7F-C2DF-ECC3975A0524}"/>
              </a:ext>
            </a:extLst>
          </p:cNvPr>
          <p:cNvSpPr>
            <a:spLocks noGrp="1"/>
          </p:cNvSpPr>
          <p:nvPr>
            <p:ph type="title"/>
          </p:nvPr>
        </p:nvSpPr>
        <p:spPr>
          <a:xfrm>
            <a:off x="4809148" y="982132"/>
            <a:ext cx="3564470" cy="1303867"/>
          </a:xfrm>
        </p:spPr>
        <p:txBody>
          <a:bodyPr vert="horz" lIns="91440" tIns="45720" rIns="91440" bIns="45720" rtlCol="0" anchor="ctr">
            <a:normAutofit/>
          </a:bodyPr>
          <a:lstStyle/>
          <a:p>
            <a:pPr>
              <a:lnSpc>
                <a:spcPct val="90000"/>
              </a:lnSpc>
            </a:pPr>
            <a:r>
              <a:rPr lang="en-US" sz="2800" b="1" dirty="0"/>
              <a:t>KCAS Volunteer Appreciation Dinner</a:t>
            </a:r>
          </a:p>
        </p:txBody>
      </p:sp>
      <p:sp>
        <p:nvSpPr>
          <p:cNvPr id="332" name="Rectangle 331">
            <a:extLst>
              <a:ext uri="{FF2B5EF4-FFF2-40B4-BE49-F238E27FC236}">
                <a16:creationId xmlns:a16="http://schemas.microsoft.com/office/drawing/2014/main" id="{829FB2B0-46A7-41CD-996A-B837EB0B4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732371" cy="4641088"/>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around a table with a cake&#10;&#10;AI-generated content may be incorrect.">
            <a:extLst>
              <a:ext uri="{FF2B5EF4-FFF2-40B4-BE49-F238E27FC236}">
                <a16:creationId xmlns:a16="http://schemas.microsoft.com/office/drawing/2014/main" id="{4AA5A87B-956F-4861-45A2-89C880F1536A}"/>
              </a:ext>
            </a:extLst>
          </p:cNvPr>
          <p:cNvPicPr>
            <a:picLocks noChangeAspect="1"/>
          </p:cNvPicPr>
          <p:nvPr/>
        </p:nvPicPr>
        <p:blipFill>
          <a:blip r:embed="rId5">
            <a:extLst>
              <a:ext uri="{28A0092B-C50C-407E-A947-70E740481C1C}">
                <a14:useLocalDpi xmlns:a14="http://schemas.microsoft.com/office/drawing/2010/main" val="0"/>
              </a:ext>
            </a:extLst>
          </a:blip>
          <a:srcRect l="25017" r="-1" b="-1"/>
          <a:stretch>
            <a:fillRect/>
          </a:stretch>
        </p:blipFill>
        <p:spPr>
          <a:xfrm>
            <a:off x="935406" y="1254050"/>
            <a:ext cx="1881489" cy="2509223"/>
          </a:xfrm>
          <a:prstGeom prst="rect">
            <a:avLst/>
          </a:prstGeom>
        </p:spPr>
      </p:pic>
      <p:sp>
        <p:nvSpPr>
          <p:cNvPr id="334" name="Rectangle 333">
            <a:extLst>
              <a:ext uri="{FF2B5EF4-FFF2-40B4-BE49-F238E27FC236}">
                <a16:creationId xmlns:a16="http://schemas.microsoft.com/office/drawing/2014/main" id="{5593735B-142F-4703-AF97-9E4693978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9860" y="1254050"/>
            <a:ext cx="1516070"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women sitting at a table&#10;&#10;AI-generated content may be incorrect.">
            <a:extLst>
              <a:ext uri="{FF2B5EF4-FFF2-40B4-BE49-F238E27FC236}">
                <a16:creationId xmlns:a16="http://schemas.microsoft.com/office/drawing/2014/main" id="{04171E7C-FCD0-9B68-D188-E6D2A186EDA7}"/>
              </a:ext>
            </a:extLst>
          </p:cNvPr>
          <p:cNvPicPr>
            <a:picLocks noChangeAspect="1"/>
          </p:cNvPicPr>
          <p:nvPr/>
        </p:nvPicPr>
        <p:blipFill>
          <a:blip r:embed="rId6">
            <a:extLst>
              <a:ext uri="{28A0092B-C50C-407E-A947-70E740481C1C}">
                <a14:useLocalDpi xmlns:a14="http://schemas.microsoft.com/office/drawing/2010/main" val="0"/>
              </a:ext>
            </a:extLst>
          </a:blip>
          <a:srcRect r="-5" b="268"/>
          <a:stretch>
            <a:fillRect/>
          </a:stretch>
        </p:blipFill>
        <p:spPr>
          <a:xfrm>
            <a:off x="2919860" y="1254050"/>
            <a:ext cx="1516070" cy="1511938"/>
          </a:xfrm>
          <a:prstGeom prst="rect">
            <a:avLst/>
          </a:prstGeom>
        </p:spPr>
      </p:pic>
      <p:cxnSp>
        <p:nvCxnSpPr>
          <p:cNvPr id="336" name="Straight Connector 335">
            <a:extLst>
              <a:ext uri="{FF2B5EF4-FFF2-40B4-BE49-F238E27FC236}">
                <a16:creationId xmlns:a16="http://schemas.microsoft.com/office/drawing/2014/main" id="{6D0B581B-6F81-44B8-8D75-3D6C15057D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5463" y="2400639"/>
            <a:ext cx="3291840" cy="0"/>
          </a:xfrm>
          <a:prstGeom prst="line">
            <a:avLst/>
          </a:prstGeom>
        </p:spPr>
        <p:style>
          <a:lnRef idx="2">
            <a:schemeClr val="accent1"/>
          </a:lnRef>
          <a:fillRef idx="0">
            <a:schemeClr val="accent1"/>
          </a:fillRef>
          <a:effectRef idx="1">
            <a:schemeClr val="accent1"/>
          </a:effectRef>
          <a:fontRef idx="minor">
            <a:schemeClr val="tx1"/>
          </a:fontRef>
        </p:style>
      </p:cxnSp>
      <p:sp>
        <p:nvSpPr>
          <p:cNvPr id="338" name="Rectangle 337">
            <a:extLst>
              <a:ext uri="{FF2B5EF4-FFF2-40B4-BE49-F238E27FC236}">
                <a16:creationId xmlns:a16="http://schemas.microsoft.com/office/drawing/2014/main" id="{F877318F-7135-4A7B-9C3B-68736EED2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3922106"/>
            <a:ext cx="1870659" cy="165573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group of women sitting at a table&#10;&#10;AI-generated content may be incorrect.">
            <a:extLst>
              <a:ext uri="{FF2B5EF4-FFF2-40B4-BE49-F238E27FC236}">
                <a16:creationId xmlns:a16="http://schemas.microsoft.com/office/drawing/2014/main" id="{D3C4FBC4-F11B-BD70-0E84-CC9C6D7D328B}"/>
              </a:ext>
            </a:extLst>
          </p:cNvPr>
          <p:cNvPicPr>
            <a:picLocks noChangeAspect="1"/>
          </p:cNvPicPr>
          <p:nvPr/>
        </p:nvPicPr>
        <p:blipFill>
          <a:blip r:embed="rId7">
            <a:extLst>
              <a:ext uri="{28A0092B-C50C-407E-A947-70E740481C1C}">
                <a14:useLocalDpi xmlns:a14="http://schemas.microsoft.com/office/drawing/2010/main" val="0"/>
              </a:ext>
            </a:extLst>
          </a:blip>
          <a:srcRect r="8" b="11496"/>
          <a:stretch>
            <a:fillRect/>
          </a:stretch>
        </p:blipFill>
        <p:spPr>
          <a:xfrm>
            <a:off x="935406" y="3922106"/>
            <a:ext cx="1870659" cy="1655734"/>
          </a:xfrm>
          <a:prstGeom prst="rect">
            <a:avLst/>
          </a:prstGeom>
        </p:spPr>
      </p:pic>
      <p:pic>
        <p:nvPicPr>
          <p:cNvPr id="16" name="Picture 15" descr="A group of women sitting at a table&#10;&#10;AI-generated content may be incorrect.">
            <a:extLst>
              <a:ext uri="{FF2B5EF4-FFF2-40B4-BE49-F238E27FC236}">
                <a16:creationId xmlns:a16="http://schemas.microsoft.com/office/drawing/2014/main" id="{C202469A-CE83-E83C-9CC3-04438D2F7476}"/>
              </a:ext>
            </a:extLst>
          </p:cNvPr>
          <p:cNvPicPr>
            <a:picLocks noChangeAspect="1"/>
          </p:cNvPicPr>
          <p:nvPr/>
        </p:nvPicPr>
        <p:blipFill>
          <a:blip r:embed="rId8">
            <a:extLst>
              <a:ext uri="{28A0092B-C50C-407E-A947-70E740481C1C}">
                <a14:useLocalDpi xmlns:a14="http://schemas.microsoft.com/office/drawing/2010/main" val="0"/>
              </a:ext>
            </a:extLst>
          </a:blip>
          <a:srcRect l="26212" r="17467" b="4"/>
          <a:stretch>
            <a:fillRect/>
          </a:stretch>
        </p:blipFill>
        <p:spPr>
          <a:xfrm>
            <a:off x="2932614" y="2919155"/>
            <a:ext cx="1497466" cy="2658685"/>
          </a:xfrm>
          <a:prstGeom prst="rect">
            <a:avLst/>
          </a:prstGeom>
        </p:spPr>
      </p:pic>
      <p:sp>
        <p:nvSpPr>
          <p:cNvPr id="7" name="Text Placeholder 6">
            <a:extLst>
              <a:ext uri="{FF2B5EF4-FFF2-40B4-BE49-F238E27FC236}">
                <a16:creationId xmlns:a16="http://schemas.microsoft.com/office/drawing/2014/main" id="{094B507E-BAA9-1155-1E8E-B8AABE892AC6}"/>
              </a:ext>
            </a:extLst>
          </p:cNvPr>
          <p:cNvSpPr>
            <a:spLocks noGrp="1"/>
          </p:cNvSpPr>
          <p:nvPr>
            <p:ph type="body" sz="half" idx="2"/>
          </p:nvPr>
        </p:nvSpPr>
        <p:spPr>
          <a:xfrm>
            <a:off x="4809148" y="2556932"/>
            <a:ext cx="3564470" cy="3318936"/>
          </a:xfrm>
        </p:spPr>
        <p:txBody>
          <a:bodyPr vert="horz" lIns="91440" tIns="45720" rIns="91440" bIns="45720" rtlCol="0" anchor="t">
            <a:normAutofit/>
          </a:bodyPr>
          <a:lstStyle/>
          <a:p>
            <a:pPr marL="342900" indent="-342900" algn="l">
              <a:lnSpc>
                <a:spcPct val="90000"/>
              </a:lnSpc>
              <a:buFont typeface="Arial"/>
              <a:buChar char="•"/>
            </a:pPr>
            <a:r>
              <a:rPr lang="en-US" sz="1200" dirty="0"/>
              <a:t>December 8</a:t>
            </a:r>
            <a:r>
              <a:rPr lang="en-US" sz="1200" baseline="30000" dirty="0"/>
              <a:t>th</a:t>
            </a:r>
            <a:r>
              <a:rPr lang="en-US" sz="1200" dirty="0"/>
              <a:t> – Kern County Animal Services held it’s annual Volunteer Appreciation Dinner.</a:t>
            </a:r>
          </a:p>
          <a:p>
            <a:pPr marL="342900" indent="-342900" algn="l">
              <a:lnSpc>
                <a:spcPct val="90000"/>
              </a:lnSpc>
              <a:buFont typeface="Arial"/>
              <a:buChar char="•"/>
            </a:pPr>
            <a:r>
              <a:rPr lang="en-US" sz="1200" dirty="0"/>
              <a:t>Thank you to everyone who joined us, and to those who could not attend but continue to give so much of themselves.</a:t>
            </a:r>
          </a:p>
          <a:p>
            <a:pPr marL="342900" indent="-342900" algn="l">
              <a:lnSpc>
                <a:spcPct val="90000"/>
              </a:lnSpc>
              <a:buFont typeface="Arial"/>
              <a:buChar char="•"/>
            </a:pPr>
            <a:r>
              <a:rPr lang="en-US" sz="1200" dirty="0"/>
              <a:t>No single event could ever capture the depth of our gratitude. Your dedication, compassion, and hard work have an extraordinary impact on our staff and, most importantly, on the animals in our care.</a:t>
            </a:r>
          </a:p>
          <a:p>
            <a:pPr marL="342900" indent="-342900" algn="l">
              <a:lnSpc>
                <a:spcPct val="90000"/>
              </a:lnSpc>
              <a:buFont typeface="Arial"/>
              <a:buChar char="•"/>
            </a:pPr>
            <a:r>
              <a:rPr lang="en-US" sz="1200" dirty="0"/>
              <a:t>Each and every one of you is making a difference and saving lives. From the bottom of our hearts - thank you, thank you, thank you!</a:t>
            </a:r>
          </a:p>
          <a:p>
            <a:pPr marL="342900" indent="-342900" algn="l">
              <a:lnSpc>
                <a:spcPct val="90000"/>
              </a:lnSpc>
              <a:buFont typeface="Arial"/>
              <a:buChar char="•"/>
            </a:pPr>
            <a:r>
              <a:rPr lang="en-US" sz="1200" dirty="0"/>
              <a:t>A special thank you to the Friends of Kern County Animal Shelters Foundation for making this annual dinner possible.</a:t>
            </a:r>
          </a:p>
        </p:txBody>
      </p:sp>
      <p:sp>
        <p:nvSpPr>
          <p:cNvPr id="4" name="Slide Number Placeholder 3">
            <a:extLst>
              <a:ext uri="{FF2B5EF4-FFF2-40B4-BE49-F238E27FC236}">
                <a16:creationId xmlns:a16="http://schemas.microsoft.com/office/drawing/2014/main" id="{100D0D9E-3E14-AA07-33B7-E5F7013AF79C}"/>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78E44AA-3F5A-4849-8359-0F12FBCE4F04}" type="slidenum">
              <a:rPr lang="en-US" b="0" i="0" kern="1200" dirty="0">
                <a:solidFill>
                  <a:schemeClr val="tx1"/>
                </a:solidFill>
                <a:effectLst/>
                <a:latin typeface="+mn-lt"/>
                <a:ea typeface="+mn-ea"/>
                <a:cs typeface="+mn-cs"/>
              </a:rPr>
              <a:pPr lvl="0">
                <a:spcAft>
                  <a:spcPts val="600"/>
                </a:spcAft>
              </a:pPr>
              <a:t>33</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1031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9F8E0DBB-E54D-3279-6E74-B6CBB921BA60}"/>
            </a:ext>
          </a:extLst>
        </p:cNvPr>
        <p:cNvGrpSpPr/>
        <p:nvPr/>
      </p:nvGrpSpPr>
      <p:grpSpPr>
        <a:xfrm>
          <a:off x="0" y="0"/>
          <a:ext cx="0" cy="0"/>
          <a:chOff x="0" y="0"/>
          <a:chExt cx="0" cy="0"/>
        </a:xfrm>
      </p:grpSpPr>
      <p:grpSp>
        <p:nvGrpSpPr>
          <p:cNvPr id="103" name="Group 102">
            <a:extLst>
              <a:ext uri="{FF2B5EF4-FFF2-40B4-BE49-F238E27FC236}">
                <a16:creationId xmlns:a16="http://schemas.microsoft.com/office/drawing/2014/main" id="{C40897D5-E182-4DD4-9255-96746D9020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4" name="Picture 103">
              <a:extLst>
                <a:ext uri="{FF2B5EF4-FFF2-40B4-BE49-F238E27FC236}">
                  <a16:creationId xmlns:a16="http://schemas.microsoft.com/office/drawing/2014/main" id="{C0FD0553-AEA5-4A61-8728-50405BB684A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5" name="Rectangle 104">
              <a:extLst>
                <a:ext uri="{FF2B5EF4-FFF2-40B4-BE49-F238E27FC236}">
                  <a16:creationId xmlns:a16="http://schemas.microsoft.com/office/drawing/2014/main" id="{C3FA24DB-9246-4DB0-B2B6-3CD25F01D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6" name="Picture 105">
              <a:extLst>
                <a:ext uri="{FF2B5EF4-FFF2-40B4-BE49-F238E27FC236}">
                  <a16:creationId xmlns:a16="http://schemas.microsoft.com/office/drawing/2014/main" id="{AC840120-3AFB-4334-ABD7-311E2731BFF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7" name="Picture 106">
              <a:extLst>
                <a:ext uri="{FF2B5EF4-FFF2-40B4-BE49-F238E27FC236}">
                  <a16:creationId xmlns:a16="http://schemas.microsoft.com/office/drawing/2014/main" id="{558152D2-87B8-435C-B89E-A05DA793FB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09" name="Straight Connector 108">
            <a:extLst>
              <a:ext uri="{FF2B5EF4-FFF2-40B4-BE49-F238E27FC236}">
                <a16:creationId xmlns:a16="http://schemas.microsoft.com/office/drawing/2014/main" id="{3193E6E1-8D9B-4B05-9EE5-B27FB1AA3A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11" name="Rectangle 110">
            <a:extLst>
              <a:ext uri="{FF2B5EF4-FFF2-40B4-BE49-F238E27FC236}">
                <a16:creationId xmlns:a16="http://schemas.microsoft.com/office/drawing/2014/main" id="{27E26942-98D3-4165-B38A-63C16BDF6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2C2A9551-8286-49CA-BBAD-C9EDC4C11C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14" name="Picture 113">
              <a:extLst>
                <a:ext uri="{FF2B5EF4-FFF2-40B4-BE49-F238E27FC236}">
                  <a16:creationId xmlns:a16="http://schemas.microsoft.com/office/drawing/2014/main" id="{5537D9E9-B514-4404-BFC3-5CBEDA8885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5" name="Rectangle 114">
              <a:extLst>
                <a:ext uri="{FF2B5EF4-FFF2-40B4-BE49-F238E27FC236}">
                  <a16:creationId xmlns:a16="http://schemas.microsoft.com/office/drawing/2014/main" id="{5EED875C-CF65-41D6-80BB-B9927D3ACA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6" name="Picture 115">
              <a:extLst>
                <a:ext uri="{FF2B5EF4-FFF2-40B4-BE49-F238E27FC236}">
                  <a16:creationId xmlns:a16="http://schemas.microsoft.com/office/drawing/2014/main" id="{8EEE05CE-FD39-49D7-B1DC-97F47AC19EF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7" name="Picture 116">
              <a:extLst>
                <a:ext uri="{FF2B5EF4-FFF2-40B4-BE49-F238E27FC236}">
                  <a16:creationId xmlns:a16="http://schemas.microsoft.com/office/drawing/2014/main" id="{C457D2B2-8F64-4CC9-B35C-5AB848D4E3D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30D00D41-E526-8439-3FCB-7D0D54B73570}"/>
              </a:ext>
            </a:extLst>
          </p:cNvPr>
          <p:cNvSpPr>
            <a:spLocks noGrp="1"/>
          </p:cNvSpPr>
          <p:nvPr>
            <p:ph type="title"/>
          </p:nvPr>
        </p:nvSpPr>
        <p:spPr>
          <a:xfrm>
            <a:off x="877923" y="982132"/>
            <a:ext cx="3420801" cy="1416721"/>
          </a:xfrm>
        </p:spPr>
        <p:txBody>
          <a:bodyPr vert="horz" lIns="91440" tIns="45720" rIns="91440" bIns="45720" rtlCol="0" anchor="ctr">
            <a:normAutofit/>
          </a:bodyPr>
          <a:lstStyle/>
          <a:p>
            <a:r>
              <a:rPr lang="en-US" sz="3500" b="1" dirty="0"/>
              <a:t>Helping the</a:t>
            </a:r>
            <a:br>
              <a:rPr lang="en-US" sz="3500" b="1" dirty="0"/>
            </a:br>
            <a:r>
              <a:rPr lang="en-US" sz="3500" b="1" dirty="0"/>
              <a:t>Unhoused</a:t>
            </a:r>
          </a:p>
        </p:txBody>
      </p:sp>
      <p:cxnSp>
        <p:nvCxnSpPr>
          <p:cNvPr id="119" name="Straight Connector 118">
            <a:extLst>
              <a:ext uri="{FF2B5EF4-FFF2-40B4-BE49-F238E27FC236}">
                <a16:creationId xmlns:a16="http://schemas.microsoft.com/office/drawing/2014/main" id="{24EAC194-027A-40BE-95EB-F1EA2D2DAE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56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DD5F9B91-DDD3-0385-0928-BC71EBC6D95A}"/>
              </a:ext>
            </a:extLst>
          </p:cNvPr>
          <p:cNvSpPr>
            <a:spLocks noGrp="1"/>
          </p:cNvSpPr>
          <p:nvPr>
            <p:ph type="body" sz="half" idx="2"/>
          </p:nvPr>
        </p:nvSpPr>
        <p:spPr>
          <a:xfrm>
            <a:off x="875538" y="2556932"/>
            <a:ext cx="3425571" cy="3318936"/>
          </a:xfrm>
        </p:spPr>
        <p:txBody>
          <a:bodyPr vert="horz" lIns="91440" tIns="45720" rIns="91440" bIns="45720" rtlCol="0" anchor="t">
            <a:normAutofit/>
          </a:bodyPr>
          <a:lstStyle/>
          <a:p>
            <a:pPr algn="l">
              <a:lnSpc>
                <a:spcPct val="90000"/>
              </a:lnSpc>
              <a:buFont typeface="Arial"/>
              <a:buChar char="•"/>
            </a:pPr>
            <a:r>
              <a:rPr lang="en-US" sz="1400" dirty="0"/>
              <a:t> December 2</a:t>
            </a:r>
            <a:r>
              <a:rPr lang="en-US" sz="1400" baseline="30000" dirty="0"/>
              <a:t>nd</a:t>
            </a:r>
            <a:r>
              <a:rPr lang="en-US" sz="1400" dirty="0"/>
              <a:t> - Dr. King and our KCAS Medical Staff continued their visits to assist pets and their owners at the M Street Navigation Center. </a:t>
            </a:r>
          </a:p>
          <a:p>
            <a:pPr algn="l">
              <a:lnSpc>
                <a:spcPct val="90000"/>
              </a:lnSpc>
              <a:buFont typeface="Arial"/>
              <a:buChar char="•"/>
            </a:pPr>
            <a:r>
              <a:rPr lang="en-US" sz="1400" dirty="0"/>
              <a:t>They provide health screenings, along with medications to treat common canine health issues. Additional resources and care options are also made available when needed.</a:t>
            </a:r>
          </a:p>
          <a:p>
            <a:pPr algn="l">
              <a:lnSpc>
                <a:spcPct val="90000"/>
              </a:lnSpc>
              <a:buFont typeface="Arial"/>
              <a:buChar char="•"/>
            </a:pPr>
            <a:r>
              <a:rPr lang="en-US" sz="1400" dirty="0"/>
              <a:t>Both the pets and their owners have been so grateful for the support, and we are just as grateful for the opportunity to provide it! </a:t>
            </a:r>
          </a:p>
          <a:p>
            <a:pPr algn="l">
              <a:lnSpc>
                <a:spcPct val="90000"/>
              </a:lnSpc>
              <a:buFont typeface="Arial"/>
              <a:buChar char="•"/>
            </a:pPr>
            <a:r>
              <a:rPr lang="en-US" sz="1400" dirty="0"/>
              <a:t>Big thanks to the Community Action Partnership of Kern (aka CAPK) and the important work they do in our community!</a:t>
            </a:r>
          </a:p>
        </p:txBody>
      </p:sp>
      <p:sp>
        <p:nvSpPr>
          <p:cNvPr id="121" name="Rectangle 120">
            <a:extLst>
              <a:ext uri="{FF2B5EF4-FFF2-40B4-BE49-F238E27FC236}">
                <a16:creationId xmlns:a16="http://schemas.microsoft.com/office/drawing/2014/main" id="{44FCBB35-9C7D-454A-913C-5C78C1BB9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531" y="1087821"/>
            <a:ext cx="1866396" cy="2227885"/>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120001E-80AD-9FD0-F3F4-3F5BC1D1F5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8650" y="1398904"/>
            <a:ext cx="1617265" cy="1617265"/>
          </a:xfrm>
          <a:prstGeom prst="rect">
            <a:avLst/>
          </a:prstGeom>
        </p:spPr>
      </p:pic>
      <p:sp>
        <p:nvSpPr>
          <p:cNvPr id="123" name="Rectangle 122">
            <a:extLst>
              <a:ext uri="{FF2B5EF4-FFF2-40B4-BE49-F238E27FC236}">
                <a16:creationId xmlns:a16="http://schemas.microsoft.com/office/drawing/2014/main" id="{20996CAB-BE2B-47B2-9653-1B02BA8F3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1614" y="1087821"/>
            <a:ext cx="1680425" cy="2226099"/>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holding a dog&#10;&#10;AI-generated content may be incorrect.">
            <a:extLst>
              <a:ext uri="{FF2B5EF4-FFF2-40B4-BE49-F238E27FC236}">
                <a16:creationId xmlns:a16="http://schemas.microsoft.com/office/drawing/2014/main" id="{B620DB61-EB08-D984-C7DF-C38A710434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5627" y="1489419"/>
            <a:ext cx="1436236" cy="1436236"/>
          </a:xfrm>
          <a:prstGeom prst="rect">
            <a:avLst/>
          </a:prstGeom>
        </p:spPr>
      </p:pic>
      <p:sp>
        <p:nvSpPr>
          <p:cNvPr id="125" name="Rectangle 124">
            <a:extLst>
              <a:ext uri="{FF2B5EF4-FFF2-40B4-BE49-F238E27FC236}">
                <a16:creationId xmlns:a16="http://schemas.microsoft.com/office/drawing/2014/main" id="{E019FA98-7A89-4E6B-881A-C8D19F1FC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531" y="3486394"/>
            <a:ext cx="1866396" cy="2275588"/>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dog sitting in a shopping cart&#10;&#10;AI-generated content may be incorrect.">
            <a:extLst>
              <a:ext uri="{FF2B5EF4-FFF2-40B4-BE49-F238E27FC236}">
                <a16:creationId xmlns:a16="http://schemas.microsoft.com/office/drawing/2014/main" id="{0C872A77-74E2-AA31-B223-714B30788A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8650" y="3830371"/>
            <a:ext cx="1617265" cy="1617265"/>
          </a:xfrm>
          <a:prstGeom prst="rect">
            <a:avLst/>
          </a:prstGeom>
        </p:spPr>
      </p:pic>
      <p:sp>
        <p:nvSpPr>
          <p:cNvPr id="127" name="Rectangle 126">
            <a:extLst>
              <a:ext uri="{FF2B5EF4-FFF2-40B4-BE49-F238E27FC236}">
                <a16:creationId xmlns:a16="http://schemas.microsoft.com/office/drawing/2014/main" id="{D7C77F71-83B3-449E-8CD6-0652103C5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1614" y="3486394"/>
            <a:ext cx="1680425" cy="2275588"/>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1DF2DEC4-AEE5-C073-C840-592A800FB698}"/>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6775627" y="3920886"/>
            <a:ext cx="1436236" cy="1436236"/>
          </a:xfrm>
          <a:prstGeom prst="rect">
            <a:avLst/>
          </a:prstGeom>
        </p:spPr>
      </p:pic>
      <p:sp>
        <p:nvSpPr>
          <p:cNvPr id="4" name="Slide Number Placeholder 3">
            <a:extLst>
              <a:ext uri="{FF2B5EF4-FFF2-40B4-BE49-F238E27FC236}">
                <a16:creationId xmlns:a16="http://schemas.microsoft.com/office/drawing/2014/main" id="{C19E711C-0F6D-813D-0B63-D7A4D58B378A}"/>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78E44AA-3F5A-4849-8359-0F12FBCE4F04}" type="slidenum">
              <a:rPr lang="en-US" b="0" i="0" kern="1200" dirty="0">
                <a:solidFill>
                  <a:schemeClr val="tx1"/>
                </a:solidFill>
                <a:effectLst/>
                <a:latin typeface="+mn-lt"/>
                <a:ea typeface="+mn-ea"/>
                <a:cs typeface="+mn-cs"/>
              </a:rPr>
              <a:pPr lvl="0">
                <a:spcAft>
                  <a:spcPts val="600"/>
                </a:spcAft>
              </a:pPr>
              <a:t>34</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69822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7" name="Picture 16">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17">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 name="Picture 19">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2" name="Straight Connector 21">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4" name="Rectangle 23">
            <a:extLst>
              <a:ext uri="{FF2B5EF4-FFF2-40B4-BE49-F238E27FC236}">
                <a16:creationId xmlns:a16="http://schemas.microsoft.com/office/drawing/2014/main" id="{1D39ECD8-0E3E-43C1-9E56-3604E9A15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1B592F0F-402B-4FF5-BC6B-00A024655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7" name="Picture 26">
              <a:extLst>
                <a:ext uri="{FF2B5EF4-FFF2-40B4-BE49-F238E27FC236}">
                  <a16:creationId xmlns:a16="http://schemas.microsoft.com/office/drawing/2014/main" id="{8EF0DA20-3B85-45BF-BA3A-BFB1E8447C8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id="{8777C3F1-A465-43B3-85B0-DD54F9F15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1DB29FDA-E291-482E-AAF5-3E0C5C3214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 name="Picture 29">
              <a:extLst>
                <a:ext uri="{FF2B5EF4-FFF2-40B4-BE49-F238E27FC236}">
                  <a16:creationId xmlns:a16="http://schemas.microsoft.com/office/drawing/2014/main" id="{00024A88-E45C-43D3-B94F-346AF518B1C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C8774D86-B62B-EA47-6491-049DAFC07462}"/>
              </a:ext>
            </a:extLst>
          </p:cNvPr>
          <p:cNvSpPr>
            <a:spLocks noGrp="1"/>
          </p:cNvSpPr>
          <p:nvPr>
            <p:ph type="title"/>
          </p:nvPr>
        </p:nvSpPr>
        <p:spPr>
          <a:xfrm>
            <a:off x="877923" y="982132"/>
            <a:ext cx="3420801" cy="1416721"/>
          </a:xfrm>
        </p:spPr>
        <p:txBody>
          <a:bodyPr vert="horz" lIns="91440" tIns="45720" rIns="91440" bIns="45720" rtlCol="0" anchor="ctr">
            <a:normAutofit/>
          </a:bodyPr>
          <a:lstStyle/>
          <a:p>
            <a:r>
              <a:rPr lang="en-US" sz="3500" dirty="0"/>
              <a:t>Tick</a:t>
            </a:r>
          </a:p>
        </p:txBody>
      </p:sp>
      <p:cxnSp>
        <p:nvCxnSpPr>
          <p:cNvPr id="32" name="Straight Connector 31">
            <a:extLst>
              <a:ext uri="{FF2B5EF4-FFF2-40B4-BE49-F238E27FC236}">
                <a16:creationId xmlns:a16="http://schemas.microsoft.com/office/drawing/2014/main" id="{DFBD34B5-7777-4A8A-8ED2-97A4A3C27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9563" y="2400639"/>
            <a:ext cx="301752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235B717C-DB58-CA2A-9AFF-8B2CC25DA365}"/>
              </a:ext>
            </a:extLst>
          </p:cNvPr>
          <p:cNvSpPr>
            <a:spLocks noGrp="1"/>
          </p:cNvSpPr>
          <p:nvPr>
            <p:ph type="body" sz="half" idx="2"/>
          </p:nvPr>
        </p:nvSpPr>
        <p:spPr>
          <a:xfrm>
            <a:off x="875538" y="2556932"/>
            <a:ext cx="3425571" cy="3318936"/>
          </a:xfrm>
        </p:spPr>
        <p:txBody>
          <a:bodyPr vert="horz" lIns="91440" tIns="45720" rIns="91440" bIns="45720" rtlCol="0" anchor="t">
            <a:normAutofit/>
          </a:bodyPr>
          <a:lstStyle/>
          <a:p>
            <a:pPr marL="285750" indent="-285750" algn="l">
              <a:buFont typeface="Arial" panose="020B0604020202020204" pitchFamily="34" charset="0"/>
              <a:buChar char="•"/>
            </a:pPr>
            <a:r>
              <a:rPr lang="en-US" dirty="0"/>
              <a:t>During the clinic, the </a:t>
            </a:r>
            <a:r>
              <a:rPr lang="en-US"/>
              <a:t>KCAS med staff </a:t>
            </a:r>
            <a:r>
              <a:rPr lang="en-US" dirty="0"/>
              <a:t>met a little dog named Tick, who was suffering from a large mass that had protruded from her body.</a:t>
            </a:r>
          </a:p>
          <a:p>
            <a:pPr marL="285750" indent="-285750" algn="l">
              <a:buFont typeface="Arial" panose="020B0604020202020204" pitchFamily="34" charset="0"/>
              <a:buChar char="•"/>
            </a:pPr>
            <a:r>
              <a:rPr lang="en-US" dirty="0"/>
              <a:t>Tick was brought to the shelter the following day, where Dr. King and her team were able to remove the mass and provide the care she needed. After a full recovery, Tick’s owner came to the shelter and happily reunited with her!</a:t>
            </a:r>
          </a:p>
        </p:txBody>
      </p:sp>
      <p:pic>
        <p:nvPicPr>
          <p:cNvPr id="7" name="Content Placeholder 6" descr="A group of people standing around a table with a cat on it&#10;&#10;AI-generated content may be incorrect.">
            <a:extLst>
              <a:ext uri="{FF2B5EF4-FFF2-40B4-BE49-F238E27FC236}">
                <a16:creationId xmlns:a16="http://schemas.microsoft.com/office/drawing/2014/main" id="{2D68D0F9-04F4-8BCE-1390-89A8E249CA51}"/>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r="-2" b="3462"/>
          <a:stretch>
            <a:fillRect/>
          </a:stretch>
        </p:blipFill>
        <p:spPr>
          <a:xfrm>
            <a:off x="4570085" y="821175"/>
            <a:ext cx="1938040" cy="2494531"/>
          </a:xfrm>
          <a:prstGeom prst="rect">
            <a:avLst/>
          </a:prstGeom>
        </p:spPr>
      </p:pic>
      <p:sp>
        <p:nvSpPr>
          <p:cNvPr id="34" name="Rectangle 33">
            <a:extLst>
              <a:ext uri="{FF2B5EF4-FFF2-40B4-BE49-F238E27FC236}">
                <a16:creationId xmlns:a16="http://schemas.microsoft.com/office/drawing/2014/main" id="{018F8D27-BFDB-4BF9-A512-FF930275B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1614" y="821175"/>
            <a:ext cx="1882763"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indoor, dog, domestic cat&#10;&#10;AI-generated content may be incorrect.">
            <a:extLst>
              <a:ext uri="{FF2B5EF4-FFF2-40B4-BE49-F238E27FC236}">
                <a16:creationId xmlns:a16="http://schemas.microsoft.com/office/drawing/2014/main" id="{449CE8A8-AD7A-7723-4A0D-7665CCE73DA8}"/>
              </a:ext>
            </a:extLst>
          </p:cNvPr>
          <p:cNvPicPr>
            <a:picLocks noChangeAspect="1"/>
          </p:cNvPicPr>
          <p:nvPr/>
        </p:nvPicPr>
        <p:blipFill>
          <a:blip r:embed="rId6">
            <a:extLst>
              <a:ext uri="{28A0092B-C50C-407E-A947-70E740481C1C}">
                <a14:useLocalDpi xmlns:a14="http://schemas.microsoft.com/office/drawing/2010/main" val="0"/>
              </a:ext>
            </a:extLst>
          </a:blip>
          <a:srcRect r="632" b="2"/>
          <a:stretch>
            <a:fillRect/>
          </a:stretch>
        </p:blipFill>
        <p:spPr>
          <a:xfrm rot="5400000">
            <a:off x="6335730" y="1127059"/>
            <a:ext cx="2494531" cy="1882763"/>
          </a:xfrm>
          <a:prstGeom prst="rect">
            <a:avLst/>
          </a:prstGeom>
        </p:spPr>
      </p:pic>
      <p:sp>
        <p:nvSpPr>
          <p:cNvPr id="5" name="Slide Number Placeholder 4">
            <a:extLst>
              <a:ext uri="{FF2B5EF4-FFF2-40B4-BE49-F238E27FC236}">
                <a16:creationId xmlns:a16="http://schemas.microsoft.com/office/drawing/2014/main" id="{546B246A-DC25-A686-DC1A-01F4CB3E078D}"/>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B11CE0BE-3064-4B68-853B-9AD972323C5A}" type="slidenum">
              <a:rPr lang="en-US" b="0" i="0" kern="1200" dirty="0">
                <a:solidFill>
                  <a:schemeClr val="tx1"/>
                </a:solidFill>
                <a:effectLst/>
                <a:latin typeface="+mn-lt"/>
                <a:ea typeface="+mn-ea"/>
                <a:cs typeface="+mn-cs"/>
              </a:rPr>
              <a:pPr lvl="0">
                <a:spcAft>
                  <a:spcPts val="600"/>
                </a:spcAft>
              </a:pPr>
              <a:t>35</a:t>
            </a:fld>
            <a:endParaRPr lang="en-US" b="0" i="0" kern="1200" dirty="0">
              <a:solidFill>
                <a:schemeClr val="tx1"/>
              </a:solidFill>
              <a:effectLst/>
              <a:latin typeface="+mn-lt"/>
              <a:ea typeface="+mn-ea"/>
              <a:cs typeface="+mn-cs"/>
            </a:endParaRPr>
          </a:p>
        </p:txBody>
      </p:sp>
      <p:pic>
        <p:nvPicPr>
          <p:cNvPr id="9" name="Picture 8" descr="People standing outside a food truck&#10;&#10;AI-generated content may be incorrect.">
            <a:extLst>
              <a:ext uri="{FF2B5EF4-FFF2-40B4-BE49-F238E27FC236}">
                <a16:creationId xmlns:a16="http://schemas.microsoft.com/office/drawing/2014/main" id="{B7C50196-6A3C-661B-E632-1D4DDF9E6E5B}"/>
              </a:ext>
            </a:extLst>
          </p:cNvPr>
          <p:cNvPicPr>
            <a:picLocks noChangeAspect="1"/>
          </p:cNvPicPr>
          <p:nvPr/>
        </p:nvPicPr>
        <p:blipFill>
          <a:blip r:embed="rId7">
            <a:extLst>
              <a:ext uri="{28A0092B-C50C-407E-A947-70E740481C1C}">
                <a14:useLocalDpi xmlns:a14="http://schemas.microsoft.com/office/drawing/2010/main" val="0"/>
              </a:ext>
            </a:extLst>
          </a:blip>
          <a:srcRect t="5827" r="-2" b="10457"/>
          <a:stretch>
            <a:fillRect/>
          </a:stretch>
        </p:blipFill>
        <p:spPr>
          <a:xfrm>
            <a:off x="4570086" y="3453833"/>
            <a:ext cx="3948060" cy="2478837"/>
          </a:xfrm>
          <a:prstGeom prst="rect">
            <a:avLst/>
          </a:prstGeom>
        </p:spPr>
      </p:pic>
    </p:spTree>
    <p:extLst>
      <p:ext uri="{BB962C8B-B14F-4D97-AF65-F5344CB8AC3E}">
        <p14:creationId xmlns:p14="http://schemas.microsoft.com/office/powerpoint/2010/main" val="5261130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96E655FA-C49E-24F0-D4EB-0F745C99C078}"/>
            </a:ext>
          </a:extLst>
        </p:cNvPr>
        <p:cNvGrpSpPr/>
        <p:nvPr/>
      </p:nvGrpSpPr>
      <p:grpSpPr>
        <a:xfrm>
          <a:off x="0" y="0"/>
          <a:ext cx="0" cy="0"/>
          <a:chOff x="0" y="0"/>
          <a:chExt cx="0" cy="0"/>
        </a:xfrm>
      </p:grpSpPr>
      <p:grpSp>
        <p:nvGrpSpPr>
          <p:cNvPr id="364" name="Group 363">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65" name="Picture 364">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66" name="Rectangle 365">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67" name="Picture 366">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8" name="Picture 367">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70" name="Straight Connector 369">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72" name="Rectangle 371">
            <a:extLst>
              <a:ext uri="{FF2B5EF4-FFF2-40B4-BE49-F238E27FC236}">
                <a16:creationId xmlns:a16="http://schemas.microsoft.com/office/drawing/2014/main" id="{428C1455-18F2-4B6A-B07E-2B31728BC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4" name="Group 373">
            <a:extLst>
              <a:ext uri="{FF2B5EF4-FFF2-40B4-BE49-F238E27FC236}">
                <a16:creationId xmlns:a16="http://schemas.microsoft.com/office/drawing/2014/main" id="{74C7D59C-11EB-4B8B-B5DD-A73CB6958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75" name="Picture 374">
              <a:extLst>
                <a:ext uri="{FF2B5EF4-FFF2-40B4-BE49-F238E27FC236}">
                  <a16:creationId xmlns:a16="http://schemas.microsoft.com/office/drawing/2014/main" id="{246E6BC9-FAE3-4F4B-B4B0-78753079BD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76" name="Rectangle 375">
              <a:extLst>
                <a:ext uri="{FF2B5EF4-FFF2-40B4-BE49-F238E27FC236}">
                  <a16:creationId xmlns:a16="http://schemas.microsoft.com/office/drawing/2014/main" id="{A969418E-DB10-4886-85CE-BB603C895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77" name="Picture 376">
              <a:extLst>
                <a:ext uri="{FF2B5EF4-FFF2-40B4-BE49-F238E27FC236}">
                  <a16:creationId xmlns:a16="http://schemas.microsoft.com/office/drawing/2014/main" id="{9B775CB6-A84D-4EFF-AA4B-123FD2944E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78" name="Picture 377">
              <a:extLst>
                <a:ext uri="{FF2B5EF4-FFF2-40B4-BE49-F238E27FC236}">
                  <a16:creationId xmlns:a16="http://schemas.microsoft.com/office/drawing/2014/main" id="{0297512A-9FDF-4EA1-8247-FA7BE647B5C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3E0B1010-322B-A26B-EEA0-60554F8A351C}"/>
              </a:ext>
            </a:extLst>
          </p:cNvPr>
          <p:cNvSpPr>
            <a:spLocks noGrp="1"/>
          </p:cNvSpPr>
          <p:nvPr>
            <p:ph type="title"/>
          </p:nvPr>
        </p:nvSpPr>
        <p:spPr>
          <a:xfrm>
            <a:off x="4809148" y="982132"/>
            <a:ext cx="3564470" cy="1303867"/>
          </a:xfrm>
        </p:spPr>
        <p:txBody>
          <a:bodyPr vert="horz" lIns="91440" tIns="45720" rIns="91440" bIns="45720" rtlCol="0" anchor="ctr">
            <a:normAutofit/>
          </a:bodyPr>
          <a:lstStyle/>
          <a:p>
            <a:pPr>
              <a:lnSpc>
                <a:spcPct val="90000"/>
              </a:lnSpc>
            </a:pPr>
            <a:r>
              <a:rPr lang="en-US" sz="4100" dirty="0"/>
              <a:t>Digging For Puppies</a:t>
            </a:r>
          </a:p>
        </p:txBody>
      </p:sp>
      <p:sp>
        <p:nvSpPr>
          <p:cNvPr id="380" name="Rectangle 379">
            <a:extLst>
              <a:ext uri="{FF2B5EF4-FFF2-40B4-BE49-F238E27FC236}">
                <a16:creationId xmlns:a16="http://schemas.microsoft.com/office/drawing/2014/main" id="{829FB2B0-46A7-41CD-996A-B837EB0B4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732371" cy="4641088"/>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fence, outdoor, ground&#10;&#10;AI-generated content may be incorrect.">
            <a:extLst>
              <a:ext uri="{FF2B5EF4-FFF2-40B4-BE49-F238E27FC236}">
                <a16:creationId xmlns:a16="http://schemas.microsoft.com/office/drawing/2014/main" id="{AE1BB96B-7604-1860-5469-56BBC607BB71}"/>
              </a:ext>
            </a:extLst>
          </p:cNvPr>
          <p:cNvPicPr>
            <a:picLocks noChangeAspect="1"/>
          </p:cNvPicPr>
          <p:nvPr/>
        </p:nvPicPr>
        <p:blipFill>
          <a:blip r:embed="rId5">
            <a:extLst>
              <a:ext uri="{28A0092B-C50C-407E-A947-70E740481C1C}">
                <a14:useLocalDpi xmlns:a14="http://schemas.microsoft.com/office/drawing/2010/main" val="0"/>
              </a:ext>
            </a:extLst>
          </a:blip>
          <a:srcRect l="26866" r="16896" b="-1"/>
          <a:stretch>
            <a:fillRect/>
          </a:stretch>
        </p:blipFill>
        <p:spPr>
          <a:xfrm>
            <a:off x="935406" y="1254050"/>
            <a:ext cx="1881489" cy="2509223"/>
          </a:xfrm>
          <a:prstGeom prst="rect">
            <a:avLst/>
          </a:prstGeom>
        </p:spPr>
      </p:pic>
      <p:sp>
        <p:nvSpPr>
          <p:cNvPr id="382" name="Rectangle 381">
            <a:extLst>
              <a:ext uri="{FF2B5EF4-FFF2-40B4-BE49-F238E27FC236}">
                <a16:creationId xmlns:a16="http://schemas.microsoft.com/office/drawing/2014/main" id="{5593735B-142F-4703-AF97-9E4693978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9860" y="1254050"/>
            <a:ext cx="1516070"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holding a dog&#10;&#10;AI-generated content may be incorrect.">
            <a:extLst>
              <a:ext uri="{FF2B5EF4-FFF2-40B4-BE49-F238E27FC236}">
                <a16:creationId xmlns:a16="http://schemas.microsoft.com/office/drawing/2014/main" id="{59B59A48-F2EA-FC27-12C9-BB512BFE308F}"/>
              </a:ext>
            </a:extLst>
          </p:cNvPr>
          <p:cNvPicPr>
            <a:picLocks noChangeAspect="1"/>
          </p:cNvPicPr>
          <p:nvPr/>
        </p:nvPicPr>
        <p:blipFill>
          <a:blip r:embed="rId6">
            <a:extLst>
              <a:ext uri="{28A0092B-C50C-407E-A947-70E740481C1C}">
                <a14:useLocalDpi xmlns:a14="http://schemas.microsoft.com/office/drawing/2010/main" val="0"/>
              </a:ext>
            </a:extLst>
          </a:blip>
          <a:srcRect l="21772" r="3026" b="4"/>
          <a:stretch>
            <a:fillRect/>
          </a:stretch>
        </p:blipFill>
        <p:spPr>
          <a:xfrm>
            <a:off x="2919860" y="1254050"/>
            <a:ext cx="1516070" cy="1511938"/>
          </a:xfrm>
          <a:prstGeom prst="rect">
            <a:avLst/>
          </a:prstGeom>
        </p:spPr>
      </p:pic>
      <p:cxnSp>
        <p:nvCxnSpPr>
          <p:cNvPr id="384" name="Straight Connector 383">
            <a:extLst>
              <a:ext uri="{FF2B5EF4-FFF2-40B4-BE49-F238E27FC236}">
                <a16:creationId xmlns:a16="http://schemas.microsoft.com/office/drawing/2014/main" id="{6D0B581B-6F81-44B8-8D75-3D6C15057D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5463" y="2400639"/>
            <a:ext cx="3291840" cy="0"/>
          </a:xfrm>
          <a:prstGeom prst="line">
            <a:avLst/>
          </a:prstGeom>
        </p:spPr>
        <p:style>
          <a:lnRef idx="2">
            <a:schemeClr val="accent1"/>
          </a:lnRef>
          <a:fillRef idx="0">
            <a:schemeClr val="accent1"/>
          </a:fillRef>
          <a:effectRef idx="1">
            <a:schemeClr val="accent1"/>
          </a:effectRef>
          <a:fontRef idx="minor">
            <a:schemeClr val="tx1"/>
          </a:fontRef>
        </p:style>
      </p:cxnSp>
      <p:sp>
        <p:nvSpPr>
          <p:cNvPr id="386" name="Rectangle 385">
            <a:extLst>
              <a:ext uri="{FF2B5EF4-FFF2-40B4-BE49-F238E27FC236}">
                <a16:creationId xmlns:a16="http://schemas.microsoft.com/office/drawing/2014/main" id="{F877318F-7135-4A7B-9C3B-68736EED2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3922106"/>
            <a:ext cx="1870659" cy="165573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6FE6899-18A7-EB59-8CAD-04A96AF8769C}"/>
              </a:ext>
            </a:extLst>
          </p:cNvPr>
          <p:cNvPicPr>
            <a:picLocks noChangeAspect="1"/>
          </p:cNvPicPr>
          <p:nvPr/>
        </p:nvPicPr>
        <p:blipFill>
          <a:blip r:embed="rId7">
            <a:extLst>
              <a:ext uri="{28A0092B-C50C-407E-A947-70E740481C1C}">
                <a14:useLocalDpi xmlns:a14="http://schemas.microsoft.com/office/drawing/2010/main" val="0"/>
              </a:ext>
            </a:extLst>
          </a:blip>
          <a:srcRect l="13972" r="1291" b="-2"/>
          <a:stretch>
            <a:fillRect/>
          </a:stretch>
        </p:blipFill>
        <p:spPr>
          <a:xfrm>
            <a:off x="935406" y="3922106"/>
            <a:ext cx="1870659" cy="1655734"/>
          </a:xfrm>
          <a:prstGeom prst="rect">
            <a:avLst/>
          </a:prstGeom>
        </p:spPr>
      </p:pic>
      <p:pic>
        <p:nvPicPr>
          <p:cNvPr id="13" name="Picture 12" descr="A picture containing ground, outdoor, dirt, sandy&#10;&#10;AI-generated content may be incorrect.">
            <a:extLst>
              <a:ext uri="{FF2B5EF4-FFF2-40B4-BE49-F238E27FC236}">
                <a16:creationId xmlns:a16="http://schemas.microsoft.com/office/drawing/2014/main" id="{3937737A-9C99-CDF3-B02E-D14EB3F58390}"/>
              </a:ext>
            </a:extLst>
          </p:cNvPr>
          <p:cNvPicPr>
            <a:picLocks noChangeAspect="1"/>
          </p:cNvPicPr>
          <p:nvPr/>
        </p:nvPicPr>
        <p:blipFill>
          <a:blip r:embed="rId8">
            <a:extLst>
              <a:ext uri="{28A0092B-C50C-407E-A947-70E740481C1C}">
                <a14:useLocalDpi xmlns:a14="http://schemas.microsoft.com/office/drawing/2010/main" val="0"/>
              </a:ext>
            </a:extLst>
          </a:blip>
          <a:srcRect l="31772" r="25984" b="-3"/>
          <a:stretch>
            <a:fillRect/>
          </a:stretch>
        </p:blipFill>
        <p:spPr>
          <a:xfrm>
            <a:off x="2932614" y="2919155"/>
            <a:ext cx="1497466" cy="2658685"/>
          </a:xfrm>
          <a:prstGeom prst="rect">
            <a:avLst/>
          </a:prstGeom>
        </p:spPr>
      </p:pic>
      <p:sp>
        <p:nvSpPr>
          <p:cNvPr id="7" name="Text Placeholder 6">
            <a:extLst>
              <a:ext uri="{FF2B5EF4-FFF2-40B4-BE49-F238E27FC236}">
                <a16:creationId xmlns:a16="http://schemas.microsoft.com/office/drawing/2014/main" id="{AD8C026A-8859-C7C4-F0BA-E75EA3A7D89E}"/>
              </a:ext>
            </a:extLst>
          </p:cNvPr>
          <p:cNvSpPr>
            <a:spLocks noGrp="1"/>
          </p:cNvSpPr>
          <p:nvPr>
            <p:ph type="body" sz="half" idx="2"/>
          </p:nvPr>
        </p:nvSpPr>
        <p:spPr>
          <a:xfrm>
            <a:off x="4809148" y="2556932"/>
            <a:ext cx="3564470" cy="3318936"/>
          </a:xfrm>
        </p:spPr>
        <p:txBody>
          <a:bodyPr vert="horz" lIns="91440" tIns="45720" rIns="91440" bIns="45720" rtlCol="0" anchor="t">
            <a:normAutofit/>
          </a:bodyPr>
          <a:lstStyle/>
          <a:p>
            <a:pPr marL="285750" indent="-285750" algn="l">
              <a:buFont typeface="Arial"/>
              <a:buChar char="•"/>
            </a:pPr>
            <a:r>
              <a:rPr lang="en-US" dirty="0"/>
              <a:t>December 18</a:t>
            </a:r>
            <a:r>
              <a:rPr lang="en-US" baseline="30000" dirty="0"/>
              <a:t>th</a:t>
            </a:r>
            <a:r>
              <a:rPr lang="en-US" dirty="0"/>
              <a:t> - KCAS Animal Control Officer Padilla rescued a mom and her puppies from a deep hole where they had been living on their own. One little pup had hidden far in the back and was not easy to reach. It took extra time and effort, but in the end, every single puppy was safely rescued.</a:t>
            </a:r>
          </a:p>
          <a:p>
            <a:pPr marL="285750" indent="-285750" algn="l">
              <a:buFont typeface="Arial"/>
              <a:buChar char="•"/>
            </a:pPr>
            <a:r>
              <a:rPr lang="en-US" dirty="0"/>
              <a:t>Thank you, ACO Padilla, for your dedication and for saving these precious lives!</a:t>
            </a:r>
          </a:p>
        </p:txBody>
      </p:sp>
      <p:sp>
        <p:nvSpPr>
          <p:cNvPr id="4" name="Slide Number Placeholder 3">
            <a:extLst>
              <a:ext uri="{FF2B5EF4-FFF2-40B4-BE49-F238E27FC236}">
                <a16:creationId xmlns:a16="http://schemas.microsoft.com/office/drawing/2014/main" id="{31E2EA21-79AD-290E-6E40-C23D1FFD2941}"/>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78E44AA-3F5A-4849-8359-0F12FBCE4F04}" type="slidenum">
              <a:rPr lang="en-US" b="0" i="0" kern="1200" dirty="0">
                <a:solidFill>
                  <a:schemeClr val="tx1"/>
                </a:solidFill>
                <a:effectLst/>
                <a:latin typeface="+mn-lt"/>
                <a:ea typeface="+mn-ea"/>
                <a:cs typeface="+mn-cs"/>
              </a:rPr>
              <a:pPr lvl="0">
                <a:spcAft>
                  <a:spcPts val="600"/>
                </a:spcAft>
              </a:pPr>
              <a:t>36</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9888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77912FB-EE85-7240-AEE4-30A12861555E}"/>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9" name="Picture 28">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 name="Rectangle 29">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1" name="Picture 30">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 name="Picture 31">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4" name="Straight Connector 33">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6" name="Rectangle 35">
            <a:extLst>
              <a:ext uri="{FF2B5EF4-FFF2-40B4-BE49-F238E27FC236}">
                <a16:creationId xmlns:a16="http://schemas.microsoft.com/office/drawing/2014/main" id="{428C1455-18F2-4B6A-B07E-2B31728BC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74C7D59C-11EB-4B8B-B5DD-A73CB6958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9" name="Picture 38">
              <a:extLst>
                <a:ext uri="{FF2B5EF4-FFF2-40B4-BE49-F238E27FC236}">
                  <a16:creationId xmlns:a16="http://schemas.microsoft.com/office/drawing/2014/main" id="{246E6BC9-FAE3-4F4B-B4B0-78753079BDD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0" name="Rectangle 39">
              <a:extLst>
                <a:ext uri="{FF2B5EF4-FFF2-40B4-BE49-F238E27FC236}">
                  <a16:creationId xmlns:a16="http://schemas.microsoft.com/office/drawing/2014/main" id="{A969418E-DB10-4886-85CE-BB603C895A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5" name="Picture 24">
              <a:extLst>
                <a:ext uri="{FF2B5EF4-FFF2-40B4-BE49-F238E27FC236}">
                  <a16:creationId xmlns:a16="http://schemas.microsoft.com/office/drawing/2014/main" id="{9B775CB6-A84D-4EFF-AA4B-123FD2944E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2" name="Picture 41">
              <a:extLst>
                <a:ext uri="{FF2B5EF4-FFF2-40B4-BE49-F238E27FC236}">
                  <a16:creationId xmlns:a16="http://schemas.microsoft.com/office/drawing/2014/main" id="{0297512A-9FDF-4EA1-8247-FA7BE647B5C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6B7C025E-9A11-F9E8-B184-1D3319796316}"/>
              </a:ext>
            </a:extLst>
          </p:cNvPr>
          <p:cNvSpPr>
            <a:spLocks noGrp="1"/>
          </p:cNvSpPr>
          <p:nvPr>
            <p:ph type="title"/>
          </p:nvPr>
        </p:nvSpPr>
        <p:spPr>
          <a:xfrm>
            <a:off x="4809148" y="982132"/>
            <a:ext cx="3564470" cy="1303867"/>
          </a:xfrm>
        </p:spPr>
        <p:txBody>
          <a:bodyPr vert="horz" lIns="91440" tIns="45720" rIns="91440" bIns="45720" rtlCol="0" anchor="ctr">
            <a:normAutofit/>
          </a:bodyPr>
          <a:lstStyle/>
          <a:p>
            <a:r>
              <a:rPr lang="en-US" sz="4400" dirty="0"/>
              <a:t>Salt &amp; Pepper</a:t>
            </a:r>
          </a:p>
        </p:txBody>
      </p:sp>
      <p:sp>
        <p:nvSpPr>
          <p:cNvPr id="44" name="Rectangle 43">
            <a:extLst>
              <a:ext uri="{FF2B5EF4-FFF2-40B4-BE49-F238E27FC236}">
                <a16:creationId xmlns:a16="http://schemas.microsoft.com/office/drawing/2014/main" id="{829FB2B0-46A7-41CD-996A-B837EB0B4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732371" cy="4641088"/>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dog on a leash&#10;&#10;AI-generated content may be incorrect.">
            <a:extLst>
              <a:ext uri="{FF2B5EF4-FFF2-40B4-BE49-F238E27FC236}">
                <a16:creationId xmlns:a16="http://schemas.microsoft.com/office/drawing/2014/main" id="{7DC29A30-39C5-8725-4716-01794B72684D}"/>
              </a:ext>
            </a:extLst>
          </p:cNvPr>
          <p:cNvPicPr>
            <a:picLocks noChangeAspect="1"/>
          </p:cNvPicPr>
          <p:nvPr/>
        </p:nvPicPr>
        <p:blipFill>
          <a:blip r:embed="rId5">
            <a:extLst>
              <a:ext uri="{28A0092B-C50C-407E-A947-70E740481C1C}">
                <a14:useLocalDpi xmlns:a14="http://schemas.microsoft.com/office/drawing/2010/main" val="0"/>
              </a:ext>
            </a:extLst>
          </a:blip>
          <a:srcRect l="11305" t="4966" r="21920" b="28244"/>
          <a:stretch>
            <a:fillRect/>
          </a:stretch>
        </p:blipFill>
        <p:spPr>
          <a:xfrm>
            <a:off x="935406" y="1254050"/>
            <a:ext cx="1881489" cy="2509223"/>
          </a:xfrm>
          <a:prstGeom prst="rect">
            <a:avLst/>
          </a:prstGeom>
        </p:spPr>
      </p:pic>
      <p:sp>
        <p:nvSpPr>
          <p:cNvPr id="46" name="Rectangle 45">
            <a:extLst>
              <a:ext uri="{FF2B5EF4-FFF2-40B4-BE49-F238E27FC236}">
                <a16:creationId xmlns:a16="http://schemas.microsoft.com/office/drawing/2014/main" id="{5593735B-142F-4703-AF97-9E4693978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9860" y="1254050"/>
            <a:ext cx="1516070"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og, indoor&#10;&#10;AI-generated content may be incorrect.">
            <a:extLst>
              <a:ext uri="{FF2B5EF4-FFF2-40B4-BE49-F238E27FC236}">
                <a16:creationId xmlns:a16="http://schemas.microsoft.com/office/drawing/2014/main" id="{F764C49C-3A26-8E3B-E5F4-37364E2848A6}"/>
              </a:ext>
            </a:extLst>
          </p:cNvPr>
          <p:cNvPicPr>
            <a:picLocks noChangeAspect="1"/>
          </p:cNvPicPr>
          <p:nvPr/>
        </p:nvPicPr>
        <p:blipFill>
          <a:blip r:embed="rId6">
            <a:extLst>
              <a:ext uri="{28A0092B-C50C-407E-A947-70E740481C1C}">
                <a14:useLocalDpi xmlns:a14="http://schemas.microsoft.com/office/drawing/2010/main" val="0"/>
              </a:ext>
            </a:extLst>
          </a:blip>
          <a:srcRect l="15347" t="-627" r="28556" b="626"/>
          <a:stretch>
            <a:fillRect/>
          </a:stretch>
        </p:blipFill>
        <p:spPr>
          <a:xfrm rot="16200000">
            <a:off x="2921926" y="1251984"/>
            <a:ext cx="1511938" cy="1516070"/>
          </a:xfrm>
          <a:prstGeom prst="rect">
            <a:avLst/>
          </a:prstGeom>
        </p:spPr>
      </p:pic>
      <p:cxnSp>
        <p:nvCxnSpPr>
          <p:cNvPr id="48" name="Straight Connector 47">
            <a:extLst>
              <a:ext uri="{FF2B5EF4-FFF2-40B4-BE49-F238E27FC236}">
                <a16:creationId xmlns:a16="http://schemas.microsoft.com/office/drawing/2014/main" id="{6D0B581B-6F81-44B8-8D75-3D6C15057D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5463" y="2400639"/>
            <a:ext cx="3291840" cy="0"/>
          </a:xfrm>
          <a:prstGeom prst="line">
            <a:avLst/>
          </a:prstGeom>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F877318F-7135-4A7B-9C3B-68736EED2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3922106"/>
            <a:ext cx="1870659" cy="165573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dog lying on the ground&#10;&#10;AI-generated content may be incorrect.">
            <a:extLst>
              <a:ext uri="{FF2B5EF4-FFF2-40B4-BE49-F238E27FC236}">
                <a16:creationId xmlns:a16="http://schemas.microsoft.com/office/drawing/2014/main" id="{4568FFE1-E2DA-7CA4-092F-D8E258F3C1FE}"/>
              </a:ext>
            </a:extLst>
          </p:cNvPr>
          <p:cNvPicPr>
            <a:picLocks noChangeAspect="1"/>
          </p:cNvPicPr>
          <p:nvPr/>
        </p:nvPicPr>
        <p:blipFill>
          <a:blip r:embed="rId7">
            <a:extLst>
              <a:ext uri="{28A0092B-C50C-407E-A947-70E740481C1C}">
                <a14:useLocalDpi xmlns:a14="http://schemas.microsoft.com/office/drawing/2010/main" val="0"/>
              </a:ext>
            </a:extLst>
          </a:blip>
          <a:srcRect t="3315" r="7" b="23005"/>
          <a:stretch>
            <a:fillRect/>
          </a:stretch>
        </p:blipFill>
        <p:spPr>
          <a:xfrm>
            <a:off x="935406" y="3922106"/>
            <a:ext cx="1870659" cy="1655734"/>
          </a:xfrm>
          <a:prstGeom prst="rect">
            <a:avLst/>
          </a:prstGeom>
        </p:spPr>
      </p:pic>
      <p:pic>
        <p:nvPicPr>
          <p:cNvPr id="13" name="Picture 12" descr="A picture containing indoor, cat&#10;&#10;AI-generated content may be incorrect.">
            <a:extLst>
              <a:ext uri="{FF2B5EF4-FFF2-40B4-BE49-F238E27FC236}">
                <a16:creationId xmlns:a16="http://schemas.microsoft.com/office/drawing/2014/main" id="{047EE609-4D5F-748C-7CB2-A68016A76CB2}"/>
              </a:ext>
            </a:extLst>
          </p:cNvPr>
          <p:cNvPicPr>
            <a:picLocks noChangeAspect="1"/>
          </p:cNvPicPr>
          <p:nvPr/>
        </p:nvPicPr>
        <p:blipFill>
          <a:blip r:embed="rId8">
            <a:extLst>
              <a:ext uri="{28A0092B-C50C-407E-A947-70E740481C1C}">
                <a14:useLocalDpi xmlns:a14="http://schemas.microsoft.com/office/drawing/2010/main" val="0"/>
              </a:ext>
            </a:extLst>
          </a:blip>
          <a:srcRect l="857" t="12305" r="11905" b="341"/>
          <a:stretch>
            <a:fillRect/>
          </a:stretch>
        </p:blipFill>
        <p:spPr>
          <a:xfrm rot="16200000">
            <a:off x="2352004" y="3499764"/>
            <a:ext cx="2658685" cy="1497466"/>
          </a:xfrm>
          <a:prstGeom prst="rect">
            <a:avLst/>
          </a:prstGeom>
        </p:spPr>
      </p:pic>
      <p:sp>
        <p:nvSpPr>
          <p:cNvPr id="4" name="Text Placeholder 3">
            <a:extLst>
              <a:ext uri="{FF2B5EF4-FFF2-40B4-BE49-F238E27FC236}">
                <a16:creationId xmlns:a16="http://schemas.microsoft.com/office/drawing/2014/main" id="{C13F10EC-37CD-B319-DCB7-19F70600574B}"/>
              </a:ext>
            </a:extLst>
          </p:cNvPr>
          <p:cNvSpPr>
            <a:spLocks noGrp="1"/>
          </p:cNvSpPr>
          <p:nvPr>
            <p:ph type="body" idx="1"/>
          </p:nvPr>
        </p:nvSpPr>
        <p:spPr>
          <a:xfrm>
            <a:off x="4809148" y="2556932"/>
            <a:ext cx="3564470" cy="3318936"/>
          </a:xfrm>
        </p:spPr>
        <p:txBody>
          <a:bodyPr vert="horz" lIns="91440" tIns="45720" rIns="91440" bIns="45720" rtlCol="0" anchor="t">
            <a:normAutofit/>
          </a:bodyPr>
          <a:lstStyle/>
          <a:p>
            <a:pPr marL="342900" indent="-342900" algn="l">
              <a:buFont typeface="Arial"/>
              <a:buChar char="•"/>
            </a:pPr>
            <a:r>
              <a:rPr lang="en-US" dirty="0">
                <a:solidFill>
                  <a:schemeClr val="tx1">
                    <a:lumMod val="85000"/>
                    <a:lumOff val="15000"/>
                  </a:schemeClr>
                </a:solidFill>
              </a:rPr>
              <a:t>November 24</a:t>
            </a:r>
            <a:r>
              <a:rPr lang="en-US" baseline="30000" dirty="0">
                <a:solidFill>
                  <a:schemeClr val="tx1">
                    <a:lumMod val="85000"/>
                    <a:lumOff val="15000"/>
                  </a:schemeClr>
                </a:solidFill>
              </a:rPr>
              <a:t>th</a:t>
            </a:r>
            <a:r>
              <a:rPr lang="en-US" dirty="0">
                <a:solidFill>
                  <a:schemeClr val="tx1">
                    <a:lumMod val="85000"/>
                    <a:lumOff val="15000"/>
                  </a:schemeClr>
                </a:solidFill>
              </a:rPr>
              <a:t> - These 2 little dogs came to the shelter severely matted, but our grooming team got them all cleaned-up!</a:t>
            </a:r>
          </a:p>
          <a:p>
            <a:pPr marL="342900" indent="-342900" algn="l">
              <a:buFont typeface="Arial"/>
              <a:buChar char="•"/>
            </a:pPr>
            <a:r>
              <a:rPr lang="en-US" dirty="0">
                <a:solidFill>
                  <a:schemeClr val="tx1">
                    <a:lumMod val="85000"/>
                    <a:lumOff val="15000"/>
                  </a:schemeClr>
                </a:solidFill>
              </a:rPr>
              <a:t>Soon after, they safely left the shelter with an animal rescue organization!</a:t>
            </a:r>
          </a:p>
        </p:txBody>
      </p:sp>
      <p:sp>
        <p:nvSpPr>
          <p:cNvPr id="5" name="Slide Number Placeholder 4">
            <a:extLst>
              <a:ext uri="{FF2B5EF4-FFF2-40B4-BE49-F238E27FC236}">
                <a16:creationId xmlns:a16="http://schemas.microsoft.com/office/drawing/2014/main" id="{1682AD02-93E2-A87B-D83A-34F55178F668}"/>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B11CE0BE-3064-4B68-853B-9AD972323C5A}" type="slidenum">
              <a:rPr lang="en-US" b="0" i="0" kern="1200" dirty="0">
                <a:solidFill>
                  <a:schemeClr val="tx1"/>
                </a:solidFill>
                <a:effectLst/>
                <a:latin typeface="+mn-lt"/>
                <a:ea typeface="+mn-ea"/>
                <a:cs typeface="+mn-cs"/>
              </a:rPr>
              <a:pPr lvl="0">
                <a:spcAft>
                  <a:spcPts val="600"/>
                </a:spcAft>
              </a:pPr>
              <a:t>37</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71835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FA1EC016-156B-03E3-2D1B-8D1BCBC41F33}"/>
            </a:ext>
          </a:extLst>
        </p:cNvPr>
        <p:cNvGrpSpPr/>
        <p:nvPr/>
      </p:nvGrpSpPr>
      <p:grpSpPr>
        <a:xfrm>
          <a:off x="0" y="0"/>
          <a:ext cx="0" cy="0"/>
          <a:chOff x="0" y="0"/>
          <a:chExt cx="0" cy="0"/>
        </a:xfrm>
      </p:grpSpPr>
      <p:grpSp>
        <p:nvGrpSpPr>
          <p:cNvPr id="103" name="Group 102">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4" name="Picture 103">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5" name="Rectangle 104">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6" name="Picture 105">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7" name="Picture 106">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09" name="Straight Connector 108">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11" name="Rectangle 110">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14" name="Picture 113">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5" name="Rectangle 114">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6" name="Picture 115">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7" name="Picture 116">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3E76D401-AA04-5F11-3409-5AA7BD71CA78}"/>
              </a:ext>
            </a:extLst>
          </p:cNvPr>
          <p:cNvSpPr>
            <a:spLocks noGrp="1"/>
          </p:cNvSpPr>
          <p:nvPr>
            <p:ph type="title"/>
          </p:nvPr>
        </p:nvSpPr>
        <p:spPr>
          <a:xfrm>
            <a:off x="5651868" y="982132"/>
            <a:ext cx="2520579" cy="1303867"/>
          </a:xfrm>
        </p:spPr>
        <p:txBody>
          <a:bodyPr vert="horz" lIns="91440" tIns="45720" rIns="91440" bIns="45720" rtlCol="0" anchor="ctr">
            <a:normAutofit/>
          </a:bodyPr>
          <a:lstStyle/>
          <a:p>
            <a:pPr>
              <a:lnSpc>
                <a:spcPct val="90000"/>
              </a:lnSpc>
            </a:pPr>
            <a:r>
              <a:rPr lang="en-US" sz="2800" b="1" dirty="0"/>
              <a:t>Thanksgiving Breakfast</a:t>
            </a:r>
          </a:p>
        </p:txBody>
      </p:sp>
      <p:sp>
        <p:nvSpPr>
          <p:cNvPr id="119" name="Rectangle 118">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AFF11537-3592-ADC2-4A3F-89CAF72037DC}"/>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11525" r="11525"/>
          <a:stretch/>
        </p:blipFill>
        <p:spPr>
          <a:xfrm rot="5400000">
            <a:off x="1059512" y="1410208"/>
            <a:ext cx="3959083" cy="3858780"/>
          </a:xfrm>
          <a:prstGeom prst="rect">
            <a:avLst/>
          </a:prstGeom>
        </p:spPr>
      </p:pic>
      <p:cxnSp>
        <p:nvCxnSpPr>
          <p:cNvPr id="121" name="Straight Connector 120">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2815F1BD-DD8A-8B83-1933-A7F9AAF37676}"/>
              </a:ext>
            </a:extLst>
          </p:cNvPr>
          <p:cNvSpPr>
            <a:spLocks noGrp="1"/>
          </p:cNvSpPr>
          <p:nvPr>
            <p:ph type="body" sz="half" idx="2"/>
          </p:nvPr>
        </p:nvSpPr>
        <p:spPr>
          <a:xfrm>
            <a:off x="5651868" y="2556932"/>
            <a:ext cx="2520578" cy="3318936"/>
          </a:xfrm>
        </p:spPr>
        <p:txBody>
          <a:bodyPr vert="horz" lIns="91440" tIns="45720" rIns="91440" bIns="45720" rtlCol="0" anchor="t">
            <a:normAutofit/>
          </a:bodyPr>
          <a:lstStyle/>
          <a:p>
            <a:pPr marL="285750" indent="-285750" algn="l">
              <a:buFont typeface="Arial" panose="020B0604020202020204" pitchFamily="34" charset="0"/>
              <a:buChar char="•"/>
            </a:pPr>
            <a:r>
              <a:rPr lang="en-US" sz="1400" dirty="0"/>
              <a:t>November 27</a:t>
            </a:r>
            <a:r>
              <a:rPr lang="en-US" sz="1400" baseline="30000" dirty="0"/>
              <a:t>th</a:t>
            </a:r>
            <a:r>
              <a:rPr lang="en-US" sz="1400" dirty="0"/>
              <a:t> -  Kern County Animal Services held it’s annual Thanksgiving Breakfast for shelter pets. </a:t>
            </a:r>
          </a:p>
          <a:p>
            <a:pPr marL="285750" indent="-285750" algn="l">
              <a:buFont typeface="Arial" panose="020B0604020202020204" pitchFamily="34" charset="0"/>
              <a:buChar char="•"/>
            </a:pPr>
            <a:r>
              <a:rPr lang="en-US" sz="1400" dirty="0"/>
              <a:t>Every pet in our shelter enjoyed a special holiday treat, all donated by generous animal lovers like you. </a:t>
            </a:r>
          </a:p>
          <a:p>
            <a:pPr marL="285750" indent="-285750" algn="l">
              <a:buFont typeface="Arial" panose="020B0604020202020204" pitchFamily="34" charset="0"/>
              <a:buChar char="•"/>
            </a:pPr>
            <a:r>
              <a:rPr lang="en-US" sz="1400" dirty="0"/>
              <a:t>Most of the smiling faces helping serve breakfast were volunteers who chose to spend their morning making our shelter pets feel extra special and loved.</a:t>
            </a:r>
          </a:p>
        </p:txBody>
      </p:sp>
      <p:sp>
        <p:nvSpPr>
          <p:cNvPr id="4" name="Slide Number Placeholder 3">
            <a:extLst>
              <a:ext uri="{FF2B5EF4-FFF2-40B4-BE49-F238E27FC236}">
                <a16:creationId xmlns:a16="http://schemas.microsoft.com/office/drawing/2014/main" id="{0F30FC00-754F-4B8D-5762-9E51F82C5C7D}"/>
              </a:ext>
            </a:extLst>
          </p:cNvPr>
          <p:cNvSpPr>
            <a:spLocks noGrp="1"/>
          </p:cNvSpPr>
          <p:nvPr>
            <p:ph type="sldNum" sz="quarter" idx="12"/>
          </p:nvPr>
        </p:nvSpPr>
        <p:spPr>
          <a:xfrm>
            <a:off x="7765425" y="5969000"/>
            <a:ext cx="407023" cy="279400"/>
          </a:xfrm>
        </p:spPr>
        <p:txBody>
          <a:bodyPr vert="horz" lIns="91440" tIns="45720" rIns="91440" bIns="45720" rtlCol="0" anchor="ctr">
            <a:normAutofit/>
          </a:bodyPr>
          <a:lstStyle/>
          <a:p>
            <a:pPr lvl="0" defTabSz="914400">
              <a:spcAft>
                <a:spcPts val="600"/>
              </a:spcAft>
            </a:pPr>
            <a:fld id="{578E44AA-3F5A-4849-8359-0F12FBCE4F04}" type="slidenum">
              <a:rPr lang="en-US"/>
              <a:pPr lvl="0" defTabSz="914400">
                <a:spcAft>
                  <a:spcPts val="600"/>
                </a:spcAft>
              </a:pPr>
              <a:t>38</a:t>
            </a:fld>
            <a:endParaRPr lang="en-US"/>
          </a:p>
        </p:txBody>
      </p:sp>
    </p:spTree>
    <p:extLst>
      <p:ext uri="{BB962C8B-B14F-4D97-AF65-F5344CB8AC3E}">
        <p14:creationId xmlns:p14="http://schemas.microsoft.com/office/powerpoint/2010/main" val="2364615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preparing food&#10;&#10;AI-generated content may be incorrect.">
            <a:extLst>
              <a:ext uri="{FF2B5EF4-FFF2-40B4-BE49-F238E27FC236}">
                <a16:creationId xmlns:a16="http://schemas.microsoft.com/office/drawing/2014/main" id="{BCD7245B-124A-0C44-A580-E520D77ADD78}"/>
              </a:ext>
            </a:extLst>
          </p:cNvPr>
          <p:cNvPicPr>
            <a:picLocks noChangeAspect="1"/>
          </p:cNvPicPr>
          <p:nvPr/>
        </p:nvPicPr>
        <p:blipFill>
          <a:blip r:embed="rId2">
            <a:extLst>
              <a:ext uri="{28A0092B-C50C-407E-A947-70E740481C1C}">
                <a14:useLocalDpi xmlns:a14="http://schemas.microsoft.com/office/drawing/2010/main" val="0"/>
              </a:ext>
            </a:extLst>
          </a:blip>
          <a:srcRect r="4" b="21702"/>
          <a:stretch>
            <a:fillRect/>
          </a:stretch>
        </p:blipFill>
        <p:spPr>
          <a:xfrm>
            <a:off x="3871539" y="3272588"/>
            <a:ext cx="4579036" cy="3585411"/>
          </a:xfrm>
          <a:prstGeom prst="rect">
            <a:avLst/>
          </a:prstGeom>
        </p:spPr>
      </p:pic>
      <p:pic>
        <p:nvPicPr>
          <p:cNvPr id="10" name="Picture 9" descr="A picture containing food, dish, several, barbecue&#10;&#10;AI-generated content may be incorrect.">
            <a:extLst>
              <a:ext uri="{FF2B5EF4-FFF2-40B4-BE49-F238E27FC236}">
                <a16:creationId xmlns:a16="http://schemas.microsoft.com/office/drawing/2014/main" id="{368855FC-D0B3-82BB-749F-EFCFE0547BDA}"/>
              </a:ext>
            </a:extLst>
          </p:cNvPr>
          <p:cNvPicPr>
            <a:picLocks noChangeAspect="1"/>
          </p:cNvPicPr>
          <p:nvPr/>
        </p:nvPicPr>
        <p:blipFill>
          <a:blip r:embed="rId3">
            <a:extLst>
              <a:ext uri="{28A0092B-C50C-407E-A947-70E740481C1C}">
                <a14:useLocalDpi xmlns:a14="http://schemas.microsoft.com/office/drawing/2010/main" val="0"/>
              </a:ext>
            </a:extLst>
          </a:blip>
          <a:srcRect t="15445" r="2" b="13212"/>
          <a:stretch>
            <a:fillRect/>
          </a:stretch>
        </p:blipFill>
        <p:spPr>
          <a:xfrm>
            <a:off x="20" y="9"/>
            <a:ext cx="5459914"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6" name="Picture 5" descr="A picture containing person, food, dish, barbecue&#10;&#10;AI-generated content may be incorrect.">
            <a:extLst>
              <a:ext uri="{FF2B5EF4-FFF2-40B4-BE49-F238E27FC236}">
                <a16:creationId xmlns:a16="http://schemas.microsoft.com/office/drawing/2014/main" id="{B23AABAE-F796-3FBE-A87A-1D496F97899A}"/>
              </a:ext>
            </a:extLst>
          </p:cNvPr>
          <p:cNvPicPr>
            <a:picLocks noChangeAspect="1"/>
          </p:cNvPicPr>
          <p:nvPr/>
        </p:nvPicPr>
        <p:blipFill>
          <a:blip r:embed="rId4">
            <a:extLst>
              <a:ext uri="{28A0092B-C50C-407E-A947-70E740481C1C}">
                <a14:useLocalDpi xmlns:a14="http://schemas.microsoft.com/office/drawing/2010/main" val="0"/>
              </a:ext>
            </a:extLst>
          </a:blip>
          <a:srcRect l="9004" r="2" b="2"/>
          <a:stretch>
            <a:fillRect/>
          </a:stretch>
        </p:blipFill>
        <p:spPr>
          <a:xfrm>
            <a:off x="5593726" y="-22547"/>
            <a:ext cx="2856849" cy="3139531"/>
          </a:xfrm>
          <a:prstGeom prst="rect">
            <a:avLst/>
          </a:prstGeom>
        </p:spPr>
      </p:pic>
      <p:pic>
        <p:nvPicPr>
          <p:cNvPr id="4" name="Picture 3" descr="A group of pots with food in them&#10;&#10;AI-generated content may be incorrect.">
            <a:extLst>
              <a:ext uri="{FF2B5EF4-FFF2-40B4-BE49-F238E27FC236}">
                <a16:creationId xmlns:a16="http://schemas.microsoft.com/office/drawing/2014/main" id="{8B34A8F1-B251-E73F-7057-D61C3229932B}"/>
              </a:ext>
            </a:extLst>
          </p:cNvPr>
          <p:cNvPicPr>
            <a:picLocks noChangeAspect="1"/>
          </p:cNvPicPr>
          <p:nvPr/>
        </p:nvPicPr>
        <p:blipFill>
          <a:blip r:embed="rId5">
            <a:extLst>
              <a:ext uri="{28A0092B-C50C-407E-A947-70E740481C1C}">
                <a14:useLocalDpi xmlns:a14="http://schemas.microsoft.com/office/drawing/2010/main" val="0"/>
              </a:ext>
            </a:extLst>
          </a:blip>
          <a:srcRect t="5661" r="-2" b="19896"/>
          <a:stretch>
            <a:fillRect/>
          </a:stretch>
        </p:blipFill>
        <p:spPr>
          <a:xfrm>
            <a:off x="20" y="4065775"/>
            <a:ext cx="3750870" cy="2792224"/>
          </a:xfrm>
          <a:prstGeom prst="rect">
            <a:avLst/>
          </a:prstGeom>
        </p:spPr>
      </p:pic>
      <p:sp>
        <p:nvSpPr>
          <p:cNvPr id="15" name="Rectangle 14">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67928" y="0"/>
            <a:ext cx="57607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27A3908-2855-2A13-5066-8994FEC3090A}"/>
              </a:ext>
            </a:extLst>
          </p:cNvPr>
          <p:cNvSpPr>
            <a:spLocks noGrp="1"/>
          </p:cNvSpPr>
          <p:nvPr>
            <p:ph type="sldNum" sz="quarter" idx="12"/>
          </p:nvPr>
        </p:nvSpPr>
        <p:spPr>
          <a:xfrm>
            <a:off x="8638674" y="6355080"/>
            <a:ext cx="378933" cy="365125"/>
          </a:xfrm>
        </p:spPr>
        <p:txBody>
          <a:bodyPr>
            <a:normAutofit/>
          </a:bodyPr>
          <a:lstStyle/>
          <a:p>
            <a:pPr lvl="0">
              <a:spcAft>
                <a:spcPts val="600"/>
              </a:spcAft>
            </a:pPr>
            <a:fld id="{ACF44C5A-0B84-47FD-A8DA-63EA86983490}" type="slidenum">
              <a:rPr lang="en-US">
                <a:solidFill>
                  <a:srgbClr val="FFFFFF"/>
                </a:solidFill>
              </a:rPr>
              <a:pPr lvl="0">
                <a:spcAft>
                  <a:spcPts val="600"/>
                </a:spcAft>
              </a:pPr>
              <a:t>39</a:t>
            </a:fld>
            <a:endParaRPr lang="en-US">
              <a:solidFill>
                <a:srgbClr val="FFFFFF"/>
              </a:solidFill>
            </a:endParaRPr>
          </a:p>
        </p:txBody>
      </p:sp>
    </p:spTree>
    <p:extLst>
      <p:ext uri="{BB962C8B-B14F-4D97-AF65-F5344CB8AC3E}">
        <p14:creationId xmlns:p14="http://schemas.microsoft.com/office/powerpoint/2010/main" val="4241499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47F74DA-DACD-24FF-C71D-4020EFDF650A}"/>
              </a:ext>
            </a:extLst>
          </p:cNvPr>
          <p:cNvPicPr>
            <a:picLocks noChangeAspect="1"/>
          </p:cNvPicPr>
          <p:nvPr/>
        </p:nvPicPr>
        <p:blipFill>
          <a:blip r:embed="rId2">
            <a:extLst>
              <a:ext uri="{28A0092B-C50C-407E-A947-70E740481C1C}">
                <a14:useLocalDpi xmlns:a14="http://schemas.microsoft.com/office/drawing/2010/main" val="0"/>
              </a:ext>
            </a:extLst>
          </a:blip>
          <a:srcRect t="6423" r="-2" b="6689"/>
          <a:stretch>
            <a:fillRect/>
          </a:stretch>
        </p:blipFill>
        <p:spPr>
          <a:xfrm>
            <a:off x="4632324" y="10"/>
            <a:ext cx="4511676"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31" name="Picture 30">
            <a:extLst>
              <a:ext uri="{FF2B5EF4-FFF2-40B4-BE49-F238E27FC236}">
                <a16:creationId xmlns:a16="http://schemas.microsoft.com/office/drawing/2014/main" id="{7EF84CA5-70EB-0075-05C7-E9EF0B91EC13}"/>
              </a:ext>
            </a:extLst>
          </p:cNvPr>
          <p:cNvPicPr>
            <a:picLocks noChangeAspect="1"/>
          </p:cNvPicPr>
          <p:nvPr/>
        </p:nvPicPr>
        <p:blipFill>
          <a:blip r:embed="rId3">
            <a:extLst>
              <a:ext uri="{28A0092B-C50C-407E-A947-70E740481C1C}">
                <a14:useLocalDpi xmlns:a14="http://schemas.microsoft.com/office/drawing/2010/main" val="0"/>
              </a:ext>
            </a:extLst>
          </a:blip>
          <a:srcRect r="4897" b="-1"/>
          <a:stretch>
            <a:fillRect/>
          </a:stretch>
        </p:blipFill>
        <p:spPr>
          <a:xfrm>
            <a:off x="20" y="4069976"/>
            <a:ext cx="2651478" cy="2788023"/>
          </a:xfrm>
          <a:prstGeom prst="rect">
            <a:avLst/>
          </a:prstGeom>
        </p:spPr>
      </p:pic>
      <p:pic>
        <p:nvPicPr>
          <p:cNvPr id="25" name="Picture 24" descr="A person and a dog on a leash&#10;&#10;AI-generated content may be incorrect.">
            <a:extLst>
              <a:ext uri="{FF2B5EF4-FFF2-40B4-BE49-F238E27FC236}">
                <a16:creationId xmlns:a16="http://schemas.microsoft.com/office/drawing/2014/main" id="{F31699BD-F9F1-298D-519B-F31866235849}"/>
              </a:ext>
            </a:extLst>
          </p:cNvPr>
          <p:cNvPicPr>
            <a:picLocks noChangeAspect="1"/>
          </p:cNvPicPr>
          <p:nvPr/>
        </p:nvPicPr>
        <p:blipFill>
          <a:blip r:embed="rId4">
            <a:extLst>
              <a:ext uri="{28A0092B-C50C-407E-A947-70E740481C1C}">
                <a14:useLocalDpi xmlns:a14="http://schemas.microsoft.com/office/drawing/2010/main" val="0"/>
              </a:ext>
            </a:extLst>
          </a:blip>
          <a:srcRect l="17998" t="13344" r="2833" b="7290"/>
          <a:stretch>
            <a:fillRect/>
          </a:stretch>
        </p:blipFill>
        <p:spPr>
          <a:xfrm>
            <a:off x="2772149" y="3257176"/>
            <a:ext cx="3591820" cy="3600824"/>
          </a:xfrm>
          <a:prstGeom prst="rect">
            <a:avLst/>
          </a:prstGeom>
        </p:spPr>
      </p:pic>
      <p:pic>
        <p:nvPicPr>
          <p:cNvPr id="23" name="Picture 22" descr="A large group of people posing for a photo&#10;&#10;AI-generated content may be incorrect.">
            <a:extLst>
              <a:ext uri="{FF2B5EF4-FFF2-40B4-BE49-F238E27FC236}">
                <a16:creationId xmlns:a16="http://schemas.microsoft.com/office/drawing/2014/main" id="{15D68312-862E-2F3E-A464-598BFB5722E0}"/>
              </a:ext>
            </a:extLst>
          </p:cNvPr>
          <p:cNvPicPr>
            <a:picLocks noChangeAspect="1"/>
          </p:cNvPicPr>
          <p:nvPr/>
        </p:nvPicPr>
        <p:blipFill>
          <a:blip r:embed="rId5">
            <a:extLst>
              <a:ext uri="{28A0092B-C50C-407E-A947-70E740481C1C}">
                <a14:useLocalDpi xmlns:a14="http://schemas.microsoft.com/office/drawing/2010/main" val="0"/>
              </a:ext>
            </a:extLst>
          </a:blip>
          <a:srcRect l="170" t="-9210" r="2434" b="-3618"/>
          <a:stretch>
            <a:fillRect/>
          </a:stretch>
        </p:blipFill>
        <p:spPr>
          <a:xfrm>
            <a:off x="20" y="10"/>
            <a:ext cx="4511656"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27" name="Picture 26">
            <a:extLst>
              <a:ext uri="{FF2B5EF4-FFF2-40B4-BE49-F238E27FC236}">
                <a16:creationId xmlns:a16="http://schemas.microsoft.com/office/drawing/2014/main" id="{7C85E3C0-44B2-6A3D-35CF-0BB2D90F78F4}"/>
              </a:ext>
            </a:extLst>
          </p:cNvPr>
          <p:cNvPicPr>
            <a:picLocks noChangeAspect="1"/>
          </p:cNvPicPr>
          <p:nvPr/>
        </p:nvPicPr>
        <p:blipFill>
          <a:blip r:embed="rId6">
            <a:extLst>
              <a:ext uri="{28A0092B-C50C-407E-A947-70E740481C1C}">
                <a14:useLocalDpi xmlns:a14="http://schemas.microsoft.com/office/drawing/2010/main" val="0"/>
              </a:ext>
            </a:extLst>
          </a:blip>
          <a:srcRect l="4614" r="-1" b="-1"/>
          <a:stretch>
            <a:fillRect/>
          </a:stretch>
        </p:blipFill>
        <p:spPr>
          <a:xfrm>
            <a:off x="6484620" y="4069976"/>
            <a:ext cx="2659380" cy="2788024"/>
          </a:xfrm>
          <a:prstGeom prst="rect">
            <a:avLst/>
          </a:prstGeom>
        </p:spPr>
      </p:pic>
      <p:sp>
        <p:nvSpPr>
          <p:cNvPr id="5" name="Slide Number Placeholder 4">
            <a:extLst>
              <a:ext uri="{FF2B5EF4-FFF2-40B4-BE49-F238E27FC236}">
                <a16:creationId xmlns:a16="http://schemas.microsoft.com/office/drawing/2014/main" id="{EFC3B652-45D1-3C71-1B67-859CC3A20EC1}"/>
              </a:ext>
            </a:extLst>
          </p:cNvPr>
          <p:cNvSpPr>
            <a:spLocks noGrp="1"/>
          </p:cNvSpPr>
          <p:nvPr>
            <p:ph type="sldNum" sz="quarter" idx="12"/>
          </p:nvPr>
        </p:nvSpPr>
        <p:spPr>
          <a:xfrm>
            <a:off x="6457950" y="6356350"/>
            <a:ext cx="2057400" cy="365125"/>
          </a:xfrm>
        </p:spPr>
        <p:txBody>
          <a:bodyPr>
            <a:normAutofit/>
          </a:bodyPr>
          <a:lstStyle/>
          <a:p>
            <a:pPr lvl="0">
              <a:spcAft>
                <a:spcPts val="600"/>
              </a:spcAft>
            </a:pPr>
            <a:fld id="{B11CE0BE-3064-4B68-853B-9AD972323C5A}" type="slidenum">
              <a:rPr lang="en-US">
                <a:solidFill>
                  <a:srgbClr val="FFFFFF"/>
                </a:solidFill>
              </a:rPr>
              <a:pPr lvl="0">
                <a:spcAft>
                  <a:spcPts val="600"/>
                </a:spcAft>
              </a:pPr>
              <a:t>4</a:t>
            </a:fld>
            <a:endParaRPr lang="en-US">
              <a:solidFill>
                <a:srgbClr val="FFFFFF"/>
              </a:solidFill>
            </a:endParaRPr>
          </a:p>
        </p:txBody>
      </p:sp>
    </p:spTree>
    <p:extLst>
      <p:ext uri="{BB962C8B-B14F-4D97-AF65-F5344CB8AC3E}">
        <p14:creationId xmlns:p14="http://schemas.microsoft.com/office/powerpoint/2010/main" val="1468598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B86C767E-B1C1-C3A9-8631-5BB08AE9E9DB}"/>
              </a:ext>
            </a:extLst>
          </p:cNvPr>
          <p:cNvPicPr>
            <a:picLocks noChangeAspect="1"/>
          </p:cNvPicPr>
          <p:nvPr/>
        </p:nvPicPr>
        <p:blipFill>
          <a:blip r:embed="rId2">
            <a:extLst>
              <a:ext uri="{28A0092B-C50C-407E-A947-70E740481C1C}">
                <a14:useLocalDpi xmlns:a14="http://schemas.microsoft.com/office/drawing/2010/main" val="0"/>
              </a:ext>
            </a:extLst>
          </a:blip>
          <a:srcRect t="28618" r="11283" b="19775"/>
          <a:stretch>
            <a:fillRect/>
          </a:stretch>
        </p:blipFill>
        <p:spPr>
          <a:xfrm rot="5400000">
            <a:off x="-1687918" y="2005919"/>
            <a:ext cx="6517096" cy="2846163"/>
          </a:xfrm>
          <a:prstGeom prst="rect">
            <a:avLst/>
          </a:prstGeom>
        </p:spPr>
      </p:pic>
      <p:pic>
        <p:nvPicPr>
          <p:cNvPr id="11" name="Picture 10" descr="A picture containing person&#10;&#10;AI-generated content may be incorrect.">
            <a:extLst>
              <a:ext uri="{FF2B5EF4-FFF2-40B4-BE49-F238E27FC236}">
                <a16:creationId xmlns:a16="http://schemas.microsoft.com/office/drawing/2014/main" id="{10F4F5B5-5EFF-FE00-C6D9-0A2B2A1A6755}"/>
              </a:ext>
            </a:extLst>
          </p:cNvPr>
          <p:cNvPicPr>
            <a:picLocks noChangeAspect="1"/>
          </p:cNvPicPr>
          <p:nvPr/>
        </p:nvPicPr>
        <p:blipFill>
          <a:blip r:embed="rId3">
            <a:extLst>
              <a:ext uri="{28A0092B-C50C-407E-A947-70E740481C1C}">
                <a14:useLocalDpi xmlns:a14="http://schemas.microsoft.com/office/drawing/2010/main" val="0"/>
              </a:ext>
            </a:extLst>
          </a:blip>
          <a:srcRect r="16992" b="2"/>
          <a:stretch>
            <a:fillRect/>
          </a:stretch>
        </p:blipFill>
        <p:spPr>
          <a:xfrm rot="5400000">
            <a:off x="2984852" y="318624"/>
            <a:ext cx="3176540" cy="2870034"/>
          </a:xfrm>
          <a:prstGeom prst="rect">
            <a:avLst/>
          </a:prstGeom>
        </p:spPr>
      </p:pic>
      <p:pic>
        <p:nvPicPr>
          <p:cNvPr id="15" name="Picture 14">
            <a:extLst>
              <a:ext uri="{FF2B5EF4-FFF2-40B4-BE49-F238E27FC236}">
                <a16:creationId xmlns:a16="http://schemas.microsoft.com/office/drawing/2014/main" id="{95DD380E-619C-893A-D390-EE566F1C7592}"/>
              </a:ext>
            </a:extLst>
          </p:cNvPr>
          <p:cNvPicPr>
            <a:picLocks noChangeAspect="1"/>
          </p:cNvPicPr>
          <p:nvPr/>
        </p:nvPicPr>
        <p:blipFill>
          <a:blip r:embed="rId4">
            <a:extLst>
              <a:ext uri="{28A0092B-C50C-407E-A947-70E740481C1C}">
                <a14:useLocalDpi xmlns:a14="http://schemas.microsoft.com/office/drawing/2010/main" val="0"/>
              </a:ext>
            </a:extLst>
          </a:blip>
          <a:srcRect l="8454" r="8454"/>
          <a:stretch/>
        </p:blipFill>
        <p:spPr>
          <a:xfrm rot="5400000">
            <a:off x="5989527" y="315876"/>
            <a:ext cx="3181966" cy="2870033"/>
          </a:xfrm>
          <a:prstGeom prst="rect">
            <a:avLst/>
          </a:prstGeom>
        </p:spPr>
      </p:pic>
      <p:pic>
        <p:nvPicPr>
          <p:cNvPr id="17" name="Picture 16">
            <a:extLst>
              <a:ext uri="{FF2B5EF4-FFF2-40B4-BE49-F238E27FC236}">
                <a16:creationId xmlns:a16="http://schemas.microsoft.com/office/drawing/2014/main" id="{08AD37F8-4A6D-1A13-E91B-54A6ECED8ACE}"/>
              </a:ext>
            </a:extLst>
          </p:cNvPr>
          <p:cNvPicPr>
            <a:picLocks noChangeAspect="1"/>
          </p:cNvPicPr>
          <p:nvPr/>
        </p:nvPicPr>
        <p:blipFill>
          <a:blip r:embed="rId5">
            <a:extLst>
              <a:ext uri="{28A0092B-C50C-407E-A947-70E740481C1C}">
                <a14:useLocalDpi xmlns:a14="http://schemas.microsoft.com/office/drawing/2010/main" val="0"/>
              </a:ext>
            </a:extLst>
          </a:blip>
          <a:srcRect r="17024" b="2"/>
          <a:stretch>
            <a:fillRect/>
          </a:stretch>
        </p:blipFill>
        <p:spPr>
          <a:xfrm rot="5400000">
            <a:off x="2985465" y="3664874"/>
            <a:ext cx="3175314" cy="2870034"/>
          </a:xfrm>
          <a:prstGeom prst="rect">
            <a:avLst/>
          </a:prstGeom>
        </p:spPr>
      </p:pic>
      <p:pic>
        <p:nvPicPr>
          <p:cNvPr id="13" name="Picture 12">
            <a:extLst>
              <a:ext uri="{FF2B5EF4-FFF2-40B4-BE49-F238E27FC236}">
                <a16:creationId xmlns:a16="http://schemas.microsoft.com/office/drawing/2014/main" id="{F563AECF-932D-A24D-AF42-E855C6C5CC91}"/>
              </a:ext>
            </a:extLst>
          </p:cNvPr>
          <p:cNvPicPr>
            <a:picLocks noChangeAspect="1"/>
          </p:cNvPicPr>
          <p:nvPr/>
        </p:nvPicPr>
        <p:blipFill>
          <a:blip r:embed="rId6">
            <a:extLst>
              <a:ext uri="{28A0092B-C50C-407E-A947-70E740481C1C}">
                <a14:useLocalDpi xmlns:a14="http://schemas.microsoft.com/office/drawing/2010/main" val="0"/>
              </a:ext>
            </a:extLst>
          </a:blip>
          <a:srcRect l="112" r="16749" b="2"/>
          <a:stretch>
            <a:fillRect/>
          </a:stretch>
        </p:blipFill>
        <p:spPr>
          <a:xfrm rot="5400000">
            <a:off x="5989719" y="3661740"/>
            <a:ext cx="3181582" cy="2870033"/>
          </a:xfrm>
          <a:prstGeom prst="rect">
            <a:avLst/>
          </a:prstGeom>
        </p:spPr>
      </p:pic>
      <p:sp>
        <p:nvSpPr>
          <p:cNvPr id="5" name="Slide Number Placeholder 4">
            <a:extLst>
              <a:ext uri="{FF2B5EF4-FFF2-40B4-BE49-F238E27FC236}">
                <a16:creationId xmlns:a16="http://schemas.microsoft.com/office/drawing/2014/main" id="{C710E263-73E4-EC77-A139-6641F017C0E6}"/>
              </a:ext>
            </a:extLst>
          </p:cNvPr>
          <p:cNvSpPr>
            <a:spLocks noGrp="1"/>
          </p:cNvSpPr>
          <p:nvPr>
            <p:ph type="sldNum" sz="quarter" idx="12"/>
          </p:nvPr>
        </p:nvSpPr>
        <p:spPr>
          <a:xfrm>
            <a:off x="6457950" y="6356350"/>
            <a:ext cx="2057400" cy="365125"/>
          </a:xfrm>
        </p:spPr>
        <p:txBody>
          <a:bodyPr>
            <a:normAutofit/>
          </a:bodyPr>
          <a:lstStyle/>
          <a:p>
            <a:pPr lvl="0">
              <a:spcAft>
                <a:spcPts val="600"/>
              </a:spcAft>
            </a:pPr>
            <a:fld id="{B11CE0BE-3064-4B68-853B-9AD972323C5A}" type="slidenum">
              <a:rPr lang="en-US">
                <a:solidFill>
                  <a:srgbClr val="FFFFFF"/>
                </a:solidFill>
              </a:rPr>
              <a:pPr lvl="0">
                <a:spcAft>
                  <a:spcPts val="600"/>
                </a:spcAft>
              </a:pPr>
              <a:t>40</a:t>
            </a:fld>
            <a:endParaRPr lang="en-US">
              <a:solidFill>
                <a:srgbClr val="FFFFFF"/>
              </a:solidFill>
            </a:endParaRPr>
          </a:p>
        </p:txBody>
      </p:sp>
    </p:spTree>
    <p:extLst>
      <p:ext uri="{BB962C8B-B14F-4D97-AF65-F5344CB8AC3E}">
        <p14:creationId xmlns:p14="http://schemas.microsoft.com/office/powerpoint/2010/main" val="688528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8DDC51AB-7DE7-2445-0B8A-9922A67F0B1A}"/>
            </a:ext>
          </a:extLst>
        </p:cNvPr>
        <p:cNvGrpSpPr/>
        <p:nvPr/>
      </p:nvGrpSpPr>
      <p:grpSpPr>
        <a:xfrm>
          <a:off x="0" y="0"/>
          <a:ext cx="0" cy="0"/>
          <a:chOff x="0" y="0"/>
          <a:chExt cx="0" cy="0"/>
        </a:xfrm>
      </p:grpSpPr>
      <p:grpSp>
        <p:nvGrpSpPr>
          <p:cNvPr id="292" name="Group 291">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93" name="Picture 292">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4" name="Rectangle 293">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95" name="Picture 294">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96" name="Picture 295">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98" name="Straight Connector 297">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00" name="Rectangle 299">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2" name="Group 301">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03" name="Picture 302">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4" name="Rectangle 303">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5" name="Picture 304">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6" name="Picture 305">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A5DAF605-5188-1C18-4CEC-707E72EF8249}"/>
              </a:ext>
            </a:extLst>
          </p:cNvPr>
          <p:cNvSpPr>
            <a:spLocks noGrp="1"/>
          </p:cNvSpPr>
          <p:nvPr>
            <p:ph type="title"/>
          </p:nvPr>
        </p:nvSpPr>
        <p:spPr>
          <a:xfrm>
            <a:off x="4570809" y="982132"/>
            <a:ext cx="3601638" cy="1303867"/>
          </a:xfrm>
        </p:spPr>
        <p:txBody>
          <a:bodyPr vert="horz" lIns="91440" tIns="45720" rIns="91440" bIns="45720" rtlCol="0" anchor="ctr">
            <a:normAutofit/>
          </a:bodyPr>
          <a:lstStyle/>
          <a:p>
            <a:r>
              <a:rPr lang="en-US" sz="4400" b="1">
                <a:solidFill>
                  <a:srgbClr val="262626"/>
                </a:solidFill>
              </a:rPr>
              <a:t>Santa Photos</a:t>
            </a:r>
          </a:p>
        </p:txBody>
      </p:sp>
      <p:sp>
        <p:nvSpPr>
          <p:cNvPr id="308" name="Rectangle 307">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338775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13357A6-1366-D8A6-EA2D-20698717052A}"/>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1059512" y="1874812"/>
            <a:ext cx="2907601" cy="2929572"/>
          </a:xfrm>
          <a:prstGeom prst="rect">
            <a:avLst/>
          </a:prstGeom>
        </p:spPr>
      </p:pic>
      <p:cxnSp>
        <p:nvCxnSpPr>
          <p:cNvPr id="310" name="Straight Connector 309">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0809" y="2400639"/>
            <a:ext cx="3601638"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AE9A6924-BC6E-C1E0-E332-58DBB83BADEA}"/>
              </a:ext>
            </a:extLst>
          </p:cNvPr>
          <p:cNvSpPr>
            <a:spLocks noGrp="1"/>
          </p:cNvSpPr>
          <p:nvPr>
            <p:ph type="body" sz="half" idx="2"/>
          </p:nvPr>
        </p:nvSpPr>
        <p:spPr>
          <a:xfrm>
            <a:off x="4570809" y="2556932"/>
            <a:ext cx="3601638" cy="3318936"/>
          </a:xfrm>
        </p:spPr>
        <p:txBody>
          <a:bodyPr vert="horz" lIns="91440" tIns="45720" rIns="91440" bIns="45720" rtlCol="0" anchor="t">
            <a:normAutofit/>
          </a:bodyPr>
          <a:lstStyle/>
          <a:p>
            <a:pPr marL="342900" indent="-342900" algn="l">
              <a:buFont typeface="Arial"/>
              <a:buChar char="•"/>
            </a:pPr>
            <a:r>
              <a:rPr lang="en-US" dirty="0"/>
              <a:t>December 7</a:t>
            </a:r>
            <a:r>
              <a:rPr lang="en-US" baseline="30000" dirty="0"/>
              <a:t>th</a:t>
            </a:r>
            <a:r>
              <a:rPr lang="en-US" dirty="0"/>
              <a:t> - Santa Claus made his annual stop at Kern County Animal Services and took dozens of festive photos with kids, families, and pets from across our community!</a:t>
            </a:r>
          </a:p>
          <a:p>
            <a:pPr marL="342900" indent="-342900" algn="l">
              <a:buFont typeface="Arial"/>
              <a:buChar char="•"/>
            </a:pPr>
            <a:r>
              <a:rPr lang="en-US" dirty="0">
                <a:solidFill>
                  <a:srgbClr val="262626"/>
                </a:solidFill>
              </a:rPr>
              <a:t>Santa also took photos at our offsite adoption events at Petco Gosford on November 29</a:t>
            </a:r>
            <a:r>
              <a:rPr lang="en-US" baseline="30000" dirty="0">
                <a:solidFill>
                  <a:srgbClr val="262626"/>
                </a:solidFill>
              </a:rPr>
              <a:t>th</a:t>
            </a:r>
            <a:r>
              <a:rPr lang="en-US" dirty="0">
                <a:solidFill>
                  <a:srgbClr val="262626"/>
                </a:solidFill>
              </a:rPr>
              <a:t> and Tractor Supply Company on December 12</a:t>
            </a:r>
            <a:r>
              <a:rPr lang="en-US" baseline="30000" dirty="0">
                <a:solidFill>
                  <a:srgbClr val="262626"/>
                </a:solidFill>
              </a:rPr>
              <a:t>th</a:t>
            </a:r>
            <a:r>
              <a:rPr lang="en-US" dirty="0">
                <a:solidFill>
                  <a:srgbClr val="262626"/>
                </a:solidFill>
              </a:rPr>
              <a:t> </a:t>
            </a:r>
          </a:p>
        </p:txBody>
      </p:sp>
      <p:sp>
        <p:nvSpPr>
          <p:cNvPr id="4" name="Slide Number Placeholder 3">
            <a:extLst>
              <a:ext uri="{FF2B5EF4-FFF2-40B4-BE49-F238E27FC236}">
                <a16:creationId xmlns:a16="http://schemas.microsoft.com/office/drawing/2014/main" id="{4F4C8701-93CC-064E-08BF-CCCA0280023F}"/>
              </a:ext>
            </a:extLst>
          </p:cNvPr>
          <p:cNvSpPr>
            <a:spLocks noGrp="1"/>
          </p:cNvSpPr>
          <p:nvPr>
            <p:ph type="sldNum" sz="quarter" idx="12"/>
          </p:nvPr>
        </p:nvSpPr>
        <p:spPr>
          <a:xfrm>
            <a:off x="7765425" y="5969000"/>
            <a:ext cx="407023" cy="279400"/>
          </a:xfrm>
        </p:spPr>
        <p:txBody>
          <a:bodyPr vert="horz" lIns="91440" tIns="45720" rIns="91440" bIns="45720" rtlCol="0" anchor="ctr">
            <a:normAutofit/>
          </a:bodyPr>
          <a:lstStyle/>
          <a:p>
            <a:pPr lvl="0" defTabSz="914400">
              <a:spcAft>
                <a:spcPts val="600"/>
              </a:spcAft>
            </a:pPr>
            <a:fld id="{578E44AA-3F5A-4849-8359-0F12FBCE4F04}" type="slidenum">
              <a:rPr lang="en-US">
                <a:solidFill>
                  <a:srgbClr val="000000"/>
                </a:solidFill>
              </a:rPr>
              <a:pPr lvl="0" defTabSz="914400">
                <a:spcAft>
                  <a:spcPts val="600"/>
                </a:spcAft>
              </a:pPr>
              <a:t>41</a:t>
            </a:fld>
            <a:endParaRPr lang="en-US">
              <a:solidFill>
                <a:srgbClr val="000000"/>
              </a:solidFill>
            </a:endParaRPr>
          </a:p>
        </p:txBody>
      </p:sp>
    </p:spTree>
    <p:extLst>
      <p:ext uri="{BB962C8B-B14F-4D97-AF65-F5344CB8AC3E}">
        <p14:creationId xmlns:p14="http://schemas.microsoft.com/office/powerpoint/2010/main" val="4047452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9A6EF9-EF03-D055-BF1F-1A181B1E21BF}"/>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7BC6D454-9C86-99B7-DD1B-19A7C40F5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D873ED2-4BAE-1580-0B72-C26C3771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59"/>
            <a:ext cx="4153916"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og, person, wearing, red&#10;&#10;AI-generated content may be incorrect.">
            <a:extLst>
              <a:ext uri="{FF2B5EF4-FFF2-40B4-BE49-F238E27FC236}">
                <a16:creationId xmlns:a16="http://schemas.microsoft.com/office/drawing/2014/main" id="{8D4D6B27-10D1-CBDC-E107-5F6CB24BF2B8}"/>
              </a:ext>
            </a:extLst>
          </p:cNvPr>
          <p:cNvPicPr>
            <a:picLocks noChangeAspect="1"/>
          </p:cNvPicPr>
          <p:nvPr/>
        </p:nvPicPr>
        <p:blipFill>
          <a:blip r:embed="rId2">
            <a:extLst>
              <a:ext uri="{28A0092B-C50C-407E-A947-70E740481C1C}">
                <a14:useLocalDpi xmlns:a14="http://schemas.microsoft.com/office/drawing/2010/main" val="0"/>
              </a:ext>
            </a:extLst>
          </a:blip>
          <a:srcRect t="6205" b="20954"/>
          <a:stretch>
            <a:fillRect/>
          </a:stretch>
        </p:blipFill>
        <p:spPr>
          <a:xfrm>
            <a:off x="677942" y="644229"/>
            <a:ext cx="3514943" cy="2560320"/>
          </a:xfrm>
          <a:prstGeom prst="rect">
            <a:avLst/>
          </a:prstGeom>
        </p:spPr>
      </p:pic>
      <p:sp>
        <p:nvSpPr>
          <p:cNvPr id="27" name="Rectangle 26">
            <a:extLst>
              <a:ext uri="{FF2B5EF4-FFF2-40B4-BE49-F238E27FC236}">
                <a16:creationId xmlns:a16="http://schemas.microsoft.com/office/drawing/2014/main" id="{CD816D75-B4E8-2B25-DA88-3096649BB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4" y="480060"/>
            <a:ext cx="4153916"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itting on a couch with a santa clause garment&#10;&#10;AI-generated content may be incorrect.">
            <a:extLst>
              <a:ext uri="{FF2B5EF4-FFF2-40B4-BE49-F238E27FC236}">
                <a16:creationId xmlns:a16="http://schemas.microsoft.com/office/drawing/2014/main" id="{0B21B919-818F-96B1-8AB2-24C6E8C5A9A4}"/>
              </a:ext>
            </a:extLst>
          </p:cNvPr>
          <p:cNvPicPr>
            <a:picLocks noChangeAspect="1"/>
          </p:cNvPicPr>
          <p:nvPr/>
        </p:nvPicPr>
        <p:blipFill>
          <a:blip r:embed="rId3">
            <a:extLst>
              <a:ext uri="{28A0092B-C50C-407E-A947-70E740481C1C}">
                <a14:useLocalDpi xmlns:a14="http://schemas.microsoft.com/office/drawing/2010/main" val="0"/>
              </a:ext>
            </a:extLst>
          </a:blip>
          <a:srcRect t="3880"/>
          <a:stretch>
            <a:fillRect/>
          </a:stretch>
        </p:blipFill>
        <p:spPr>
          <a:xfrm>
            <a:off x="4754751" y="670360"/>
            <a:ext cx="3909060" cy="2508057"/>
          </a:xfrm>
          <a:prstGeom prst="rect">
            <a:avLst/>
          </a:prstGeom>
        </p:spPr>
      </p:pic>
      <p:sp>
        <p:nvSpPr>
          <p:cNvPr id="29" name="Rectangle 28">
            <a:extLst>
              <a:ext uri="{FF2B5EF4-FFF2-40B4-BE49-F238E27FC236}">
                <a16:creationId xmlns:a16="http://schemas.microsoft.com/office/drawing/2014/main" id="{997D8E2B-153B-9679-47CA-04273C1A7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527956"/>
            <a:ext cx="4153916"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erson in a santa suit holding two cats&#10;&#10;AI-generated content may be incorrect.">
            <a:extLst>
              <a:ext uri="{FF2B5EF4-FFF2-40B4-BE49-F238E27FC236}">
                <a16:creationId xmlns:a16="http://schemas.microsoft.com/office/drawing/2014/main" id="{8CAFE663-07B3-528A-13D6-304DB54F1398}"/>
              </a:ext>
            </a:extLst>
          </p:cNvPr>
          <p:cNvPicPr>
            <a:picLocks noChangeAspect="1"/>
          </p:cNvPicPr>
          <p:nvPr/>
        </p:nvPicPr>
        <p:blipFill>
          <a:blip r:embed="rId4">
            <a:extLst>
              <a:ext uri="{28A0092B-C50C-407E-A947-70E740481C1C}">
                <a14:useLocalDpi xmlns:a14="http://schemas.microsoft.com/office/drawing/2010/main" val="0"/>
              </a:ext>
            </a:extLst>
          </a:blip>
          <a:srcRect r="3" b="3986"/>
          <a:stretch>
            <a:fillRect/>
          </a:stretch>
        </p:blipFill>
        <p:spPr>
          <a:xfrm>
            <a:off x="480884" y="3680928"/>
            <a:ext cx="3909060" cy="2505366"/>
          </a:xfrm>
          <a:prstGeom prst="rect">
            <a:avLst/>
          </a:prstGeom>
        </p:spPr>
      </p:pic>
      <p:sp>
        <p:nvSpPr>
          <p:cNvPr id="31" name="Rectangle 30">
            <a:extLst>
              <a:ext uri="{FF2B5EF4-FFF2-40B4-BE49-F238E27FC236}">
                <a16:creationId xmlns:a16="http://schemas.microsoft.com/office/drawing/2014/main" id="{E2323F8D-6C14-4C10-E6B8-6449827D8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4" y="3527956"/>
            <a:ext cx="4153916"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in a santa suit holding a dog&#10;&#10;AI-generated content may be incorrect.">
            <a:extLst>
              <a:ext uri="{FF2B5EF4-FFF2-40B4-BE49-F238E27FC236}">
                <a16:creationId xmlns:a16="http://schemas.microsoft.com/office/drawing/2014/main" id="{52B10812-76CE-D39B-1F06-FD8F6C7CD848}"/>
              </a:ext>
            </a:extLst>
          </p:cNvPr>
          <p:cNvPicPr>
            <a:picLocks noChangeAspect="1"/>
          </p:cNvPicPr>
          <p:nvPr/>
        </p:nvPicPr>
        <p:blipFill>
          <a:blip r:embed="rId5">
            <a:extLst>
              <a:ext uri="{28A0092B-C50C-407E-A947-70E740481C1C}">
                <a14:useLocalDpi xmlns:a14="http://schemas.microsoft.com/office/drawing/2010/main" val="0"/>
              </a:ext>
            </a:extLst>
          </a:blip>
          <a:srcRect l="453" r="7811"/>
          <a:stretch>
            <a:fillRect/>
          </a:stretch>
        </p:blipFill>
        <p:spPr>
          <a:xfrm>
            <a:off x="4949929" y="3672788"/>
            <a:ext cx="3518703" cy="2560320"/>
          </a:xfrm>
          <a:prstGeom prst="rect">
            <a:avLst/>
          </a:prstGeom>
        </p:spPr>
      </p:pic>
      <p:sp>
        <p:nvSpPr>
          <p:cNvPr id="5" name="Slide Number Placeholder 4">
            <a:extLst>
              <a:ext uri="{FF2B5EF4-FFF2-40B4-BE49-F238E27FC236}">
                <a16:creationId xmlns:a16="http://schemas.microsoft.com/office/drawing/2014/main" id="{5A7EFF1E-0846-2673-3690-2BCF3458A01A}"/>
              </a:ext>
            </a:extLst>
          </p:cNvPr>
          <p:cNvSpPr>
            <a:spLocks noGrp="1"/>
          </p:cNvSpPr>
          <p:nvPr>
            <p:ph type="sldNum" sz="quarter" idx="12"/>
          </p:nvPr>
        </p:nvSpPr>
        <p:spPr>
          <a:xfrm>
            <a:off x="6457950" y="6356350"/>
            <a:ext cx="2057400" cy="365125"/>
          </a:xfrm>
        </p:spPr>
        <p:txBody>
          <a:bodyPr>
            <a:normAutofit/>
          </a:bodyPr>
          <a:lstStyle/>
          <a:p>
            <a:pPr lvl="0">
              <a:spcAft>
                <a:spcPts val="600"/>
              </a:spcAft>
            </a:pPr>
            <a:fld id="{B11CE0BE-3064-4B68-853B-9AD972323C5A}" type="slidenum">
              <a:rPr lang="en-US">
                <a:solidFill>
                  <a:schemeClr val="tx1">
                    <a:lumMod val="85000"/>
                    <a:lumOff val="15000"/>
                  </a:schemeClr>
                </a:solidFill>
              </a:rPr>
              <a:pPr lvl="0">
                <a:spcAft>
                  <a:spcPts val="600"/>
                </a:spcAft>
              </a:pPr>
              <a:t>42</a:t>
            </a:fld>
            <a:endParaRPr lang="en-US">
              <a:solidFill>
                <a:schemeClr val="tx1">
                  <a:lumMod val="85000"/>
                  <a:lumOff val="15000"/>
                </a:schemeClr>
              </a:solidFill>
            </a:endParaRPr>
          </a:p>
        </p:txBody>
      </p:sp>
    </p:spTree>
    <p:extLst>
      <p:ext uri="{BB962C8B-B14F-4D97-AF65-F5344CB8AC3E}">
        <p14:creationId xmlns:p14="http://schemas.microsoft.com/office/powerpoint/2010/main" val="1306677111"/>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E1A1C902-172A-E1A4-7055-7A5A0C6D0F81}"/>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E00ED58B-CEC5-4786-807F-E4D0A90B90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8" name="Picture 17">
              <a:extLst>
                <a:ext uri="{FF2B5EF4-FFF2-40B4-BE49-F238E27FC236}">
                  <a16:creationId xmlns:a16="http://schemas.microsoft.com/office/drawing/2014/main" id="{12727E8B-B76E-44AE-BA84-72E67FFFFB3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 name="Rectangle 18">
              <a:extLst>
                <a:ext uri="{FF2B5EF4-FFF2-40B4-BE49-F238E27FC236}">
                  <a16:creationId xmlns:a16="http://schemas.microsoft.com/office/drawing/2014/main" id="{1B4D4A5E-A361-484B-BA87-71470F0C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 name="Picture 19">
              <a:extLst>
                <a:ext uri="{FF2B5EF4-FFF2-40B4-BE49-F238E27FC236}">
                  <a16:creationId xmlns:a16="http://schemas.microsoft.com/office/drawing/2014/main" id="{65B2E45B-3291-4196-85CD-8C21E267453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1" name="Picture 20">
              <a:extLst>
                <a:ext uri="{FF2B5EF4-FFF2-40B4-BE49-F238E27FC236}">
                  <a16:creationId xmlns:a16="http://schemas.microsoft.com/office/drawing/2014/main" id="{7845E1EB-926E-47C1-8FEA-136188263C3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3" name="Straight Connector 22">
            <a:extLst>
              <a:ext uri="{FF2B5EF4-FFF2-40B4-BE49-F238E27FC236}">
                <a16:creationId xmlns:a16="http://schemas.microsoft.com/office/drawing/2014/main" id="{FE334D75-621B-40C8-8B6E-F7444F8C0F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5" name="Rectangle 24">
            <a:extLst>
              <a:ext uri="{FF2B5EF4-FFF2-40B4-BE49-F238E27FC236}">
                <a16:creationId xmlns:a16="http://schemas.microsoft.com/office/drawing/2014/main" id="{D652EAB3-B5F2-4AA3-B954-26F38AC67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BAD2BE7F-3E20-4AC6-9CFC-41A82B7E7D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8" name="Picture 27">
              <a:extLst>
                <a:ext uri="{FF2B5EF4-FFF2-40B4-BE49-F238E27FC236}">
                  <a16:creationId xmlns:a16="http://schemas.microsoft.com/office/drawing/2014/main" id="{E94A0178-54EB-4B40-B93C-A245846BFA6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13A2EFE7-A922-4226-AC11-93A972454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 name="Picture 29">
              <a:extLst>
                <a:ext uri="{FF2B5EF4-FFF2-40B4-BE49-F238E27FC236}">
                  <a16:creationId xmlns:a16="http://schemas.microsoft.com/office/drawing/2014/main" id="{8A7A2BEF-6AFB-4298-A452-DF55BF33EED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1" name="Picture 30">
              <a:extLst>
                <a:ext uri="{FF2B5EF4-FFF2-40B4-BE49-F238E27FC236}">
                  <a16:creationId xmlns:a16="http://schemas.microsoft.com/office/drawing/2014/main" id="{AFDE7160-F7DE-40BE-8AF0-1A6CE69E61E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3A85A530-A625-4029-F63E-4EDC3CFFB073}"/>
              </a:ext>
            </a:extLst>
          </p:cNvPr>
          <p:cNvSpPr>
            <a:spLocks noGrp="1"/>
          </p:cNvSpPr>
          <p:nvPr>
            <p:ph type="title"/>
          </p:nvPr>
        </p:nvSpPr>
        <p:spPr>
          <a:xfrm>
            <a:off x="821517" y="4363052"/>
            <a:ext cx="7492258" cy="1054745"/>
          </a:xfrm>
        </p:spPr>
        <p:txBody>
          <a:bodyPr vert="horz" lIns="91440" tIns="45720" rIns="91440" bIns="45720" rtlCol="0" anchor="b">
            <a:normAutofit fontScale="90000"/>
          </a:bodyPr>
          <a:lstStyle/>
          <a:p>
            <a:br>
              <a:rPr lang="en-US" sz="4800" b="1" kern="1200" cap="none" dirty="0">
                <a:ln w="3175" cmpd="sng">
                  <a:noFill/>
                </a:ln>
                <a:solidFill>
                  <a:schemeClr val="tx1">
                    <a:lumMod val="85000"/>
                    <a:lumOff val="15000"/>
                  </a:schemeClr>
                </a:solidFill>
                <a:effectLst/>
                <a:latin typeface="+mj-lt"/>
                <a:ea typeface="+mj-ea"/>
                <a:cs typeface="+mj-cs"/>
              </a:rPr>
            </a:br>
            <a:br>
              <a:rPr lang="en-US" sz="4800" b="1" dirty="0"/>
            </a:br>
            <a:r>
              <a:rPr lang="en-US" sz="4800" b="1" kern="1200" cap="none" dirty="0">
                <a:ln w="3175" cmpd="sng">
                  <a:noFill/>
                </a:ln>
                <a:solidFill>
                  <a:schemeClr val="tx1">
                    <a:lumMod val="85000"/>
                    <a:lumOff val="15000"/>
                  </a:schemeClr>
                </a:solidFill>
                <a:effectLst/>
                <a:latin typeface="+mj-lt"/>
                <a:ea typeface="+mj-ea"/>
                <a:cs typeface="+mj-cs"/>
              </a:rPr>
              <a:t>NOR Christmas Parade</a:t>
            </a:r>
            <a:br>
              <a:rPr lang="en-US" sz="4800" b="1" kern="1200" cap="none" dirty="0">
                <a:ln w="3175" cmpd="sng">
                  <a:noFill/>
                </a:ln>
                <a:solidFill>
                  <a:schemeClr val="tx1">
                    <a:lumMod val="85000"/>
                    <a:lumOff val="15000"/>
                  </a:schemeClr>
                </a:solidFill>
                <a:effectLst/>
                <a:latin typeface="+mj-lt"/>
                <a:ea typeface="+mj-ea"/>
                <a:cs typeface="+mj-cs"/>
              </a:rPr>
            </a:br>
            <a:r>
              <a:rPr lang="en-US" sz="2700" dirty="0"/>
              <a:t>December 13</a:t>
            </a:r>
            <a:r>
              <a:rPr lang="en-US" sz="2700" baseline="30000" dirty="0"/>
              <a:t>th</a:t>
            </a:r>
            <a:r>
              <a:rPr lang="en-US" sz="2700" dirty="0"/>
              <a:t> </a:t>
            </a:r>
            <a:endParaRPr lang="en-US" sz="4800" kern="1200" cap="none" dirty="0">
              <a:ln w="3175" cmpd="sng">
                <a:noFill/>
              </a:ln>
              <a:solidFill>
                <a:schemeClr val="tx1">
                  <a:lumMod val="85000"/>
                  <a:lumOff val="15000"/>
                </a:schemeClr>
              </a:solidFill>
              <a:effectLst/>
            </a:endParaRPr>
          </a:p>
        </p:txBody>
      </p:sp>
      <p:sp>
        <p:nvSpPr>
          <p:cNvPr id="33" name="Rectangle 32">
            <a:extLst>
              <a:ext uri="{FF2B5EF4-FFF2-40B4-BE49-F238E27FC236}">
                <a16:creationId xmlns:a16="http://schemas.microsoft.com/office/drawing/2014/main" id="{C300DC63-2D52-4801-A37C-086809168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C57B279-BE6C-664C-B619-EE987D4B0A71}"/>
              </a:ext>
            </a:extLst>
          </p:cNvPr>
          <p:cNvPicPr>
            <a:picLocks noChangeAspect="1"/>
          </p:cNvPicPr>
          <p:nvPr/>
        </p:nvPicPr>
        <p:blipFill>
          <a:blip r:embed="rId7">
            <a:extLst>
              <a:ext uri="{28A0092B-C50C-407E-A947-70E740481C1C}">
                <a14:useLocalDpi xmlns:a14="http://schemas.microsoft.com/office/drawing/2010/main" val="0"/>
              </a:ext>
            </a:extLst>
          </a:blip>
          <a:srcRect r="1161" b="-2"/>
          <a:stretch>
            <a:fillRect/>
          </a:stretch>
        </p:blipFill>
        <p:spPr>
          <a:xfrm>
            <a:off x="1332377" y="1257341"/>
            <a:ext cx="2074138" cy="2798064"/>
          </a:xfrm>
          <a:prstGeom prst="rect">
            <a:avLst/>
          </a:prstGeom>
        </p:spPr>
      </p:pic>
      <p:pic>
        <p:nvPicPr>
          <p:cNvPr id="12" name="Picture 11">
            <a:extLst>
              <a:ext uri="{FF2B5EF4-FFF2-40B4-BE49-F238E27FC236}">
                <a16:creationId xmlns:a16="http://schemas.microsoft.com/office/drawing/2014/main" id="{69623373-2606-54D5-4BCA-84CD875FC816}"/>
              </a:ext>
            </a:extLst>
          </p:cNvPr>
          <p:cNvPicPr>
            <a:picLocks noChangeAspect="1"/>
          </p:cNvPicPr>
          <p:nvPr/>
        </p:nvPicPr>
        <p:blipFill>
          <a:blip r:embed="rId8">
            <a:extLst>
              <a:ext uri="{28A0092B-C50C-407E-A947-70E740481C1C}">
                <a14:useLocalDpi xmlns:a14="http://schemas.microsoft.com/office/drawing/2010/main" val="0"/>
              </a:ext>
            </a:extLst>
          </a:blip>
          <a:srcRect r="998" b="-2"/>
          <a:stretch>
            <a:fillRect/>
          </a:stretch>
        </p:blipFill>
        <p:spPr>
          <a:xfrm>
            <a:off x="3528871" y="1257342"/>
            <a:ext cx="2077550" cy="2798064"/>
          </a:xfrm>
          <a:prstGeom prst="rect">
            <a:avLst/>
          </a:prstGeom>
        </p:spPr>
      </p:pic>
      <p:pic>
        <p:nvPicPr>
          <p:cNvPr id="6" name="Picture 5" descr="A group of people with dogs&#10;&#10;AI-generated content may be incorrect.">
            <a:extLst>
              <a:ext uri="{FF2B5EF4-FFF2-40B4-BE49-F238E27FC236}">
                <a16:creationId xmlns:a16="http://schemas.microsoft.com/office/drawing/2014/main" id="{22839BC9-7C35-8C61-7385-BE1B47AE2EAE}"/>
              </a:ext>
            </a:extLst>
          </p:cNvPr>
          <p:cNvPicPr>
            <a:picLocks noChangeAspect="1"/>
          </p:cNvPicPr>
          <p:nvPr/>
        </p:nvPicPr>
        <p:blipFill>
          <a:blip r:embed="rId9">
            <a:extLst>
              <a:ext uri="{28A0092B-C50C-407E-A947-70E740481C1C}">
                <a14:useLocalDpi xmlns:a14="http://schemas.microsoft.com/office/drawing/2010/main" val="0"/>
              </a:ext>
            </a:extLst>
          </a:blip>
          <a:srcRect r="998" b="-2"/>
          <a:stretch>
            <a:fillRect/>
          </a:stretch>
        </p:blipFill>
        <p:spPr>
          <a:xfrm>
            <a:off x="5728777" y="1257341"/>
            <a:ext cx="2077551" cy="2798064"/>
          </a:xfrm>
          <a:prstGeom prst="rect">
            <a:avLst/>
          </a:prstGeom>
        </p:spPr>
      </p:pic>
      <p:cxnSp>
        <p:nvCxnSpPr>
          <p:cNvPr id="35" name="Straight Connector 34">
            <a:extLst>
              <a:ext uri="{FF2B5EF4-FFF2-40B4-BE49-F238E27FC236}">
                <a16:creationId xmlns:a16="http://schemas.microsoft.com/office/drawing/2014/main" id="{29310625-7B00-47AC-8816-DB1D867D4C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BABABC74-E6DB-52E5-28A7-F2F72661190A}"/>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578E44AA-3F5A-4849-8359-0F12FBCE4F04}" type="slidenum">
              <a:rPr lang="en-US" b="0" i="0" kern="1200" dirty="0">
                <a:solidFill>
                  <a:schemeClr val="tx1"/>
                </a:solidFill>
                <a:effectLst/>
                <a:latin typeface="+mn-lt"/>
                <a:ea typeface="+mn-ea"/>
                <a:cs typeface="+mn-cs"/>
              </a:rPr>
              <a:pPr lvl="0">
                <a:spcAft>
                  <a:spcPts val="600"/>
                </a:spcAft>
              </a:pPr>
              <a:t>43</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0820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holding a sign&#10;&#10;AI-generated content may be incorrect.">
            <a:extLst>
              <a:ext uri="{FF2B5EF4-FFF2-40B4-BE49-F238E27FC236}">
                <a16:creationId xmlns:a16="http://schemas.microsoft.com/office/drawing/2014/main" id="{AA2B0E82-4B8A-3FB3-4B81-BAEF979EB056}"/>
              </a:ext>
            </a:extLst>
          </p:cNvPr>
          <p:cNvPicPr>
            <a:picLocks noChangeAspect="1"/>
          </p:cNvPicPr>
          <p:nvPr/>
        </p:nvPicPr>
        <p:blipFill>
          <a:blip r:embed="rId3">
            <a:extLst>
              <a:ext uri="{28A0092B-C50C-407E-A947-70E740481C1C}">
                <a14:useLocalDpi xmlns:a14="http://schemas.microsoft.com/office/drawing/2010/main" val="0"/>
              </a:ext>
            </a:extLst>
          </a:blip>
          <a:srcRect t="623" r="-2" b="6217"/>
          <a:stretch>
            <a:fillRect/>
          </a:stretch>
        </p:blipFill>
        <p:spPr>
          <a:xfrm>
            <a:off x="364603" y="488137"/>
            <a:ext cx="8420582" cy="5883295"/>
          </a:xfrm>
          <a:prstGeom prst="rect">
            <a:avLst/>
          </a:prstGeom>
        </p:spPr>
      </p:pic>
      <p:sp>
        <p:nvSpPr>
          <p:cNvPr id="12" name="Rectangle 11">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009" y="609600"/>
            <a:ext cx="82296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9176000" cy="658368"/>
            <a:chOff x="-18288" y="3128956"/>
            <a:chExt cx="12234672" cy="658368"/>
          </a:xfrm>
        </p:grpSpPr>
        <p:sp useBgFill="1">
          <p:nvSpPr>
            <p:cNvPr id="15"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Picture 15">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7"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8" name="Picture 17">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3" name="Slide Number Placeholder 2">
            <a:extLst>
              <a:ext uri="{FF2B5EF4-FFF2-40B4-BE49-F238E27FC236}">
                <a16:creationId xmlns:a16="http://schemas.microsoft.com/office/drawing/2014/main" id="{6965CB7A-5B77-0837-397A-62C5B008D184}"/>
              </a:ext>
            </a:extLst>
          </p:cNvPr>
          <p:cNvSpPr>
            <a:spLocks noGrp="1"/>
          </p:cNvSpPr>
          <p:nvPr>
            <p:ph type="sldNum" sz="quarter" idx="12"/>
          </p:nvPr>
        </p:nvSpPr>
        <p:spPr>
          <a:xfrm>
            <a:off x="7765425" y="5969000"/>
            <a:ext cx="407023" cy="279400"/>
          </a:xfrm>
        </p:spPr>
        <p:txBody>
          <a:bodyPr>
            <a:normAutofit/>
          </a:bodyPr>
          <a:lstStyle/>
          <a:p>
            <a:pPr lvl="0">
              <a:spcAft>
                <a:spcPts val="600"/>
              </a:spcAft>
            </a:pPr>
            <a:fld id="{4B4DFE67-2FFA-4916-96EA-56D63F400339}" type="slidenum">
              <a:rPr lang="en-US">
                <a:solidFill>
                  <a:srgbClr val="FFFFFF"/>
                </a:solidFill>
              </a:rPr>
              <a:pPr lvl="0">
                <a:spcAft>
                  <a:spcPts val="600"/>
                </a:spcAft>
              </a:pPr>
              <a:t>44</a:t>
            </a:fld>
            <a:endParaRPr lang="en-US">
              <a:solidFill>
                <a:srgbClr val="FFFFFF"/>
              </a:solidFill>
            </a:endParaRPr>
          </a:p>
        </p:txBody>
      </p:sp>
    </p:spTree>
    <p:extLst>
      <p:ext uri="{BB962C8B-B14F-4D97-AF65-F5344CB8AC3E}">
        <p14:creationId xmlns:p14="http://schemas.microsoft.com/office/powerpoint/2010/main" val="1842293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F18C5134-B5FB-DE37-245C-288AF9EEB59E}"/>
            </a:ext>
          </a:extLst>
        </p:cNvPr>
        <p:cNvGrpSpPr/>
        <p:nvPr/>
      </p:nvGrpSpPr>
      <p:grpSpPr>
        <a:xfrm>
          <a:off x="0" y="0"/>
          <a:ext cx="0" cy="0"/>
          <a:chOff x="0" y="0"/>
          <a:chExt cx="0" cy="0"/>
        </a:xfrm>
      </p:grpSpPr>
      <p:grpSp>
        <p:nvGrpSpPr>
          <p:cNvPr id="239" name="Group 238">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40" name="Picture 239">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1" name="Rectangle 240">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42" name="Picture 241">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3" name="Picture 242">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45" name="Straight Connector 244">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47" name="Rectangle 246">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9" name="Group 248">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50" name="Picture 249">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1" name="Rectangle 250">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52" name="Picture 251">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53" name="Picture 252">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F6E8D9AB-353B-0B65-C8EB-E7764E545442}"/>
              </a:ext>
            </a:extLst>
          </p:cNvPr>
          <p:cNvSpPr>
            <a:spLocks noGrp="1"/>
          </p:cNvSpPr>
          <p:nvPr>
            <p:ph type="title"/>
          </p:nvPr>
        </p:nvSpPr>
        <p:spPr>
          <a:xfrm>
            <a:off x="5651868" y="982132"/>
            <a:ext cx="2520579" cy="1303867"/>
          </a:xfrm>
        </p:spPr>
        <p:txBody>
          <a:bodyPr vert="horz" lIns="91440" tIns="45720" rIns="91440" bIns="45720" rtlCol="0" anchor="ctr">
            <a:noAutofit/>
          </a:bodyPr>
          <a:lstStyle/>
          <a:p>
            <a:pPr>
              <a:lnSpc>
                <a:spcPct val="90000"/>
              </a:lnSpc>
            </a:pPr>
            <a:r>
              <a:rPr lang="en-US" sz="3200" b="1" dirty="0"/>
              <a:t>Tree Lighting Ceremony</a:t>
            </a:r>
          </a:p>
        </p:txBody>
      </p:sp>
      <p:sp>
        <p:nvSpPr>
          <p:cNvPr id="255" name="Rectangle 254">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0F1426E-9850-1603-645C-FD43DB184547}"/>
              </a:ext>
            </a:extLst>
          </p:cNvPr>
          <p:cNvPicPr>
            <a:picLocks noChangeAspect="1"/>
          </p:cNvPicPr>
          <p:nvPr/>
        </p:nvPicPr>
        <p:blipFill>
          <a:blip r:embed="rId5">
            <a:extLst>
              <a:ext uri="{28A0092B-C50C-407E-A947-70E740481C1C}">
                <a14:useLocalDpi xmlns:a14="http://schemas.microsoft.com/office/drawing/2010/main" val="0"/>
              </a:ext>
            </a:extLst>
          </a:blip>
          <a:srcRect t="1267" b="1267"/>
          <a:stretch/>
        </p:blipFill>
        <p:spPr>
          <a:xfrm>
            <a:off x="1059512" y="1410208"/>
            <a:ext cx="3959083" cy="3858780"/>
          </a:xfrm>
          <a:prstGeom prst="rect">
            <a:avLst/>
          </a:prstGeom>
        </p:spPr>
      </p:pic>
      <p:cxnSp>
        <p:nvCxnSpPr>
          <p:cNvPr id="257" name="Straight Connector 256">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2E89C535-7F0E-D631-2C60-00C574F0E93C}"/>
              </a:ext>
            </a:extLst>
          </p:cNvPr>
          <p:cNvSpPr>
            <a:spLocks noGrp="1"/>
          </p:cNvSpPr>
          <p:nvPr>
            <p:ph type="body" sz="half" idx="2"/>
          </p:nvPr>
        </p:nvSpPr>
        <p:spPr>
          <a:xfrm>
            <a:off x="5651868" y="2556932"/>
            <a:ext cx="2520578" cy="3318936"/>
          </a:xfrm>
        </p:spPr>
        <p:txBody>
          <a:bodyPr vert="horz" lIns="91440" tIns="45720" rIns="91440" bIns="45720" rtlCol="0" anchor="t">
            <a:normAutofit lnSpcReduction="10000"/>
          </a:bodyPr>
          <a:lstStyle/>
          <a:p>
            <a:pPr marL="342900" indent="-342900" algn="l">
              <a:buFont typeface="Arial"/>
              <a:buChar char="•"/>
            </a:pPr>
            <a:r>
              <a:rPr lang="en-US" sz="1400" dirty="0"/>
              <a:t>November 28</a:t>
            </a:r>
            <a:r>
              <a:rPr lang="en-US" sz="1400" baseline="30000" dirty="0"/>
              <a:t>th</a:t>
            </a:r>
            <a:r>
              <a:rPr lang="en-US" sz="1400" dirty="0"/>
              <a:t> - Officers Barker and Whiskers brought some holiday cheer to the Town &amp; Country Shopping Center as they joined Santa Claus for the annual tree-lighting ceremony and pet parade. It was a festive evening filled with bright lights, happy pets, and plenty of community spirit!</a:t>
            </a:r>
          </a:p>
          <a:p>
            <a:pPr marL="342900" indent="-342900" algn="l">
              <a:buFont typeface="Arial"/>
              <a:buChar char="•"/>
            </a:pPr>
            <a:r>
              <a:rPr lang="en-US" sz="1400" dirty="0"/>
              <a:t>Adoptable KCAS pets were also at the event hoping to find their new forever homes.</a:t>
            </a:r>
          </a:p>
        </p:txBody>
      </p:sp>
      <p:sp>
        <p:nvSpPr>
          <p:cNvPr id="4" name="Slide Number Placeholder 3">
            <a:extLst>
              <a:ext uri="{FF2B5EF4-FFF2-40B4-BE49-F238E27FC236}">
                <a16:creationId xmlns:a16="http://schemas.microsoft.com/office/drawing/2014/main" id="{39B88546-F029-F227-DDC2-9AB94A578E5C}"/>
              </a:ext>
            </a:extLst>
          </p:cNvPr>
          <p:cNvSpPr>
            <a:spLocks noGrp="1"/>
          </p:cNvSpPr>
          <p:nvPr>
            <p:ph type="sldNum" sz="quarter" idx="12"/>
          </p:nvPr>
        </p:nvSpPr>
        <p:spPr>
          <a:xfrm>
            <a:off x="7765425" y="5969000"/>
            <a:ext cx="407023" cy="279400"/>
          </a:xfrm>
        </p:spPr>
        <p:txBody>
          <a:bodyPr vert="horz" lIns="91440" tIns="45720" rIns="91440" bIns="45720" rtlCol="0" anchor="ctr">
            <a:normAutofit/>
          </a:bodyPr>
          <a:lstStyle/>
          <a:p>
            <a:pPr lvl="0" defTabSz="914400">
              <a:spcAft>
                <a:spcPts val="600"/>
              </a:spcAft>
            </a:pPr>
            <a:fld id="{578E44AA-3F5A-4849-8359-0F12FBCE4F04}" type="slidenum">
              <a:rPr lang="en-US"/>
              <a:pPr lvl="0" defTabSz="914400">
                <a:spcAft>
                  <a:spcPts val="600"/>
                </a:spcAft>
              </a:pPr>
              <a:t>45</a:t>
            </a:fld>
            <a:endParaRPr lang="en-US"/>
          </a:p>
        </p:txBody>
      </p:sp>
    </p:spTree>
    <p:extLst>
      <p:ext uri="{BB962C8B-B14F-4D97-AF65-F5344CB8AC3E}">
        <p14:creationId xmlns:p14="http://schemas.microsoft.com/office/powerpoint/2010/main" val="4140761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72A3C0A-5679-4677-83C9-EAD97753F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7579EB-4D3D-7880-1562-2933B131D704}"/>
              </a:ext>
            </a:extLst>
          </p:cNvPr>
          <p:cNvPicPr>
            <a:picLocks noChangeAspect="1"/>
          </p:cNvPicPr>
          <p:nvPr/>
        </p:nvPicPr>
        <p:blipFill>
          <a:blip r:embed="rId3">
            <a:extLst>
              <a:ext uri="{28A0092B-C50C-407E-A947-70E740481C1C}">
                <a14:useLocalDpi xmlns:a14="http://schemas.microsoft.com/office/drawing/2010/main" val="0"/>
              </a:ext>
            </a:extLst>
          </a:blip>
          <a:srcRect l="13911" r="13909" b="-3"/>
          <a:stretch>
            <a:fillRect/>
          </a:stretch>
        </p:blipFill>
        <p:spPr>
          <a:xfrm>
            <a:off x="603250" y="804334"/>
            <a:ext cx="3788853" cy="5249332"/>
          </a:xfrm>
          <a:prstGeom prst="rect">
            <a:avLst/>
          </a:prstGeom>
          <a:ln w="57150" cmpd="thickThin">
            <a:solidFill>
              <a:srgbClr val="FFFFFF"/>
            </a:solidFill>
            <a:miter lim="800000"/>
          </a:ln>
        </p:spPr>
      </p:pic>
      <p:pic>
        <p:nvPicPr>
          <p:cNvPr id="11" name="Picture 10">
            <a:extLst>
              <a:ext uri="{FF2B5EF4-FFF2-40B4-BE49-F238E27FC236}">
                <a16:creationId xmlns:a16="http://schemas.microsoft.com/office/drawing/2014/main" id="{BBA3FDAF-FE1D-4213-FA86-13B61B7274A4}"/>
              </a:ext>
            </a:extLst>
          </p:cNvPr>
          <p:cNvPicPr>
            <a:picLocks noChangeAspect="1"/>
          </p:cNvPicPr>
          <p:nvPr/>
        </p:nvPicPr>
        <p:blipFill>
          <a:blip r:embed="rId4">
            <a:extLst>
              <a:ext uri="{28A0092B-C50C-407E-A947-70E740481C1C}">
                <a14:useLocalDpi xmlns:a14="http://schemas.microsoft.com/office/drawing/2010/main" val="0"/>
              </a:ext>
            </a:extLst>
          </a:blip>
          <a:srcRect l="17254" r="10566" b="-3"/>
          <a:stretch>
            <a:fillRect/>
          </a:stretch>
        </p:blipFill>
        <p:spPr>
          <a:xfrm>
            <a:off x="4751895" y="804334"/>
            <a:ext cx="3788853" cy="5249332"/>
          </a:xfrm>
          <a:prstGeom prst="rect">
            <a:avLst/>
          </a:prstGeom>
          <a:ln w="57150" cmpd="thickThin">
            <a:solidFill>
              <a:srgbClr val="FFFFFF"/>
            </a:solidFill>
            <a:miter lim="800000"/>
          </a:ln>
        </p:spPr>
      </p:pic>
      <p:sp>
        <p:nvSpPr>
          <p:cNvPr id="5" name="Slide Number Placeholder 4">
            <a:extLst>
              <a:ext uri="{FF2B5EF4-FFF2-40B4-BE49-F238E27FC236}">
                <a16:creationId xmlns:a16="http://schemas.microsoft.com/office/drawing/2014/main" id="{5583F2F6-4BDD-0E29-FF0A-C47B957B6EB6}"/>
              </a:ext>
            </a:extLst>
          </p:cNvPr>
          <p:cNvSpPr>
            <a:spLocks noGrp="1"/>
          </p:cNvSpPr>
          <p:nvPr>
            <p:ph type="sldNum" sz="quarter" idx="12"/>
          </p:nvPr>
        </p:nvSpPr>
        <p:spPr>
          <a:xfrm>
            <a:off x="7765425" y="6295818"/>
            <a:ext cx="407023" cy="279400"/>
          </a:xfrm>
        </p:spPr>
        <p:txBody>
          <a:bodyPr>
            <a:normAutofit/>
          </a:bodyPr>
          <a:lstStyle/>
          <a:p>
            <a:pPr lvl="0">
              <a:spcAft>
                <a:spcPts val="600"/>
              </a:spcAft>
            </a:pPr>
            <a:fld id="{B11CE0BE-3064-4B68-853B-9AD972323C5A}" type="slidenum">
              <a:rPr lang="en-US" smtClean="0"/>
              <a:pPr lvl="0">
                <a:spcAft>
                  <a:spcPts val="600"/>
                </a:spcAft>
              </a:pPr>
              <a:t>46</a:t>
            </a:fld>
            <a:endParaRPr lang="en-US"/>
          </a:p>
        </p:txBody>
      </p:sp>
    </p:spTree>
    <p:extLst>
      <p:ext uri="{BB962C8B-B14F-4D97-AF65-F5344CB8AC3E}">
        <p14:creationId xmlns:p14="http://schemas.microsoft.com/office/powerpoint/2010/main" val="30432605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F46797F-EABE-FB26-FA84-0492678F6BDB}"/>
            </a:ext>
          </a:extLst>
        </p:cNvPr>
        <p:cNvGrpSpPr/>
        <p:nvPr/>
      </p:nvGrpSpPr>
      <p:grpSpPr>
        <a:xfrm>
          <a:off x="0" y="0"/>
          <a:ext cx="0" cy="0"/>
          <a:chOff x="0" y="0"/>
          <a:chExt cx="0" cy="0"/>
        </a:xfrm>
      </p:grpSpPr>
      <p:grpSp>
        <p:nvGrpSpPr>
          <p:cNvPr id="126" name="Group 125">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27" name="Picture 126">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8" name="Rectangle 127">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9" name="Picture 128">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0" name="Picture 129">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32" name="Straight Connector 131">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34" name="Rectangle 133">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37" name="Picture 136">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8" name="Rectangle 137">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9" name="Picture 138">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0" name="Picture 139">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2022A3F2-ECCE-14AB-7EF7-E52F29DA59F6}"/>
              </a:ext>
            </a:extLst>
          </p:cNvPr>
          <p:cNvSpPr>
            <a:spLocks noGrp="1"/>
          </p:cNvSpPr>
          <p:nvPr>
            <p:ph type="title"/>
          </p:nvPr>
        </p:nvSpPr>
        <p:spPr>
          <a:xfrm>
            <a:off x="5651868" y="982132"/>
            <a:ext cx="2520579" cy="1303867"/>
          </a:xfrm>
        </p:spPr>
        <p:txBody>
          <a:bodyPr vert="horz" lIns="91440" tIns="45720" rIns="91440" bIns="45720" rtlCol="0" anchor="ctr">
            <a:normAutofit/>
          </a:bodyPr>
          <a:lstStyle/>
          <a:p>
            <a:pPr>
              <a:lnSpc>
                <a:spcPct val="90000"/>
              </a:lnSpc>
            </a:pPr>
            <a:r>
              <a:rPr lang="en-US" sz="2800" b="1" dirty="0"/>
              <a:t>Ponder Environmental Services</a:t>
            </a:r>
          </a:p>
        </p:txBody>
      </p:sp>
      <p:sp>
        <p:nvSpPr>
          <p:cNvPr id="142" name="Rectangle 141">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standing next to boxes&#10;&#10;AI-generated content may be incorrect.">
            <a:extLst>
              <a:ext uri="{FF2B5EF4-FFF2-40B4-BE49-F238E27FC236}">
                <a16:creationId xmlns:a16="http://schemas.microsoft.com/office/drawing/2014/main" id="{35682030-C3BF-5538-EC4B-0F0CC1A42B3B}"/>
              </a:ext>
            </a:extLst>
          </p:cNvPr>
          <p:cNvPicPr>
            <a:picLocks noChangeAspect="1"/>
          </p:cNvPicPr>
          <p:nvPr/>
        </p:nvPicPr>
        <p:blipFill>
          <a:blip r:embed="rId5">
            <a:extLst>
              <a:ext uri="{28A0092B-C50C-407E-A947-70E740481C1C}">
                <a14:useLocalDpi xmlns:a14="http://schemas.microsoft.com/office/drawing/2010/main" val="0"/>
              </a:ext>
            </a:extLst>
          </a:blip>
          <a:srcRect r="-1" b="22026"/>
          <a:stretch>
            <a:fillRect/>
          </a:stretch>
        </p:blipFill>
        <p:spPr>
          <a:xfrm>
            <a:off x="1059512" y="1410208"/>
            <a:ext cx="3959083" cy="3858780"/>
          </a:xfrm>
          <a:prstGeom prst="rect">
            <a:avLst/>
          </a:prstGeom>
        </p:spPr>
      </p:pic>
      <p:cxnSp>
        <p:nvCxnSpPr>
          <p:cNvPr id="144" name="Straight Connector 143">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898199B3-EC50-E787-96ED-79DC9E4167A0}"/>
              </a:ext>
            </a:extLst>
          </p:cNvPr>
          <p:cNvSpPr>
            <a:spLocks noGrp="1"/>
          </p:cNvSpPr>
          <p:nvPr>
            <p:ph type="body" sz="half" idx="2"/>
          </p:nvPr>
        </p:nvSpPr>
        <p:spPr>
          <a:xfrm>
            <a:off x="5651868" y="2556932"/>
            <a:ext cx="2520578" cy="3318936"/>
          </a:xfrm>
        </p:spPr>
        <p:txBody>
          <a:bodyPr vert="horz" lIns="91440" tIns="45720" rIns="91440" bIns="45720" rtlCol="0" anchor="t">
            <a:normAutofit fontScale="92500"/>
          </a:bodyPr>
          <a:lstStyle/>
          <a:p>
            <a:pPr algn="l">
              <a:buFont typeface="Arial"/>
              <a:buChar char="•"/>
            </a:pPr>
            <a:r>
              <a:rPr lang="en-US" dirty="0"/>
              <a:t>November 4</a:t>
            </a:r>
            <a:r>
              <a:rPr lang="en-US" baseline="30000" dirty="0"/>
              <a:t>th</a:t>
            </a:r>
            <a:r>
              <a:rPr lang="en-US" dirty="0"/>
              <a:t> - Kern County Animal Services would like to extend our sincere appreciation to Ponder Environmental Services for their generous donation of dog food, puppy pads, blankets, and other essential supplies for our shelter pets. Their contribution supports the ongoing care and comfort of animals in our facility, and we are truly grateful for their partnership and support.</a:t>
            </a:r>
          </a:p>
        </p:txBody>
      </p:sp>
      <p:sp>
        <p:nvSpPr>
          <p:cNvPr id="4" name="Slide Number Placeholder 3">
            <a:extLst>
              <a:ext uri="{FF2B5EF4-FFF2-40B4-BE49-F238E27FC236}">
                <a16:creationId xmlns:a16="http://schemas.microsoft.com/office/drawing/2014/main" id="{9711AE51-1519-B67E-6171-0DB71B7C4101}"/>
              </a:ext>
            </a:extLst>
          </p:cNvPr>
          <p:cNvSpPr>
            <a:spLocks noGrp="1"/>
          </p:cNvSpPr>
          <p:nvPr>
            <p:ph type="sldNum" sz="quarter" idx="12"/>
          </p:nvPr>
        </p:nvSpPr>
        <p:spPr>
          <a:xfrm>
            <a:off x="7765425" y="5969000"/>
            <a:ext cx="407023" cy="279400"/>
          </a:xfrm>
        </p:spPr>
        <p:txBody>
          <a:bodyPr vert="horz" lIns="91440" tIns="45720" rIns="91440" bIns="45720" rtlCol="0" anchor="ctr">
            <a:normAutofit/>
          </a:bodyPr>
          <a:lstStyle/>
          <a:p>
            <a:pPr lvl="0" defTabSz="914400">
              <a:spcAft>
                <a:spcPts val="600"/>
              </a:spcAft>
            </a:pPr>
            <a:fld id="{578E44AA-3F5A-4849-8359-0F12FBCE4F04}" type="slidenum">
              <a:rPr lang="en-US"/>
              <a:pPr lvl="0" defTabSz="914400">
                <a:spcAft>
                  <a:spcPts val="600"/>
                </a:spcAft>
              </a:pPr>
              <a:t>47</a:t>
            </a:fld>
            <a:endParaRPr lang="en-US"/>
          </a:p>
        </p:txBody>
      </p:sp>
    </p:spTree>
    <p:extLst>
      <p:ext uri="{BB962C8B-B14F-4D97-AF65-F5344CB8AC3E}">
        <p14:creationId xmlns:p14="http://schemas.microsoft.com/office/powerpoint/2010/main" val="3893321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4E620473-E719-7CE0-4E7A-6EBFBD29EEC5}"/>
            </a:ext>
          </a:extLst>
        </p:cNvPr>
        <p:cNvGrpSpPr/>
        <p:nvPr/>
      </p:nvGrpSpPr>
      <p:grpSpPr>
        <a:xfrm>
          <a:off x="0" y="0"/>
          <a:ext cx="0" cy="0"/>
          <a:chOff x="0" y="0"/>
          <a:chExt cx="0" cy="0"/>
        </a:xfrm>
      </p:grpSpPr>
      <p:grpSp>
        <p:nvGrpSpPr>
          <p:cNvPr id="390" name="Group 389">
            <a:extLst>
              <a:ext uri="{FF2B5EF4-FFF2-40B4-BE49-F238E27FC236}">
                <a16:creationId xmlns:a16="http://schemas.microsoft.com/office/drawing/2014/main" id="{5905931A-AC91-44D9-B92B-884869B1FE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70" name="Picture 369">
              <a:extLst>
                <a:ext uri="{FF2B5EF4-FFF2-40B4-BE49-F238E27FC236}">
                  <a16:creationId xmlns:a16="http://schemas.microsoft.com/office/drawing/2014/main" id="{8A1EEA72-A26B-4B81-AD25-363C15B9AA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71" name="Rectangle 370">
              <a:extLst>
                <a:ext uri="{FF2B5EF4-FFF2-40B4-BE49-F238E27FC236}">
                  <a16:creationId xmlns:a16="http://schemas.microsoft.com/office/drawing/2014/main" id="{4E9957B0-2320-4193-B75C-E67F13E79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72" name="Picture 371">
              <a:extLst>
                <a:ext uri="{FF2B5EF4-FFF2-40B4-BE49-F238E27FC236}">
                  <a16:creationId xmlns:a16="http://schemas.microsoft.com/office/drawing/2014/main" id="{3E9227BD-4822-4CB5-803B-7EE5D03D50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73" name="Picture 372">
              <a:extLst>
                <a:ext uri="{FF2B5EF4-FFF2-40B4-BE49-F238E27FC236}">
                  <a16:creationId xmlns:a16="http://schemas.microsoft.com/office/drawing/2014/main" id="{84310C4E-BB64-4302-AA1B-A6CF24C8481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92" name="Straight Connector 391">
            <a:extLst>
              <a:ext uri="{FF2B5EF4-FFF2-40B4-BE49-F238E27FC236}">
                <a16:creationId xmlns:a16="http://schemas.microsoft.com/office/drawing/2014/main" id="{10961521-1458-435A-A26E-3E9BD28D1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94" name="Rectangle 393">
            <a:extLst>
              <a:ext uri="{FF2B5EF4-FFF2-40B4-BE49-F238E27FC236}">
                <a16:creationId xmlns:a16="http://schemas.microsoft.com/office/drawing/2014/main" id="{B1772DAD-446C-4C23-8DD2-9EA339D8B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6" name="Group 395">
            <a:extLst>
              <a:ext uri="{FF2B5EF4-FFF2-40B4-BE49-F238E27FC236}">
                <a16:creationId xmlns:a16="http://schemas.microsoft.com/office/drawing/2014/main" id="{55006BC8-6B91-450A-86BD-6FB65EACB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80" name="Picture 379">
              <a:extLst>
                <a:ext uri="{FF2B5EF4-FFF2-40B4-BE49-F238E27FC236}">
                  <a16:creationId xmlns:a16="http://schemas.microsoft.com/office/drawing/2014/main" id="{5E53EB03-ABCD-43FB-80B8-B99EFA91A94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81" name="Rectangle 380">
              <a:extLst>
                <a:ext uri="{FF2B5EF4-FFF2-40B4-BE49-F238E27FC236}">
                  <a16:creationId xmlns:a16="http://schemas.microsoft.com/office/drawing/2014/main" id="{16516F06-85E8-499D-83CE-43A050421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82" name="Picture 381">
              <a:extLst>
                <a:ext uri="{FF2B5EF4-FFF2-40B4-BE49-F238E27FC236}">
                  <a16:creationId xmlns:a16="http://schemas.microsoft.com/office/drawing/2014/main" id="{FEAB8FC2-6D2E-472F-A503-B39212C9E95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83" name="Picture 382">
              <a:extLst>
                <a:ext uri="{FF2B5EF4-FFF2-40B4-BE49-F238E27FC236}">
                  <a16:creationId xmlns:a16="http://schemas.microsoft.com/office/drawing/2014/main" id="{47CBDA81-DEF0-491E-A62D-73AB24C273B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31266D59-0E5B-183E-E37D-2BE17FC91E0B}"/>
              </a:ext>
            </a:extLst>
          </p:cNvPr>
          <p:cNvSpPr>
            <a:spLocks noGrp="1"/>
          </p:cNvSpPr>
          <p:nvPr>
            <p:ph type="title"/>
          </p:nvPr>
        </p:nvSpPr>
        <p:spPr>
          <a:xfrm>
            <a:off x="4809148" y="982132"/>
            <a:ext cx="3564470" cy="1303867"/>
          </a:xfrm>
        </p:spPr>
        <p:txBody>
          <a:bodyPr vert="horz" lIns="91440" tIns="45720" rIns="91440" bIns="45720" rtlCol="0" anchor="ctr">
            <a:normAutofit/>
          </a:bodyPr>
          <a:lstStyle/>
          <a:p>
            <a:pPr>
              <a:lnSpc>
                <a:spcPct val="90000"/>
              </a:lnSpc>
            </a:pPr>
            <a:r>
              <a:rPr lang="en-US" sz="2800" b="1"/>
              <a:t>Bakersfield Obedience Training Club</a:t>
            </a:r>
          </a:p>
        </p:txBody>
      </p:sp>
      <p:sp>
        <p:nvSpPr>
          <p:cNvPr id="397" name="Rectangle 396">
            <a:extLst>
              <a:ext uri="{FF2B5EF4-FFF2-40B4-BE49-F238E27FC236}">
                <a16:creationId xmlns:a16="http://schemas.microsoft.com/office/drawing/2014/main" id="{E26CFBA2-8375-42B7-BB40-605556C4E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3732370" cy="4659376"/>
          </a:xfrm>
          <a:prstGeom prst="rect">
            <a:avLst/>
          </a:prstGeom>
          <a:solidFill>
            <a:schemeClr val="bg2"/>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a16="http://schemas.microsoft.com/office/drawing/2014/main" id="{455EE060-D59E-4B9A-8C1E-84440A775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1254051"/>
            <a:ext cx="1881489" cy="2094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posing for a photo&#10;&#10;AI-generated content may be incorrect.">
            <a:extLst>
              <a:ext uri="{FF2B5EF4-FFF2-40B4-BE49-F238E27FC236}">
                <a16:creationId xmlns:a16="http://schemas.microsoft.com/office/drawing/2014/main" id="{C8F3FA58-1323-DD87-E86D-AAE030A9A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408" y="1454882"/>
            <a:ext cx="1650837" cy="1650837"/>
          </a:xfrm>
          <a:prstGeom prst="rect">
            <a:avLst/>
          </a:prstGeom>
        </p:spPr>
      </p:pic>
      <p:sp>
        <p:nvSpPr>
          <p:cNvPr id="389" name="Rectangle 388">
            <a:extLst>
              <a:ext uri="{FF2B5EF4-FFF2-40B4-BE49-F238E27FC236}">
                <a16:creationId xmlns:a16="http://schemas.microsoft.com/office/drawing/2014/main" id="{BA00D986-71F3-4374-9993-6FFB6D186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9860" y="1254050"/>
            <a:ext cx="1516070" cy="1511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1" name="Straight Connector 390">
            <a:extLst>
              <a:ext uri="{FF2B5EF4-FFF2-40B4-BE49-F238E27FC236}">
                <a16:creationId xmlns:a16="http://schemas.microsoft.com/office/drawing/2014/main" id="{F6E9C41E-FDD8-44C7-BF30-687FB2D828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5463" y="2400639"/>
            <a:ext cx="3291840" cy="0"/>
          </a:xfrm>
          <a:prstGeom prst="line">
            <a:avLst/>
          </a:prstGeom>
        </p:spPr>
        <p:style>
          <a:lnRef idx="2">
            <a:schemeClr val="accent1"/>
          </a:lnRef>
          <a:fillRef idx="0">
            <a:schemeClr val="accent1"/>
          </a:fillRef>
          <a:effectRef idx="1">
            <a:schemeClr val="accent1"/>
          </a:effectRef>
          <a:fontRef idx="minor">
            <a:schemeClr val="tx1"/>
          </a:fontRef>
        </p:style>
      </p:cxnSp>
      <p:sp>
        <p:nvSpPr>
          <p:cNvPr id="393" name="Rectangle 392">
            <a:extLst>
              <a:ext uri="{FF2B5EF4-FFF2-40B4-BE49-F238E27FC236}">
                <a16:creationId xmlns:a16="http://schemas.microsoft.com/office/drawing/2014/main" id="{6C451AE5-3856-4CA6-9324-3F475F3A4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406" y="3509434"/>
            <a:ext cx="1881489" cy="2086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AI-generated content may be incorrect.">
            <a:extLst>
              <a:ext uri="{FF2B5EF4-FFF2-40B4-BE49-F238E27FC236}">
                <a16:creationId xmlns:a16="http://schemas.microsoft.com/office/drawing/2014/main" id="{8654CBE6-20F4-31A0-E62A-8F2CC005FD21}"/>
              </a:ext>
            </a:extLst>
          </p:cNvPr>
          <p:cNvPicPr>
            <a:picLocks noChangeAspect="1"/>
          </p:cNvPicPr>
          <p:nvPr/>
        </p:nvPicPr>
        <p:blipFill>
          <a:blip r:embed="rId6">
            <a:extLst>
              <a:ext uri="{28A0092B-C50C-407E-A947-70E740481C1C}">
                <a14:useLocalDpi xmlns:a14="http://schemas.microsoft.com/office/drawing/2010/main" val="0"/>
              </a:ext>
            </a:extLst>
          </a:blip>
          <a:srcRect l="12920" t="871" r="-1123" b="11166"/>
          <a:stretch>
            <a:fillRect/>
          </a:stretch>
        </p:blipFill>
        <p:spPr>
          <a:xfrm>
            <a:off x="1045408" y="3729615"/>
            <a:ext cx="1650837" cy="1646330"/>
          </a:xfrm>
          <a:prstGeom prst="rect">
            <a:avLst/>
          </a:prstGeom>
        </p:spPr>
      </p:pic>
      <p:sp>
        <p:nvSpPr>
          <p:cNvPr id="395" name="Rectangle 394">
            <a:extLst>
              <a:ext uri="{FF2B5EF4-FFF2-40B4-BE49-F238E27FC236}">
                <a16:creationId xmlns:a16="http://schemas.microsoft.com/office/drawing/2014/main" id="{247A7C4C-EEE8-40B0-A8E1-1E249FD30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2518" y="2917369"/>
            <a:ext cx="1497561" cy="2678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003AA3D-FCF2-3F6E-F2CA-F4FDEF5A6695}"/>
              </a:ext>
            </a:extLst>
          </p:cNvPr>
          <p:cNvPicPr>
            <a:picLocks noChangeAspect="1"/>
          </p:cNvPicPr>
          <p:nvPr/>
        </p:nvPicPr>
        <p:blipFill>
          <a:blip r:embed="rId7">
            <a:extLst>
              <a:ext uri="{28A0092B-C50C-407E-A947-70E740481C1C}">
                <a14:useLocalDpi xmlns:a14="http://schemas.microsoft.com/office/drawing/2010/main" val="0"/>
              </a:ext>
            </a:extLst>
          </a:blip>
          <a:srcRect l="9073" r="24548" b="8"/>
          <a:stretch>
            <a:fillRect/>
          </a:stretch>
        </p:blipFill>
        <p:spPr>
          <a:xfrm rot="5400000">
            <a:off x="3127067" y="3640662"/>
            <a:ext cx="1119505" cy="1264800"/>
          </a:xfrm>
          <a:prstGeom prst="rect">
            <a:avLst/>
          </a:prstGeom>
        </p:spPr>
      </p:pic>
      <p:sp>
        <p:nvSpPr>
          <p:cNvPr id="7" name="Text Placeholder 6">
            <a:extLst>
              <a:ext uri="{FF2B5EF4-FFF2-40B4-BE49-F238E27FC236}">
                <a16:creationId xmlns:a16="http://schemas.microsoft.com/office/drawing/2014/main" id="{C20B340F-B5D2-FAC5-C9F6-0820F748FCDB}"/>
              </a:ext>
            </a:extLst>
          </p:cNvPr>
          <p:cNvSpPr>
            <a:spLocks noGrp="1"/>
          </p:cNvSpPr>
          <p:nvPr>
            <p:ph type="body" sz="half" idx="2"/>
          </p:nvPr>
        </p:nvSpPr>
        <p:spPr>
          <a:xfrm>
            <a:off x="4809148" y="2556932"/>
            <a:ext cx="3564470" cy="3318936"/>
          </a:xfrm>
        </p:spPr>
        <p:txBody>
          <a:bodyPr vert="horz" lIns="91440" tIns="45720" rIns="91440" bIns="45720" rtlCol="0" anchor="t">
            <a:normAutofit/>
          </a:bodyPr>
          <a:lstStyle/>
          <a:p>
            <a:pPr marL="342900" indent="-342900" algn="l">
              <a:buFont typeface="Arial"/>
              <a:buChar char="•"/>
            </a:pPr>
            <a:r>
              <a:rPr lang="en-US" dirty="0"/>
              <a:t>December 4</a:t>
            </a:r>
            <a:r>
              <a:rPr lang="en-US" baseline="30000" dirty="0"/>
              <a:t>th</a:t>
            </a:r>
            <a:r>
              <a:rPr lang="en-US" dirty="0"/>
              <a:t> - A huge thank you to the Bakersfield Obedience Training Club for stopping by with an SUV full of donations for our shelter pets! Our animals received food, supplies, and other essentials.</a:t>
            </a:r>
          </a:p>
          <a:p>
            <a:pPr marL="342900" indent="-342900" algn="l">
              <a:buFont typeface="Arial"/>
              <a:buChar char="•"/>
            </a:pPr>
            <a:r>
              <a:rPr lang="en-US" dirty="0"/>
              <a:t>Our staff was treated to a big tray of Christmas cookies as well.</a:t>
            </a:r>
          </a:p>
          <a:p>
            <a:pPr marL="342900" indent="-342900" algn="l">
              <a:buFont typeface="Arial"/>
              <a:buChar char="•"/>
            </a:pPr>
            <a:r>
              <a:rPr lang="en-US" dirty="0"/>
              <a:t>We’re grateful to Kathy, Joan, and everyone at BOTC for their continued generosity and support. We appreciate you!</a:t>
            </a:r>
          </a:p>
        </p:txBody>
      </p:sp>
      <p:sp>
        <p:nvSpPr>
          <p:cNvPr id="4" name="Slide Number Placeholder 3">
            <a:extLst>
              <a:ext uri="{FF2B5EF4-FFF2-40B4-BE49-F238E27FC236}">
                <a16:creationId xmlns:a16="http://schemas.microsoft.com/office/drawing/2014/main" id="{8B865968-8EE1-10A9-8C40-EFFD38524B9E}"/>
              </a:ext>
            </a:extLst>
          </p:cNvPr>
          <p:cNvSpPr>
            <a:spLocks noGrp="1"/>
          </p:cNvSpPr>
          <p:nvPr>
            <p:ph type="sldNum" sz="quarter" idx="12"/>
          </p:nvPr>
        </p:nvSpPr>
        <p:spPr>
          <a:xfrm>
            <a:off x="7765425" y="5934456"/>
            <a:ext cx="407023" cy="279400"/>
          </a:xfrm>
        </p:spPr>
        <p:txBody>
          <a:bodyPr vert="horz" lIns="91440" tIns="45720" rIns="91440" bIns="45720" rtlCol="0" anchor="ctr">
            <a:normAutofit/>
          </a:bodyPr>
          <a:lstStyle/>
          <a:p>
            <a:pPr lvl="0">
              <a:spcAft>
                <a:spcPts val="600"/>
              </a:spcAft>
            </a:pPr>
            <a:fld id="{578E44AA-3F5A-4849-8359-0F12FBCE4F04}" type="slidenum">
              <a:rPr lang="en-US" b="0" i="0" kern="1200" dirty="0">
                <a:solidFill>
                  <a:schemeClr val="tx1"/>
                </a:solidFill>
                <a:effectLst/>
                <a:latin typeface="+mn-lt"/>
                <a:ea typeface="+mn-ea"/>
                <a:cs typeface="+mn-cs"/>
              </a:rPr>
              <a:pPr lvl="0">
                <a:spcAft>
                  <a:spcPts val="600"/>
                </a:spcAft>
              </a:pPr>
              <a:t>48</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3838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00CE7B89-AC28-5466-DDA8-A9321E7F0EAE}"/>
            </a:ext>
          </a:extLst>
        </p:cNvPr>
        <p:cNvGrpSpPr/>
        <p:nvPr/>
      </p:nvGrpSpPr>
      <p:grpSpPr>
        <a:xfrm>
          <a:off x="0" y="0"/>
          <a:ext cx="0" cy="0"/>
          <a:chOff x="0" y="0"/>
          <a:chExt cx="0" cy="0"/>
        </a:xfrm>
      </p:grpSpPr>
      <p:grpSp>
        <p:nvGrpSpPr>
          <p:cNvPr id="364" name="Group 363">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65" name="Picture 364">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66" name="Rectangle 365">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67" name="Picture 366">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8" name="Picture 367">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70" name="Straight Connector 369">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72" name="Rectangle 371">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4" name="Group 373">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375" name="Picture 374">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76" name="Rectangle 375">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77" name="Picture 376">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78" name="Picture 377">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5" name="Title 4">
            <a:extLst>
              <a:ext uri="{FF2B5EF4-FFF2-40B4-BE49-F238E27FC236}">
                <a16:creationId xmlns:a16="http://schemas.microsoft.com/office/drawing/2014/main" id="{7B3DD86B-EA3A-3D8E-1811-9D73CFCAC2CF}"/>
              </a:ext>
            </a:extLst>
          </p:cNvPr>
          <p:cNvSpPr>
            <a:spLocks noGrp="1"/>
          </p:cNvSpPr>
          <p:nvPr>
            <p:ph type="title"/>
          </p:nvPr>
        </p:nvSpPr>
        <p:spPr>
          <a:xfrm>
            <a:off x="5651868" y="982132"/>
            <a:ext cx="2520579" cy="1303867"/>
          </a:xfrm>
        </p:spPr>
        <p:txBody>
          <a:bodyPr vert="horz" lIns="91440" tIns="45720" rIns="91440" bIns="45720" rtlCol="0" anchor="ctr">
            <a:normAutofit/>
          </a:bodyPr>
          <a:lstStyle/>
          <a:p>
            <a:pPr>
              <a:lnSpc>
                <a:spcPct val="90000"/>
              </a:lnSpc>
            </a:pPr>
            <a:r>
              <a:rPr lang="en-US" sz="4100" b="1" dirty="0"/>
              <a:t>BHS </a:t>
            </a:r>
            <a:br>
              <a:rPr lang="en-US" sz="4100" b="1" dirty="0"/>
            </a:br>
            <a:r>
              <a:rPr lang="en-US" sz="4100" b="1" dirty="0"/>
              <a:t>Blankets</a:t>
            </a:r>
          </a:p>
        </p:txBody>
      </p:sp>
      <p:sp>
        <p:nvSpPr>
          <p:cNvPr id="380" name="Rectangle 379">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floor, decorated&#10;&#10;AI-generated content may be incorrect.">
            <a:extLst>
              <a:ext uri="{FF2B5EF4-FFF2-40B4-BE49-F238E27FC236}">
                <a16:creationId xmlns:a16="http://schemas.microsoft.com/office/drawing/2014/main" id="{85951C7D-976B-9913-B5CD-BF49BE3716F3}"/>
              </a:ext>
            </a:extLst>
          </p:cNvPr>
          <p:cNvPicPr>
            <a:picLocks noChangeAspect="1"/>
          </p:cNvPicPr>
          <p:nvPr/>
        </p:nvPicPr>
        <p:blipFill>
          <a:blip r:embed="rId5">
            <a:extLst>
              <a:ext uri="{28A0092B-C50C-407E-A947-70E740481C1C}">
                <a14:useLocalDpi xmlns:a14="http://schemas.microsoft.com/office/drawing/2010/main" val="0"/>
              </a:ext>
            </a:extLst>
          </a:blip>
          <a:srcRect l="15168" t="23972" r="816" b="10517"/>
          <a:stretch>
            <a:fillRect/>
          </a:stretch>
        </p:blipFill>
        <p:spPr>
          <a:xfrm>
            <a:off x="1059512" y="1410208"/>
            <a:ext cx="3959083" cy="3858780"/>
          </a:xfrm>
          <a:prstGeom prst="rect">
            <a:avLst/>
          </a:prstGeom>
        </p:spPr>
      </p:pic>
      <p:cxnSp>
        <p:nvCxnSpPr>
          <p:cNvPr id="382" name="Straight Connector 381">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AE17D64D-122A-0FB9-0B55-FF102D9EC47A}"/>
              </a:ext>
            </a:extLst>
          </p:cNvPr>
          <p:cNvSpPr>
            <a:spLocks noGrp="1"/>
          </p:cNvSpPr>
          <p:nvPr>
            <p:ph type="body" sz="half" idx="2"/>
          </p:nvPr>
        </p:nvSpPr>
        <p:spPr>
          <a:xfrm>
            <a:off x="5651868" y="2556932"/>
            <a:ext cx="2520578" cy="3318936"/>
          </a:xfrm>
        </p:spPr>
        <p:txBody>
          <a:bodyPr vert="horz" lIns="91440" tIns="45720" rIns="91440" bIns="45720" rtlCol="0" anchor="t">
            <a:normAutofit/>
          </a:bodyPr>
          <a:lstStyle/>
          <a:p>
            <a:pPr algn="l">
              <a:buFont typeface="Arial"/>
              <a:buChar char="•"/>
            </a:pPr>
            <a:r>
              <a:rPr lang="en-US" sz="1800" dirty="0"/>
              <a:t>December 22</a:t>
            </a:r>
            <a:r>
              <a:rPr lang="en-US" sz="1800" baseline="30000" dirty="0"/>
              <a:t>nd</a:t>
            </a:r>
            <a:r>
              <a:rPr lang="en-US" sz="1800" dirty="0"/>
              <a:t> - A big shout-out to the incredible students at Bakersfield High School for dropping off so many much-needed blankets. Their generosity helped dozens of our shelter pets sleep warmer and more comfortably this season.</a:t>
            </a:r>
          </a:p>
        </p:txBody>
      </p:sp>
      <p:sp>
        <p:nvSpPr>
          <p:cNvPr id="4" name="Slide Number Placeholder 3">
            <a:extLst>
              <a:ext uri="{FF2B5EF4-FFF2-40B4-BE49-F238E27FC236}">
                <a16:creationId xmlns:a16="http://schemas.microsoft.com/office/drawing/2014/main" id="{FF17E3B8-7998-8637-1F89-87AD91B127E0}"/>
              </a:ext>
            </a:extLst>
          </p:cNvPr>
          <p:cNvSpPr>
            <a:spLocks noGrp="1"/>
          </p:cNvSpPr>
          <p:nvPr>
            <p:ph type="sldNum" sz="quarter" idx="12"/>
          </p:nvPr>
        </p:nvSpPr>
        <p:spPr>
          <a:xfrm>
            <a:off x="7765425" y="5969000"/>
            <a:ext cx="407023" cy="279400"/>
          </a:xfrm>
        </p:spPr>
        <p:txBody>
          <a:bodyPr vert="horz" lIns="91440" tIns="45720" rIns="91440" bIns="45720" rtlCol="0" anchor="ctr">
            <a:normAutofit/>
          </a:bodyPr>
          <a:lstStyle/>
          <a:p>
            <a:pPr lvl="0" defTabSz="914400">
              <a:spcAft>
                <a:spcPts val="600"/>
              </a:spcAft>
            </a:pPr>
            <a:fld id="{578E44AA-3F5A-4849-8359-0F12FBCE4F04}" type="slidenum">
              <a:rPr lang="en-US"/>
              <a:pPr lvl="0" defTabSz="914400">
                <a:spcAft>
                  <a:spcPts val="600"/>
                </a:spcAft>
              </a:pPr>
              <a:t>49</a:t>
            </a:fld>
            <a:endParaRPr lang="en-US"/>
          </a:p>
        </p:txBody>
      </p:sp>
    </p:spTree>
    <p:extLst>
      <p:ext uri="{BB962C8B-B14F-4D97-AF65-F5344CB8AC3E}">
        <p14:creationId xmlns:p14="http://schemas.microsoft.com/office/powerpoint/2010/main" val="383914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985E15-DA60-AF83-3076-1CB4605A087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99E4D29-5F08-447A-A2A3-AB222BB4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large group of people gathered around a table outside&#10;&#10;AI-generated content may be incorrect.">
            <a:extLst>
              <a:ext uri="{FF2B5EF4-FFF2-40B4-BE49-F238E27FC236}">
                <a16:creationId xmlns:a16="http://schemas.microsoft.com/office/drawing/2014/main" id="{A377A6DD-7090-ECDC-8B39-EA47EA7AEDBB}"/>
              </a:ext>
            </a:extLst>
          </p:cNvPr>
          <p:cNvPicPr>
            <a:picLocks noChangeAspect="1"/>
          </p:cNvPicPr>
          <p:nvPr/>
        </p:nvPicPr>
        <p:blipFill>
          <a:blip r:embed="rId2">
            <a:extLst>
              <a:ext uri="{28A0092B-C50C-407E-A947-70E740481C1C}">
                <a14:useLocalDpi xmlns:a14="http://schemas.microsoft.com/office/drawing/2010/main" val="0"/>
              </a:ext>
            </a:extLst>
          </a:blip>
          <a:srcRect l="85" t="25623" r="-87" b="10811"/>
          <a:stretch>
            <a:fillRect/>
          </a:stretch>
        </p:blipFill>
        <p:spPr>
          <a:xfrm>
            <a:off x="143313" y="171715"/>
            <a:ext cx="5859289" cy="3724422"/>
          </a:xfrm>
          <a:prstGeom prst="rect">
            <a:avLst/>
          </a:prstGeom>
        </p:spPr>
      </p:pic>
      <p:pic>
        <p:nvPicPr>
          <p:cNvPr id="8" name="Picture 7" descr="A group of people at an outdoor event&#10;&#10;AI-generated content may be incorrect.">
            <a:extLst>
              <a:ext uri="{FF2B5EF4-FFF2-40B4-BE49-F238E27FC236}">
                <a16:creationId xmlns:a16="http://schemas.microsoft.com/office/drawing/2014/main" id="{624EB1A2-6379-C3C1-8EDA-5EA122E7D24F}"/>
              </a:ext>
            </a:extLst>
          </p:cNvPr>
          <p:cNvPicPr>
            <a:picLocks noChangeAspect="1"/>
          </p:cNvPicPr>
          <p:nvPr/>
        </p:nvPicPr>
        <p:blipFill>
          <a:blip r:embed="rId3">
            <a:extLst>
              <a:ext uri="{28A0092B-C50C-407E-A947-70E740481C1C}">
                <a14:useLocalDpi xmlns:a14="http://schemas.microsoft.com/office/drawing/2010/main" val="0"/>
              </a:ext>
            </a:extLst>
          </a:blip>
          <a:srcRect l="2850" t="10204" r="2026" b="21316"/>
          <a:stretch>
            <a:fillRect/>
          </a:stretch>
        </p:blipFill>
        <p:spPr>
          <a:xfrm>
            <a:off x="6146999" y="169254"/>
            <a:ext cx="2870033" cy="2066161"/>
          </a:xfrm>
          <a:prstGeom prst="rect">
            <a:avLst/>
          </a:prstGeom>
        </p:spPr>
      </p:pic>
      <p:pic>
        <p:nvPicPr>
          <p:cNvPr id="3" name="Picture 2">
            <a:extLst>
              <a:ext uri="{FF2B5EF4-FFF2-40B4-BE49-F238E27FC236}">
                <a16:creationId xmlns:a16="http://schemas.microsoft.com/office/drawing/2014/main" id="{B0A87985-0B0F-43E6-DFFD-F426D28BF59F}"/>
              </a:ext>
            </a:extLst>
          </p:cNvPr>
          <p:cNvPicPr>
            <a:picLocks noChangeAspect="1"/>
          </p:cNvPicPr>
          <p:nvPr/>
        </p:nvPicPr>
        <p:blipFill>
          <a:blip r:embed="rId4">
            <a:extLst>
              <a:ext uri="{28A0092B-C50C-407E-A947-70E740481C1C}">
                <a14:useLocalDpi xmlns:a14="http://schemas.microsoft.com/office/drawing/2010/main" val="0"/>
              </a:ext>
            </a:extLst>
          </a:blip>
          <a:srcRect r="-4" b="8133"/>
          <a:stretch>
            <a:fillRect/>
          </a:stretch>
        </p:blipFill>
        <p:spPr>
          <a:xfrm>
            <a:off x="143315" y="4070780"/>
            <a:ext cx="2856520" cy="2624098"/>
          </a:xfrm>
          <a:prstGeom prst="rect">
            <a:avLst/>
          </a:prstGeom>
        </p:spPr>
      </p:pic>
      <p:pic>
        <p:nvPicPr>
          <p:cNvPr id="10" name="Picture 9">
            <a:extLst>
              <a:ext uri="{FF2B5EF4-FFF2-40B4-BE49-F238E27FC236}">
                <a16:creationId xmlns:a16="http://schemas.microsoft.com/office/drawing/2014/main" id="{D86AC22A-151B-E811-17CD-33B37F53B59A}"/>
              </a:ext>
            </a:extLst>
          </p:cNvPr>
          <p:cNvPicPr>
            <a:picLocks noChangeAspect="1"/>
          </p:cNvPicPr>
          <p:nvPr/>
        </p:nvPicPr>
        <p:blipFill>
          <a:blip r:embed="rId5">
            <a:extLst>
              <a:ext uri="{28A0092B-C50C-407E-A947-70E740481C1C}">
                <a14:useLocalDpi xmlns:a14="http://schemas.microsoft.com/office/drawing/2010/main" val="0"/>
              </a:ext>
            </a:extLst>
          </a:blip>
          <a:srcRect l="-292" t="8704" r="298" b="233"/>
          <a:stretch>
            <a:fillRect/>
          </a:stretch>
        </p:blipFill>
        <p:spPr>
          <a:xfrm>
            <a:off x="3139219" y="4074509"/>
            <a:ext cx="2860637" cy="2605117"/>
          </a:xfrm>
          <a:prstGeom prst="rect">
            <a:avLst/>
          </a:prstGeom>
        </p:spPr>
      </p:pic>
      <p:pic>
        <p:nvPicPr>
          <p:cNvPr id="6" name="Picture 5">
            <a:extLst>
              <a:ext uri="{FF2B5EF4-FFF2-40B4-BE49-F238E27FC236}">
                <a16:creationId xmlns:a16="http://schemas.microsoft.com/office/drawing/2014/main" id="{DA96773C-7B7B-DB9E-6F9D-4A234913B4E8}"/>
              </a:ext>
            </a:extLst>
          </p:cNvPr>
          <p:cNvPicPr>
            <a:picLocks noChangeAspect="1"/>
          </p:cNvPicPr>
          <p:nvPr/>
        </p:nvPicPr>
        <p:blipFill>
          <a:blip r:embed="rId6">
            <a:extLst>
              <a:ext uri="{28A0092B-C50C-407E-A947-70E740481C1C}">
                <a14:useLocalDpi xmlns:a14="http://schemas.microsoft.com/office/drawing/2010/main" val="0"/>
              </a:ext>
            </a:extLst>
          </a:blip>
          <a:srcRect l="-42" t="21677" r="41" b="6117"/>
          <a:stretch>
            <a:fillRect/>
          </a:stretch>
        </p:blipFill>
        <p:spPr>
          <a:xfrm>
            <a:off x="6134581" y="2391883"/>
            <a:ext cx="2870033" cy="2072296"/>
          </a:xfrm>
          <a:prstGeom prst="rect">
            <a:avLst/>
          </a:prstGeom>
        </p:spPr>
      </p:pic>
      <p:pic>
        <p:nvPicPr>
          <p:cNvPr id="12" name="Picture 11">
            <a:extLst>
              <a:ext uri="{FF2B5EF4-FFF2-40B4-BE49-F238E27FC236}">
                <a16:creationId xmlns:a16="http://schemas.microsoft.com/office/drawing/2014/main" id="{F4A44AE5-8088-914C-7F63-6DCED4AF4438}"/>
              </a:ext>
            </a:extLst>
          </p:cNvPr>
          <p:cNvPicPr>
            <a:picLocks noChangeAspect="1"/>
          </p:cNvPicPr>
          <p:nvPr/>
        </p:nvPicPr>
        <p:blipFill>
          <a:blip r:embed="rId7">
            <a:extLst>
              <a:ext uri="{28A0092B-C50C-407E-A947-70E740481C1C}">
                <a14:useLocalDpi xmlns:a14="http://schemas.microsoft.com/office/drawing/2010/main" val="0"/>
              </a:ext>
            </a:extLst>
          </a:blip>
          <a:srcRect l="-54" t="23644" r="52" b="4338"/>
          <a:stretch>
            <a:fillRect/>
          </a:stretch>
        </p:blipFill>
        <p:spPr>
          <a:xfrm>
            <a:off x="6145495" y="4620643"/>
            <a:ext cx="2870033" cy="2066908"/>
          </a:xfrm>
          <a:prstGeom prst="rect">
            <a:avLst/>
          </a:prstGeom>
        </p:spPr>
      </p:pic>
      <p:sp>
        <p:nvSpPr>
          <p:cNvPr id="5" name="Slide Number Placeholder 4">
            <a:extLst>
              <a:ext uri="{FF2B5EF4-FFF2-40B4-BE49-F238E27FC236}">
                <a16:creationId xmlns:a16="http://schemas.microsoft.com/office/drawing/2014/main" id="{3D5C4939-2F47-0DCA-1B2D-22C08E302C7C}"/>
              </a:ext>
            </a:extLst>
          </p:cNvPr>
          <p:cNvSpPr>
            <a:spLocks noGrp="1"/>
          </p:cNvSpPr>
          <p:nvPr>
            <p:ph type="sldNum" sz="quarter" idx="12"/>
          </p:nvPr>
        </p:nvSpPr>
        <p:spPr>
          <a:xfrm>
            <a:off x="6457950" y="6356350"/>
            <a:ext cx="2057400" cy="365125"/>
          </a:xfrm>
        </p:spPr>
        <p:txBody>
          <a:bodyPr>
            <a:normAutofit/>
          </a:bodyPr>
          <a:lstStyle/>
          <a:p>
            <a:pPr lvl="0">
              <a:spcAft>
                <a:spcPts val="600"/>
              </a:spcAft>
            </a:pPr>
            <a:fld id="{B11CE0BE-3064-4B68-853B-9AD972323C5A}" type="slidenum">
              <a:rPr lang="en-US">
                <a:solidFill>
                  <a:srgbClr val="FFFFFF"/>
                </a:solidFill>
              </a:rPr>
              <a:pPr lvl="0">
                <a:spcAft>
                  <a:spcPts val="600"/>
                </a:spcAft>
              </a:pPr>
              <a:t>5</a:t>
            </a:fld>
            <a:endParaRPr lang="en-US">
              <a:solidFill>
                <a:srgbClr val="FFFFFF"/>
              </a:solidFill>
            </a:endParaRPr>
          </a:p>
        </p:txBody>
      </p:sp>
    </p:spTree>
    <p:extLst>
      <p:ext uri="{BB962C8B-B14F-4D97-AF65-F5344CB8AC3E}">
        <p14:creationId xmlns:p14="http://schemas.microsoft.com/office/powerpoint/2010/main" val="4199784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4C2E-A3D1-80E0-6C9C-1D8D6782B157}"/>
              </a:ext>
            </a:extLst>
          </p:cNvPr>
          <p:cNvSpPr>
            <a:spLocks noGrp="1"/>
          </p:cNvSpPr>
          <p:nvPr>
            <p:ph type="title"/>
          </p:nvPr>
        </p:nvSpPr>
        <p:spPr/>
        <p:txBody>
          <a:bodyPr/>
          <a:lstStyle/>
          <a:p>
            <a:r>
              <a:rPr lang="en-US" b="1" dirty="0">
                <a:solidFill>
                  <a:schemeClr val="tx2"/>
                </a:solidFill>
              </a:rPr>
              <a:t>2025 Year To Date</a:t>
            </a:r>
            <a:br>
              <a:rPr lang="en-US" dirty="0"/>
            </a:br>
            <a:r>
              <a:rPr lang="en-US" sz="2400" dirty="0"/>
              <a:t>January 1</a:t>
            </a:r>
            <a:r>
              <a:rPr lang="en-US" sz="2400" baseline="30000" dirty="0"/>
              <a:t>st</a:t>
            </a:r>
            <a:r>
              <a:rPr lang="en-US" sz="2400" dirty="0"/>
              <a:t> – December 31</a:t>
            </a:r>
            <a:r>
              <a:rPr lang="en-US" sz="2400" baseline="30000" dirty="0"/>
              <a:t>st</a:t>
            </a:r>
            <a:r>
              <a:rPr lang="en-US" sz="2400" dirty="0"/>
              <a:t> </a:t>
            </a:r>
          </a:p>
        </p:txBody>
      </p:sp>
      <p:graphicFrame>
        <p:nvGraphicFramePr>
          <p:cNvPr id="9" name="Content Placeholder 8">
            <a:extLst>
              <a:ext uri="{FF2B5EF4-FFF2-40B4-BE49-F238E27FC236}">
                <a16:creationId xmlns:a16="http://schemas.microsoft.com/office/drawing/2014/main" id="{BB484EBF-3089-53C4-DC57-85D0B7FE9A9C}"/>
              </a:ext>
            </a:extLst>
          </p:cNvPr>
          <p:cNvGraphicFramePr>
            <a:graphicFrameLocks noGrp="1"/>
          </p:cNvGraphicFramePr>
          <p:nvPr>
            <p:ph idx="1"/>
            <p:extLst>
              <p:ext uri="{D42A27DB-BD31-4B8C-83A1-F6EECF244321}">
                <p14:modId xmlns:p14="http://schemas.microsoft.com/office/powerpoint/2010/main" val="2872915504"/>
              </p:ext>
            </p:extLst>
          </p:nvPr>
        </p:nvGraphicFramePr>
        <p:xfrm>
          <a:off x="1176338" y="2490788"/>
          <a:ext cx="6799262" cy="3444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9">
            <a:extLst>
              <a:ext uri="{FF2B5EF4-FFF2-40B4-BE49-F238E27FC236}">
                <a16:creationId xmlns:a16="http://schemas.microsoft.com/office/drawing/2014/main" id="{16FFA21D-81E2-7242-BB58-B6EFBF19987D}"/>
              </a:ext>
            </a:extLst>
          </p:cNvPr>
          <p:cNvSpPr>
            <a:spLocks noGrp="1"/>
          </p:cNvSpPr>
          <p:nvPr>
            <p:ph type="sldNum" sz="quarter" idx="12"/>
          </p:nvPr>
        </p:nvSpPr>
        <p:spPr/>
        <p:txBody>
          <a:bodyPr/>
          <a:lstStyle/>
          <a:p>
            <a:pPr lvl="0"/>
            <a:fld id="{578E44AA-3F5A-4849-8359-0F12FBCE4F04}" type="slidenum">
              <a:rPr lang="en-US" smtClean="0"/>
              <a:t>50</a:t>
            </a:fld>
            <a:endParaRPr lang="en-US"/>
          </a:p>
        </p:txBody>
      </p:sp>
    </p:spTree>
    <p:extLst>
      <p:ext uri="{BB962C8B-B14F-4D97-AF65-F5344CB8AC3E}">
        <p14:creationId xmlns:p14="http://schemas.microsoft.com/office/powerpoint/2010/main" val="2101271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AA5B0222-9A28-0E35-07EF-5E5493D85213}"/>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device&#10;&#10;AI-generated content may be incorrect.">
            <a:extLst>
              <a:ext uri="{FF2B5EF4-FFF2-40B4-BE49-F238E27FC236}">
                <a16:creationId xmlns:a16="http://schemas.microsoft.com/office/drawing/2014/main" id="{31E2B9B0-049B-D507-CD85-E14563881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4387" y="1565275"/>
            <a:ext cx="4825176" cy="3727449"/>
          </a:xfrm>
          <a:prstGeom prst="rect">
            <a:avLst/>
          </a:prstGeom>
          <a:ln w="127000" cap="sq">
            <a:solidFill>
              <a:srgbClr val="FFFFFF"/>
            </a:solidFill>
            <a:miter lim="800000"/>
          </a:ln>
        </p:spPr>
      </p:pic>
      <p:pic>
        <p:nvPicPr>
          <p:cNvPr id="14" name="Picture 13" descr="A picture containing diagram&#10;&#10;AI-generated content may be incorrect.">
            <a:extLst>
              <a:ext uri="{FF2B5EF4-FFF2-40B4-BE49-F238E27FC236}">
                <a16:creationId xmlns:a16="http://schemas.microsoft.com/office/drawing/2014/main" id="{A1970C49-42BE-842D-9AB6-307A422174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64435" y="1565275"/>
            <a:ext cx="4825176" cy="3727449"/>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92203B77-351C-2521-AF50-F23B8FF7494D}"/>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51</a:t>
            </a:fld>
            <a:endParaRPr lang="en-US"/>
          </a:p>
        </p:txBody>
      </p:sp>
    </p:spTree>
    <p:extLst>
      <p:ext uri="{BB962C8B-B14F-4D97-AF65-F5344CB8AC3E}">
        <p14:creationId xmlns:p14="http://schemas.microsoft.com/office/powerpoint/2010/main" val="2395067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CA3DBDB0-26A3-86D7-1DD7-E9FAA110F4D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AI-generated content may be incorrect.">
            <a:extLst>
              <a:ext uri="{FF2B5EF4-FFF2-40B4-BE49-F238E27FC236}">
                <a16:creationId xmlns:a16="http://schemas.microsoft.com/office/drawing/2014/main" id="{3397B2F7-EBA8-414B-7872-F338A112C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4387" y="1565275"/>
            <a:ext cx="4825176" cy="3727449"/>
          </a:xfrm>
          <a:prstGeom prst="rect">
            <a:avLst/>
          </a:prstGeom>
          <a:ln w="127000" cap="sq">
            <a:solidFill>
              <a:srgbClr val="FFFFFF"/>
            </a:solidFill>
            <a:miter lim="800000"/>
          </a:ln>
        </p:spPr>
      </p:pic>
      <p:pic>
        <p:nvPicPr>
          <p:cNvPr id="4" name="Picture 3" descr="A picture containing diagram&#10;&#10;AI-generated content may be incorrect.">
            <a:extLst>
              <a:ext uri="{FF2B5EF4-FFF2-40B4-BE49-F238E27FC236}">
                <a16:creationId xmlns:a16="http://schemas.microsoft.com/office/drawing/2014/main" id="{31BC4E1C-3089-B1F8-5E90-95CD5B4A45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64435" y="1565275"/>
            <a:ext cx="4825176" cy="3727449"/>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9DD01C29-C09F-9D2E-1A48-072E1DB83278}"/>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52</a:t>
            </a:fld>
            <a:endParaRPr lang="en-US"/>
          </a:p>
        </p:txBody>
      </p:sp>
    </p:spTree>
    <p:extLst>
      <p:ext uri="{BB962C8B-B14F-4D97-AF65-F5344CB8AC3E}">
        <p14:creationId xmlns:p14="http://schemas.microsoft.com/office/powerpoint/2010/main" val="4214167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650742C6-C523-642B-1CBA-76C6694D5DD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device&#10;&#10;AI-generated content may be incorrect.">
            <a:extLst>
              <a:ext uri="{FF2B5EF4-FFF2-40B4-BE49-F238E27FC236}">
                <a16:creationId xmlns:a16="http://schemas.microsoft.com/office/drawing/2014/main" id="{7A01E52B-2B07-7D9B-4061-531A91798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4387" y="1565275"/>
            <a:ext cx="4825176" cy="3727449"/>
          </a:xfrm>
          <a:prstGeom prst="rect">
            <a:avLst/>
          </a:prstGeom>
          <a:ln w="127000" cap="sq">
            <a:solidFill>
              <a:srgbClr val="FFFFFF"/>
            </a:solidFill>
            <a:miter lim="800000"/>
          </a:ln>
        </p:spPr>
      </p:pic>
      <p:pic>
        <p:nvPicPr>
          <p:cNvPr id="4" name="Picture 3" descr="A picture containing text, device&#10;&#10;AI-generated content may be incorrect.">
            <a:extLst>
              <a:ext uri="{FF2B5EF4-FFF2-40B4-BE49-F238E27FC236}">
                <a16:creationId xmlns:a16="http://schemas.microsoft.com/office/drawing/2014/main" id="{164905AA-9612-DCD4-E172-A5556F510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64435" y="1565275"/>
            <a:ext cx="4825176" cy="3727449"/>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DCFA2560-A8A8-63E6-04EB-2883B0E02445}"/>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53</a:t>
            </a:fld>
            <a:endParaRPr lang="en-US"/>
          </a:p>
        </p:txBody>
      </p:sp>
    </p:spTree>
    <p:extLst>
      <p:ext uri="{BB962C8B-B14F-4D97-AF65-F5344CB8AC3E}">
        <p14:creationId xmlns:p14="http://schemas.microsoft.com/office/powerpoint/2010/main" val="2538606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11DB5079-8344-24EB-0741-DDFBB79DDFA9}"/>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device&#10;&#10;AI-generated content may be incorrect.">
            <a:extLst>
              <a:ext uri="{FF2B5EF4-FFF2-40B4-BE49-F238E27FC236}">
                <a16:creationId xmlns:a16="http://schemas.microsoft.com/office/drawing/2014/main" id="{AED52BDF-C4A8-EE8E-9EAE-7EBD9CB31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233196" y="1574421"/>
            <a:ext cx="4825176" cy="3727449"/>
          </a:xfrm>
          <a:prstGeom prst="rect">
            <a:avLst/>
          </a:prstGeom>
          <a:ln w="127000" cap="sq">
            <a:solidFill>
              <a:srgbClr val="FFFFFF"/>
            </a:solidFill>
            <a:miter lim="800000"/>
          </a:ln>
        </p:spPr>
      </p:pic>
      <p:pic>
        <p:nvPicPr>
          <p:cNvPr id="7" name="Picture 6" descr="Diagram&#10;&#10;AI-generated content may be incorrect.">
            <a:extLst>
              <a:ext uri="{FF2B5EF4-FFF2-40B4-BE49-F238E27FC236}">
                <a16:creationId xmlns:a16="http://schemas.microsoft.com/office/drawing/2014/main" id="{CA4BABF5-70C5-4EA5-F2C2-B0040A23FE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9051" y="1565276"/>
            <a:ext cx="4825176" cy="3727449"/>
          </a:xfrm>
          <a:prstGeom prst="rect">
            <a:avLst/>
          </a:prstGeom>
          <a:ln w="127000" cap="sq">
            <a:solidFill>
              <a:srgbClr val="FFFFFF"/>
            </a:solidFill>
            <a:miter lim="800000"/>
          </a:ln>
        </p:spPr>
      </p:pic>
      <p:sp>
        <p:nvSpPr>
          <p:cNvPr id="2" name="Slide Number Placeholder 1">
            <a:extLst>
              <a:ext uri="{FF2B5EF4-FFF2-40B4-BE49-F238E27FC236}">
                <a16:creationId xmlns:a16="http://schemas.microsoft.com/office/drawing/2014/main" id="{B18A6623-AE4A-F6A7-EA1B-9FA4C9BF0B28}"/>
              </a:ext>
            </a:extLst>
          </p:cNvPr>
          <p:cNvSpPr>
            <a:spLocks noGrp="1"/>
          </p:cNvSpPr>
          <p:nvPr>
            <p:ph type="sldNum" sz="quarter" idx="12"/>
          </p:nvPr>
        </p:nvSpPr>
        <p:spPr>
          <a:xfrm>
            <a:off x="7765425" y="6212194"/>
            <a:ext cx="407023" cy="279400"/>
          </a:xfrm>
        </p:spPr>
        <p:txBody>
          <a:bodyPr>
            <a:normAutofit/>
          </a:bodyPr>
          <a:lstStyle/>
          <a:p>
            <a:pPr lvl="0">
              <a:spcAft>
                <a:spcPts val="600"/>
              </a:spcAft>
            </a:pPr>
            <a:fld id="{ACF44C5A-0B84-47FD-A8DA-63EA86983490}" type="slidenum">
              <a:rPr lang="en-US" smtClean="0"/>
              <a:pPr lvl="0">
                <a:spcAft>
                  <a:spcPts val="600"/>
                </a:spcAft>
              </a:pPr>
              <a:t>54</a:t>
            </a:fld>
            <a:endParaRPr lang="en-US"/>
          </a:p>
        </p:txBody>
      </p:sp>
    </p:spTree>
    <p:extLst>
      <p:ext uri="{BB962C8B-B14F-4D97-AF65-F5344CB8AC3E}">
        <p14:creationId xmlns:p14="http://schemas.microsoft.com/office/powerpoint/2010/main" val="1511601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3A2EA39D-AD20-4EB8-A5A2-909783A44B56}"/>
            </a:ext>
          </a:extLst>
        </p:cNvPr>
        <p:cNvGrpSpPr/>
        <p:nvPr/>
      </p:nvGrpSpPr>
      <p:grpSpPr>
        <a:xfrm>
          <a:off x="0" y="0"/>
          <a:ext cx="0" cy="0"/>
          <a:chOff x="0" y="0"/>
          <a:chExt cx="0" cy="0"/>
        </a:xfrm>
      </p:grpSpPr>
      <p:grpSp>
        <p:nvGrpSpPr>
          <p:cNvPr id="111" name="Group 110">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12" name="Picture 111">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3" name="Rectangle 112">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4" name="Picture 113">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15" name="Picture 114">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17" name="Straight Connector 116">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19" name="Rectangle 118">
            <a:extLst>
              <a:ext uri="{FF2B5EF4-FFF2-40B4-BE49-F238E27FC236}">
                <a16:creationId xmlns:a16="http://schemas.microsoft.com/office/drawing/2014/main" id="{28FA177F-145C-478A-A7ED-8D021CE76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120">
            <a:extLst>
              <a:ext uri="{FF2B5EF4-FFF2-40B4-BE49-F238E27FC236}">
                <a16:creationId xmlns:a16="http://schemas.microsoft.com/office/drawing/2014/main" id="{1A96A522-1258-462E-AFC5-F5E3F1411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22" name="Picture 121">
              <a:extLst>
                <a:ext uri="{FF2B5EF4-FFF2-40B4-BE49-F238E27FC236}">
                  <a16:creationId xmlns:a16="http://schemas.microsoft.com/office/drawing/2014/main" id="{ECD43597-59D1-4246-A90D-26FE2B6081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3" name="Rectangle 122">
              <a:extLst>
                <a:ext uri="{FF2B5EF4-FFF2-40B4-BE49-F238E27FC236}">
                  <a16:creationId xmlns:a16="http://schemas.microsoft.com/office/drawing/2014/main" id="{2ED48CD8-BE7A-4992-8570-58DEE9826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4" name="Picture 123">
              <a:extLst>
                <a:ext uri="{FF2B5EF4-FFF2-40B4-BE49-F238E27FC236}">
                  <a16:creationId xmlns:a16="http://schemas.microsoft.com/office/drawing/2014/main" id="{9A68BD7C-72FC-4E92-88BB-3401D485D2B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5" name="Picture 124">
              <a:extLst>
                <a:ext uri="{FF2B5EF4-FFF2-40B4-BE49-F238E27FC236}">
                  <a16:creationId xmlns:a16="http://schemas.microsoft.com/office/drawing/2014/main" id="{C8B73423-E00D-4FC9-9873-0C259A14BC1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2162C7CE-7E5B-A5A8-928B-F66C4E541F8D}"/>
              </a:ext>
            </a:extLst>
          </p:cNvPr>
          <p:cNvSpPr>
            <a:spLocks noGrp="1"/>
          </p:cNvSpPr>
          <p:nvPr>
            <p:ph type="title"/>
          </p:nvPr>
        </p:nvSpPr>
        <p:spPr>
          <a:xfrm>
            <a:off x="4915327" y="1041401"/>
            <a:ext cx="3403895" cy="2345264"/>
          </a:xfrm>
        </p:spPr>
        <p:txBody>
          <a:bodyPr vert="horz" lIns="91440" tIns="45720" rIns="91440" bIns="45720" rtlCol="0" anchor="b">
            <a:normAutofit/>
          </a:bodyPr>
          <a:lstStyle/>
          <a:p>
            <a:r>
              <a:rPr lang="en-US" sz="5400">
                <a:solidFill>
                  <a:srgbClr val="262626"/>
                </a:solidFill>
              </a:rPr>
              <a:t>November Adoptions</a:t>
            </a:r>
          </a:p>
        </p:txBody>
      </p:sp>
      <p:sp>
        <p:nvSpPr>
          <p:cNvPr id="127" name="Rectangle 126">
            <a:extLst>
              <a:ext uri="{FF2B5EF4-FFF2-40B4-BE49-F238E27FC236}">
                <a16:creationId xmlns:a16="http://schemas.microsoft.com/office/drawing/2014/main" id="{22EEABFB-D1AB-4BFF-84FC-449548E93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373237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og sitting next to a pumpkin&#10;&#10;AI-generated content may be incorrect.">
            <a:extLst>
              <a:ext uri="{FF2B5EF4-FFF2-40B4-BE49-F238E27FC236}">
                <a16:creationId xmlns:a16="http://schemas.microsoft.com/office/drawing/2014/main" id="{071A38F5-BA64-3E0E-7814-F4A10F88B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512" y="2422247"/>
            <a:ext cx="3261694" cy="1834702"/>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cxnSp>
        <p:nvCxnSpPr>
          <p:cNvPr id="129" name="Straight Connector 128">
            <a:extLst>
              <a:ext uri="{FF2B5EF4-FFF2-40B4-BE49-F238E27FC236}">
                <a16:creationId xmlns:a16="http://schemas.microsoft.com/office/drawing/2014/main" id="{4231BC86-8965-4F95-9FD9-76313A7D6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5327" y="3522131"/>
            <a:ext cx="3390479"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659727DB-8CB8-2616-8AF6-7745601BD5DC}"/>
              </a:ext>
            </a:extLst>
          </p:cNvPr>
          <p:cNvSpPr>
            <a:spLocks noGrp="1"/>
          </p:cNvSpPr>
          <p:nvPr>
            <p:ph type="sldNum" sz="quarter" idx="12"/>
          </p:nvPr>
        </p:nvSpPr>
        <p:spPr>
          <a:xfrm>
            <a:off x="7763256" y="5908686"/>
            <a:ext cx="413375" cy="279400"/>
          </a:xfrm>
        </p:spPr>
        <p:txBody>
          <a:bodyPr vert="horz" lIns="91440" tIns="45720" rIns="91440" bIns="45720" rtlCol="0" anchor="ctr">
            <a:normAutofit/>
          </a:bodyPr>
          <a:lstStyle/>
          <a:p>
            <a:pPr lvl="0" defTabSz="914400">
              <a:spcAft>
                <a:spcPts val="600"/>
              </a:spcAft>
            </a:pPr>
            <a:fld id="{ACF44C5A-0B84-47FD-A8DA-63EA86983490}" type="slidenum">
              <a:rPr lang="en-US">
                <a:solidFill>
                  <a:srgbClr val="000000"/>
                </a:solidFill>
              </a:rPr>
              <a:pPr lvl="0" defTabSz="914400">
                <a:spcAft>
                  <a:spcPts val="600"/>
                </a:spcAft>
              </a:pPr>
              <a:t>6</a:t>
            </a:fld>
            <a:endParaRPr lang="en-US">
              <a:solidFill>
                <a:srgbClr val="000000"/>
              </a:solidFill>
            </a:endParaRPr>
          </a:p>
        </p:txBody>
      </p:sp>
    </p:spTree>
    <p:extLst>
      <p:ext uri="{BB962C8B-B14F-4D97-AF65-F5344CB8AC3E}">
        <p14:creationId xmlns:p14="http://schemas.microsoft.com/office/powerpoint/2010/main" val="3387793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AE2CE357-8D54-8C0E-81E3-C0E0EBC4110E}"/>
            </a:ext>
          </a:extLst>
        </p:cNvPr>
        <p:cNvGrpSpPr/>
        <p:nvPr/>
      </p:nvGrpSpPr>
      <p:grpSpPr>
        <a:xfrm>
          <a:off x="0" y="0"/>
          <a:ext cx="0" cy="0"/>
          <a:chOff x="0" y="0"/>
          <a:chExt cx="0" cy="0"/>
        </a:xfrm>
      </p:grpSpPr>
      <p:grpSp>
        <p:nvGrpSpPr>
          <p:cNvPr id="173" name="Group 172">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54" name="Picture 153">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4" name="Rectangle 17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6" name="Picture 155">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57" name="Picture 156">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75" name="Straight Connector 174">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6" name="Rectangle 175">
            <a:extLst>
              <a:ext uri="{FF2B5EF4-FFF2-40B4-BE49-F238E27FC236}">
                <a16:creationId xmlns:a16="http://schemas.microsoft.com/office/drawing/2014/main" id="{28FA177F-145C-478A-A7ED-8D021CE76B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1A96A522-1258-462E-AFC5-F5E3F1411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64" name="Picture 163">
              <a:extLst>
                <a:ext uri="{FF2B5EF4-FFF2-40B4-BE49-F238E27FC236}">
                  <a16:creationId xmlns:a16="http://schemas.microsoft.com/office/drawing/2014/main" id="{ECD43597-59D1-4246-A90D-26FE2B6081B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78" name="Rectangle 177">
              <a:extLst>
                <a:ext uri="{FF2B5EF4-FFF2-40B4-BE49-F238E27FC236}">
                  <a16:creationId xmlns:a16="http://schemas.microsoft.com/office/drawing/2014/main" id="{2ED48CD8-BE7A-4992-8570-58DEE9826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6" name="Picture 165">
              <a:extLst>
                <a:ext uri="{FF2B5EF4-FFF2-40B4-BE49-F238E27FC236}">
                  <a16:creationId xmlns:a16="http://schemas.microsoft.com/office/drawing/2014/main" id="{9A68BD7C-72FC-4E92-88BB-3401D485D2B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7" name="Picture 166">
              <a:extLst>
                <a:ext uri="{FF2B5EF4-FFF2-40B4-BE49-F238E27FC236}">
                  <a16:creationId xmlns:a16="http://schemas.microsoft.com/office/drawing/2014/main" id="{C8B73423-E00D-4FC9-9873-0C259A14BC1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446176AA-8F51-083F-8CEB-2D824F1B284C}"/>
              </a:ext>
            </a:extLst>
          </p:cNvPr>
          <p:cNvSpPr>
            <a:spLocks noGrp="1"/>
          </p:cNvSpPr>
          <p:nvPr>
            <p:ph type="title"/>
          </p:nvPr>
        </p:nvSpPr>
        <p:spPr>
          <a:xfrm>
            <a:off x="4915327" y="1041401"/>
            <a:ext cx="3403895" cy="2345264"/>
          </a:xfrm>
        </p:spPr>
        <p:txBody>
          <a:bodyPr vert="horz" lIns="91440" tIns="45720" rIns="91440" bIns="45720" rtlCol="0" anchor="b">
            <a:normAutofit/>
          </a:bodyPr>
          <a:lstStyle/>
          <a:p>
            <a:r>
              <a:rPr lang="en-US" sz="5400">
                <a:solidFill>
                  <a:srgbClr val="262626"/>
                </a:solidFill>
              </a:rPr>
              <a:t>December Adoptions</a:t>
            </a:r>
          </a:p>
        </p:txBody>
      </p:sp>
      <p:sp>
        <p:nvSpPr>
          <p:cNvPr id="179" name="Rectangle 178">
            <a:extLst>
              <a:ext uri="{FF2B5EF4-FFF2-40B4-BE49-F238E27FC236}">
                <a16:creationId xmlns:a16="http://schemas.microsoft.com/office/drawing/2014/main" id="{22EEABFB-D1AB-4BFF-84FC-449548E93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373237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6F8486B-799C-06DD-4E9A-DCC8BD9C4A1A}"/>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1059512" y="1708751"/>
            <a:ext cx="3261694" cy="3261694"/>
          </a:xfrm>
          <a:prstGeom prst="rect">
            <a:avLst/>
          </a:prstGeom>
        </p:spPr>
      </p:pic>
      <p:cxnSp>
        <p:nvCxnSpPr>
          <p:cNvPr id="180" name="Straight Connector 179">
            <a:extLst>
              <a:ext uri="{FF2B5EF4-FFF2-40B4-BE49-F238E27FC236}">
                <a16:creationId xmlns:a16="http://schemas.microsoft.com/office/drawing/2014/main" id="{4231BC86-8965-4F95-9FD9-76313A7D60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5327" y="3522131"/>
            <a:ext cx="3390479"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72A9A62A-9F30-9DAE-7809-4792F49B9F00}"/>
              </a:ext>
            </a:extLst>
          </p:cNvPr>
          <p:cNvSpPr>
            <a:spLocks noGrp="1"/>
          </p:cNvSpPr>
          <p:nvPr>
            <p:ph type="sldNum" sz="quarter" idx="12"/>
          </p:nvPr>
        </p:nvSpPr>
        <p:spPr>
          <a:xfrm>
            <a:off x="7763256" y="5908686"/>
            <a:ext cx="413375" cy="279400"/>
          </a:xfrm>
        </p:spPr>
        <p:txBody>
          <a:bodyPr vert="horz" lIns="91440" tIns="45720" rIns="91440" bIns="45720" rtlCol="0" anchor="ctr">
            <a:normAutofit/>
          </a:bodyPr>
          <a:lstStyle/>
          <a:p>
            <a:pPr lvl="0" defTabSz="914400">
              <a:spcAft>
                <a:spcPts val="600"/>
              </a:spcAft>
            </a:pPr>
            <a:fld id="{ACF44C5A-0B84-47FD-A8DA-63EA86983490}" type="slidenum">
              <a:rPr lang="en-US">
                <a:solidFill>
                  <a:srgbClr val="000000"/>
                </a:solidFill>
              </a:rPr>
              <a:pPr lvl="0" defTabSz="914400">
                <a:spcAft>
                  <a:spcPts val="600"/>
                </a:spcAft>
              </a:pPr>
              <a:t>7</a:t>
            </a:fld>
            <a:endParaRPr lang="en-US">
              <a:solidFill>
                <a:srgbClr val="000000"/>
              </a:solidFill>
            </a:endParaRPr>
          </a:p>
        </p:txBody>
      </p:sp>
    </p:spTree>
    <p:extLst>
      <p:ext uri="{BB962C8B-B14F-4D97-AF65-F5344CB8AC3E}">
        <p14:creationId xmlns:p14="http://schemas.microsoft.com/office/powerpoint/2010/main" val="1650377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81D0B977-D4C6-E72B-A906-994EEC4C72BD}"/>
            </a:ext>
          </a:extLst>
        </p:cNvPr>
        <p:cNvGrpSpPr/>
        <p:nvPr/>
      </p:nvGrpSpPr>
      <p:grpSpPr>
        <a:xfrm>
          <a:off x="0" y="0"/>
          <a:ext cx="0" cy="0"/>
          <a:chOff x="0" y="0"/>
          <a:chExt cx="0" cy="0"/>
        </a:xfrm>
      </p:grpSpPr>
      <p:grpSp>
        <p:nvGrpSpPr>
          <p:cNvPr id="219" name="Group 218">
            <a:extLst>
              <a:ext uri="{FF2B5EF4-FFF2-40B4-BE49-F238E27FC236}">
                <a16:creationId xmlns:a16="http://schemas.microsoft.com/office/drawing/2014/main" id="{3FEEE78B-6EC9-4EE6-B42A-C56FE0583E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200" name="Picture 199">
              <a:extLst>
                <a:ext uri="{FF2B5EF4-FFF2-40B4-BE49-F238E27FC236}">
                  <a16:creationId xmlns:a16="http://schemas.microsoft.com/office/drawing/2014/main" id="{2989D3D0-25DB-4F46-A08D-5FA66FBFDF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0" name="Rectangle 219">
              <a:extLst>
                <a:ext uri="{FF2B5EF4-FFF2-40B4-BE49-F238E27FC236}">
                  <a16:creationId xmlns:a16="http://schemas.microsoft.com/office/drawing/2014/main" id="{82F2E3AD-002C-47F6-A7F8-7D07CE2BA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02" name="Picture 201">
              <a:extLst>
                <a:ext uri="{FF2B5EF4-FFF2-40B4-BE49-F238E27FC236}">
                  <a16:creationId xmlns:a16="http://schemas.microsoft.com/office/drawing/2014/main" id="{9F26D44A-571B-4B37-B312-F1EB96D0778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3" name="Picture 202">
              <a:extLst>
                <a:ext uri="{FF2B5EF4-FFF2-40B4-BE49-F238E27FC236}">
                  <a16:creationId xmlns:a16="http://schemas.microsoft.com/office/drawing/2014/main" id="{8912A71A-A72B-4A6F-92A9-2B170CE4224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21" name="Straight Connector 220">
            <a:extLst>
              <a:ext uri="{FF2B5EF4-FFF2-40B4-BE49-F238E27FC236}">
                <a16:creationId xmlns:a16="http://schemas.microsoft.com/office/drawing/2014/main" id="{A82A5FDC-0CB0-426A-A974-5B7A646F2E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22" name="Rectangle 221">
            <a:extLst>
              <a:ext uri="{FF2B5EF4-FFF2-40B4-BE49-F238E27FC236}">
                <a16:creationId xmlns:a16="http://schemas.microsoft.com/office/drawing/2014/main" id="{C10CC07B-CA4C-49F7-A1FF-F96DA96FF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3" name="Group 222">
            <a:extLst>
              <a:ext uri="{FF2B5EF4-FFF2-40B4-BE49-F238E27FC236}">
                <a16:creationId xmlns:a16="http://schemas.microsoft.com/office/drawing/2014/main" id="{60BFC893-4B6A-49DA-9D35-814AA290F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210" name="Picture 209">
              <a:extLst>
                <a:ext uri="{FF2B5EF4-FFF2-40B4-BE49-F238E27FC236}">
                  <a16:creationId xmlns:a16="http://schemas.microsoft.com/office/drawing/2014/main" id="{37CB0CB7-8936-4E39-95D5-BD8089D293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4" name="Rectangle 223">
              <a:extLst>
                <a:ext uri="{FF2B5EF4-FFF2-40B4-BE49-F238E27FC236}">
                  <a16:creationId xmlns:a16="http://schemas.microsoft.com/office/drawing/2014/main" id="{8CE6B77F-724B-480C-935D-C0719D508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12" name="Picture 211">
              <a:extLst>
                <a:ext uri="{FF2B5EF4-FFF2-40B4-BE49-F238E27FC236}">
                  <a16:creationId xmlns:a16="http://schemas.microsoft.com/office/drawing/2014/main" id="{7CF864C1-2CA0-4240-AFD7-FEC8A1822C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13" name="Picture 212">
              <a:extLst>
                <a:ext uri="{FF2B5EF4-FFF2-40B4-BE49-F238E27FC236}">
                  <a16:creationId xmlns:a16="http://schemas.microsoft.com/office/drawing/2014/main" id="{8993CC9D-D4D1-48BB-84CE-02F0878983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7F78BF84-F365-6E3A-24F6-8C04D8D87C81}"/>
              </a:ext>
            </a:extLst>
          </p:cNvPr>
          <p:cNvSpPr>
            <a:spLocks noGrp="1"/>
          </p:cNvSpPr>
          <p:nvPr>
            <p:ph type="title"/>
          </p:nvPr>
        </p:nvSpPr>
        <p:spPr>
          <a:xfrm>
            <a:off x="826964" y="4404852"/>
            <a:ext cx="7492258" cy="1054745"/>
          </a:xfrm>
        </p:spPr>
        <p:txBody>
          <a:bodyPr vert="horz" lIns="91440" tIns="45720" rIns="91440" bIns="45720" rtlCol="0" anchor="b">
            <a:normAutofit/>
          </a:bodyPr>
          <a:lstStyle/>
          <a:p>
            <a:r>
              <a:rPr lang="en-US" sz="5400" kern="1200" cap="none" dirty="0">
                <a:ln w="3175" cmpd="sng">
                  <a:noFill/>
                </a:ln>
                <a:solidFill>
                  <a:schemeClr val="tx1">
                    <a:lumMod val="85000"/>
                    <a:lumOff val="15000"/>
                  </a:schemeClr>
                </a:solidFill>
                <a:effectLst/>
                <a:latin typeface="+mj-lt"/>
                <a:ea typeface="+mj-ea"/>
                <a:cs typeface="+mj-cs"/>
              </a:rPr>
              <a:t>Streets of Bakersfield</a:t>
            </a:r>
          </a:p>
        </p:txBody>
      </p:sp>
      <p:sp>
        <p:nvSpPr>
          <p:cNvPr id="225" name="Rectangle 224">
            <a:extLst>
              <a:ext uri="{FF2B5EF4-FFF2-40B4-BE49-F238E27FC236}">
                <a16:creationId xmlns:a16="http://schemas.microsoft.com/office/drawing/2014/main" id="{7D0E6809-DFB9-49E1-96CD-62D9E900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55DFD5-2EB7-D424-30D3-8E80335194EB}"/>
              </a:ext>
            </a:extLst>
          </p:cNvPr>
          <p:cNvPicPr>
            <a:picLocks noChangeAspect="1"/>
          </p:cNvPicPr>
          <p:nvPr/>
        </p:nvPicPr>
        <p:blipFill>
          <a:blip r:embed="rId7">
            <a:extLst>
              <a:ext uri="{28A0092B-C50C-407E-A947-70E740481C1C}">
                <a14:useLocalDpi xmlns:a14="http://schemas.microsoft.com/office/drawing/2010/main" val="0"/>
              </a:ext>
            </a:extLst>
          </a:blip>
          <a:stretch/>
        </p:blipFill>
        <p:spPr>
          <a:xfrm>
            <a:off x="1332377" y="1619565"/>
            <a:ext cx="2073616" cy="2073616"/>
          </a:xfrm>
          <a:prstGeom prst="rect">
            <a:avLst/>
          </a:prstGeom>
        </p:spPr>
      </p:pic>
      <p:pic>
        <p:nvPicPr>
          <p:cNvPr id="6" name="Picture 5">
            <a:extLst>
              <a:ext uri="{FF2B5EF4-FFF2-40B4-BE49-F238E27FC236}">
                <a16:creationId xmlns:a16="http://schemas.microsoft.com/office/drawing/2014/main" id="{5A801BD8-9F95-EFB6-A180-ADC39BE8D0B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535192" y="1619565"/>
            <a:ext cx="2073616" cy="2073616"/>
          </a:xfrm>
          <a:prstGeom prst="rect">
            <a:avLst/>
          </a:prstGeom>
        </p:spPr>
      </p:pic>
      <p:pic>
        <p:nvPicPr>
          <p:cNvPr id="11" name="Picture 10">
            <a:extLst>
              <a:ext uri="{FF2B5EF4-FFF2-40B4-BE49-F238E27FC236}">
                <a16:creationId xmlns:a16="http://schemas.microsoft.com/office/drawing/2014/main" id="{05E101CF-2273-1306-1B8B-E963C478847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20910" y="1779066"/>
            <a:ext cx="2085418" cy="1754614"/>
          </a:xfrm>
          <a:prstGeom prst="rect">
            <a:avLst/>
          </a:prstGeom>
        </p:spPr>
      </p:pic>
      <p:cxnSp>
        <p:nvCxnSpPr>
          <p:cNvPr id="226" name="Straight Connector 225">
            <a:extLst>
              <a:ext uri="{FF2B5EF4-FFF2-40B4-BE49-F238E27FC236}">
                <a16:creationId xmlns:a16="http://schemas.microsoft.com/office/drawing/2014/main" id="{5714A049-40FE-4FF6-9176-06ADCD274E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BBC3B4D5-E90C-CCC9-7C2E-1332FB6A5D98}"/>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8</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80379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a:extLst>
            <a:ext uri="{FF2B5EF4-FFF2-40B4-BE49-F238E27FC236}">
              <a16:creationId xmlns:a16="http://schemas.microsoft.com/office/drawing/2014/main" id="{7026F92B-3EF0-6064-046C-9EC28309C1A3}"/>
            </a:ext>
          </a:extLst>
        </p:cNvPr>
        <p:cNvGrpSpPr/>
        <p:nvPr/>
      </p:nvGrpSpPr>
      <p:grpSpPr>
        <a:xfrm>
          <a:off x="0" y="0"/>
          <a:ext cx="0" cy="0"/>
          <a:chOff x="0" y="0"/>
          <a:chExt cx="0" cy="0"/>
        </a:xfrm>
      </p:grpSpPr>
      <p:grpSp>
        <p:nvGrpSpPr>
          <p:cNvPr id="153" name="Group 152">
            <a:extLst>
              <a:ext uri="{FF2B5EF4-FFF2-40B4-BE49-F238E27FC236}">
                <a16:creationId xmlns:a16="http://schemas.microsoft.com/office/drawing/2014/main" id="{6BD642B1-E8A0-4B5B-8E4A-D8EF15A08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00" y="0"/>
            <a:ext cx="9173369" cy="6856214"/>
            <a:chOff x="-16934" y="0"/>
            <a:chExt cx="12231160" cy="6856214"/>
          </a:xfrm>
        </p:grpSpPr>
        <p:pic>
          <p:nvPicPr>
            <p:cNvPr id="154" name="Picture 153">
              <a:extLst>
                <a:ext uri="{FF2B5EF4-FFF2-40B4-BE49-F238E27FC236}">
                  <a16:creationId xmlns:a16="http://schemas.microsoft.com/office/drawing/2014/main" id="{241D71B9-BFD9-40DE-BC3B-E64BA289531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5" name="Rectangle 154">
              <a:extLst>
                <a:ext uri="{FF2B5EF4-FFF2-40B4-BE49-F238E27FC236}">
                  <a16:creationId xmlns:a16="http://schemas.microsoft.com/office/drawing/2014/main" id="{D2504B9E-D812-4C78-9981-5F48C1288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6" name="Picture 155">
              <a:extLst>
                <a:ext uri="{FF2B5EF4-FFF2-40B4-BE49-F238E27FC236}">
                  <a16:creationId xmlns:a16="http://schemas.microsoft.com/office/drawing/2014/main" id="{2F886AB1-61BE-4427-BED7-571CF1EF1C8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57" name="Picture 156">
              <a:extLst>
                <a:ext uri="{FF2B5EF4-FFF2-40B4-BE49-F238E27FC236}">
                  <a16:creationId xmlns:a16="http://schemas.microsoft.com/office/drawing/2014/main" id="{E912E8F6-1094-49C1-B7CD-CC46B33D6F8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9" name="Straight Connector 158">
            <a:extLst>
              <a:ext uri="{FF2B5EF4-FFF2-40B4-BE49-F238E27FC236}">
                <a16:creationId xmlns:a16="http://schemas.microsoft.com/office/drawing/2014/main" id="{1870FE29-3AF7-4226-8303-7C1B0B8E1F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61" name="Rectangle 160">
            <a:extLst>
              <a:ext uri="{FF2B5EF4-FFF2-40B4-BE49-F238E27FC236}">
                <a16:creationId xmlns:a16="http://schemas.microsoft.com/office/drawing/2014/main" id="{8B226A40-22CC-40E5-9EC4-5163536C6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162">
            <a:extLst>
              <a:ext uri="{FF2B5EF4-FFF2-40B4-BE49-F238E27FC236}">
                <a16:creationId xmlns:a16="http://schemas.microsoft.com/office/drawing/2014/main" id="{6BB9B7D3-101C-4F55-A956-62DA4AAD40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786"/>
            <a:ext cx="9172471" cy="6856214"/>
            <a:chOff x="-15736" y="0"/>
            <a:chExt cx="12229962" cy="6856214"/>
          </a:xfrm>
        </p:grpSpPr>
        <p:pic>
          <p:nvPicPr>
            <p:cNvPr id="164" name="Picture 163">
              <a:extLst>
                <a:ext uri="{FF2B5EF4-FFF2-40B4-BE49-F238E27FC236}">
                  <a16:creationId xmlns:a16="http://schemas.microsoft.com/office/drawing/2014/main" id="{53BD5441-821C-4091-8DDD-A4A56A6FC8B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65" name="Rectangle 164">
              <a:extLst>
                <a:ext uri="{FF2B5EF4-FFF2-40B4-BE49-F238E27FC236}">
                  <a16:creationId xmlns:a16="http://schemas.microsoft.com/office/drawing/2014/main" id="{AFC6E877-1BD2-4856-8FFD-250D27C15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6" name="Picture 165">
              <a:extLst>
                <a:ext uri="{FF2B5EF4-FFF2-40B4-BE49-F238E27FC236}">
                  <a16:creationId xmlns:a16="http://schemas.microsoft.com/office/drawing/2014/main" id="{F64C008A-2A32-4626-A83A-16A984F886F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7" name="Picture 166">
              <a:extLst>
                <a:ext uri="{FF2B5EF4-FFF2-40B4-BE49-F238E27FC236}">
                  <a16:creationId xmlns:a16="http://schemas.microsoft.com/office/drawing/2014/main" id="{875D67EF-62E2-43F5-8005-7A7A319D05A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C4DC2106-301B-3481-B713-E3FCD5087CAE}"/>
              </a:ext>
            </a:extLst>
          </p:cNvPr>
          <p:cNvSpPr>
            <a:spLocks noGrp="1"/>
          </p:cNvSpPr>
          <p:nvPr>
            <p:ph type="title"/>
          </p:nvPr>
        </p:nvSpPr>
        <p:spPr>
          <a:xfrm>
            <a:off x="826964" y="4404852"/>
            <a:ext cx="7492258" cy="1054745"/>
          </a:xfrm>
        </p:spPr>
        <p:txBody>
          <a:bodyPr vert="horz" lIns="91440" tIns="45720" rIns="91440" bIns="45720" rtlCol="0" anchor="b">
            <a:normAutofit/>
          </a:bodyPr>
          <a:lstStyle/>
          <a:p>
            <a:r>
              <a:rPr lang="en-US" sz="5400" kern="1200" cap="none" dirty="0">
                <a:ln w="3175" cmpd="sng">
                  <a:noFill/>
                </a:ln>
                <a:solidFill>
                  <a:schemeClr val="tx1">
                    <a:lumMod val="85000"/>
                    <a:lumOff val="15000"/>
                  </a:schemeClr>
                </a:solidFill>
                <a:effectLst/>
                <a:latin typeface="+mj-lt"/>
                <a:ea typeface="+mj-ea"/>
                <a:cs typeface="+mj-cs"/>
              </a:rPr>
              <a:t>Holiday Sleepovers</a:t>
            </a:r>
          </a:p>
        </p:txBody>
      </p:sp>
      <p:sp>
        <p:nvSpPr>
          <p:cNvPr id="169" name="Rectangle 168">
            <a:extLst>
              <a:ext uri="{FF2B5EF4-FFF2-40B4-BE49-F238E27FC236}">
                <a16:creationId xmlns:a16="http://schemas.microsoft.com/office/drawing/2014/main" id="{9D2CA3DB-2141-4DE2-9F8A-9E5561DDF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8314" y="1092200"/>
            <a:ext cx="6722076"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AI-generated content may be incorrect.">
            <a:extLst>
              <a:ext uri="{FF2B5EF4-FFF2-40B4-BE49-F238E27FC236}">
                <a16:creationId xmlns:a16="http://schemas.microsoft.com/office/drawing/2014/main" id="{E786840F-732D-6C3E-744E-AAF3E47E2D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2376" y="1323688"/>
            <a:ext cx="3182531" cy="2665369"/>
          </a:xfrm>
          <a:prstGeom prst="rect">
            <a:avLst/>
          </a:prstGeom>
        </p:spPr>
      </p:pic>
      <p:pic>
        <p:nvPicPr>
          <p:cNvPr id="7" name="Picture 6">
            <a:extLst>
              <a:ext uri="{FF2B5EF4-FFF2-40B4-BE49-F238E27FC236}">
                <a16:creationId xmlns:a16="http://schemas.microsoft.com/office/drawing/2014/main" id="{9DC6B9A4-0E34-E13E-DF3A-D4A188E6C6C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21911" y="1257341"/>
            <a:ext cx="2798064" cy="2798064"/>
          </a:xfrm>
          <a:prstGeom prst="rect">
            <a:avLst/>
          </a:prstGeom>
        </p:spPr>
      </p:pic>
      <p:cxnSp>
        <p:nvCxnSpPr>
          <p:cNvPr id="171" name="Straight Connector 170">
            <a:extLst>
              <a:ext uri="{FF2B5EF4-FFF2-40B4-BE49-F238E27FC236}">
                <a16:creationId xmlns:a16="http://schemas.microsoft.com/office/drawing/2014/main" id="{1214B64F-D291-4308-B071-A2678ED782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3060" y="5518838"/>
            <a:ext cx="589788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0301AF97-5912-2DF8-54FB-67E546745388}"/>
              </a:ext>
            </a:extLst>
          </p:cNvPr>
          <p:cNvSpPr>
            <a:spLocks noGrp="1"/>
          </p:cNvSpPr>
          <p:nvPr>
            <p:ph type="sldNum" sz="quarter" idx="12"/>
          </p:nvPr>
        </p:nvSpPr>
        <p:spPr>
          <a:xfrm>
            <a:off x="7763256" y="5934456"/>
            <a:ext cx="413375" cy="279400"/>
          </a:xfrm>
        </p:spPr>
        <p:txBody>
          <a:bodyPr vert="horz" lIns="91440" tIns="45720" rIns="91440" bIns="45720" rtlCol="0" anchor="ctr">
            <a:normAutofit/>
          </a:bodyPr>
          <a:lstStyle/>
          <a:p>
            <a:pPr lvl="0">
              <a:spcAft>
                <a:spcPts val="600"/>
              </a:spcAft>
            </a:pPr>
            <a:fld id="{ACF44C5A-0B84-47FD-A8DA-63EA86983490}" type="slidenum">
              <a:rPr lang="en-US" b="0" i="0" kern="1200" dirty="0">
                <a:solidFill>
                  <a:schemeClr val="tx1"/>
                </a:solidFill>
                <a:effectLst/>
                <a:latin typeface="+mn-lt"/>
                <a:ea typeface="+mn-ea"/>
                <a:cs typeface="+mn-cs"/>
              </a:rPr>
              <a:pPr lvl="0">
                <a:spcAft>
                  <a:spcPts val="600"/>
                </a:spcAft>
              </a:pPr>
              <a:t>9</a:t>
            </a:fld>
            <a:endParaRPr lang="en-US"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6580011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25535</TotalTime>
  <Words>1876</Words>
  <Application>Microsoft Office PowerPoint</Application>
  <PresentationFormat>On-screen Show (4:3)</PresentationFormat>
  <Paragraphs>288</Paragraphs>
  <Slides>54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Aptos</vt:lpstr>
      <vt:lpstr>Aptos Display</vt:lpstr>
      <vt:lpstr>Arial</vt:lpstr>
      <vt:lpstr>Garamond</vt:lpstr>
      <vt:lpstr>Organic</vt:lpstr>
      <vt:lpstr>Director’s Report</vt:lpstr>
      <vt:lpstr>Program Highlights November &amp; December 2025</vt:lpstr>
      <vt:lpstr>Mega Adoption Event 2025</vt:lpstr>
      <vt:lpstr>PowerPoint Presentation</vt:lpstr>
      <vt:lpstr>PowerPoint Presentation</vt:lpstr>
      <vt:lpstr>November Adoptions</vt:lpstr>
      <vt:lpstr>December Adoptions</vt:lpstr>
      <vt:lpstr>Streets of Bakersfield</vt:lpstr>
      <vt:lpstr>Holiday Sleepovers</vt:lpstr>
      <vt:lpstr>Biggest Streets of Bakersfield ever!</vt:lpstr>
      <vt:lpstr>Foster Dog Drive-Thru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Low-Cost Spay/Neuter Clinics November 2025</vt:lpstr>
      <vt:lpstr>Low-Cost Spay/Neuter Clinics December 2025</vt:lpstr>
      <vt:lpstr>PowerPoint Presentation</vt:lpstr>
      <vt:lpstr>PowerPoint Presentation</vt:lpstr>
      <vt:lpstr>PowerPoint Presentation</vt:lpstr>
      <vt:lpstr>PowerPoint Presentation</vt:lpstr>
      <vt:lpstr>Low-Cost Vaccination Clinics November and December 2025</vt:lpstr>
      <vt:lpstr>2025 Vaccination Clinic Summary</vt:lpstr>
      <vt:lpstr>2025 KCAS Vaccination Clinic Team</vt:lpstr>
      <vt:lpstr>Field Service Calls: November and December 2025</vt:lpstr>
      <vt:lpstr>PowerPoint Presentation</vt:lpstr>
      <vt:lpstr>Volunteer Program November and December 2025</vt:lpstr>
      <vt:lpstr>KCAS Volunteer Appreciation Dinner</vt:lpstr>
      <vt:lpstr>Helping the Unhoused</vt:lpstr>
      <vt:lpstr>Tick</vt:lpstr>
      <vt:lpstr>Digging For Puppies</vt:lpstr>
      <vt:lpstr>Salt &amp; Pepper</vt:lpstr>
      <vt:lpstr>Thanksgiving Breakfast</vt:lpstr>
      <vt:lpstr>PowerPoint Presentation</vt:lpstr>
      <vt:lpstr>PowerPoint Presentation</vt:lpstr>
      <vt:lpstr>Santa Photos</vt:lpstr>
      <vt:lpstr>PowerPoint Presentation</vt:lpstr>
      <vt:lpstr>  NOR Christmas Parade December 13th </vt:lpstr>
      <vt:lpstr>PowerPoint Presentation</vt:lpstr>
      <vt:lpstr>Tree Lighting Ceremony</vt:lpstr>
      <vt:lpstr>PowerPoint Presentation</vt:lpstr>
      <vt:lpstr>Ponder Environmental Services</vt:lpstr>
      <vt:lpstr>Bakersfield Obedience Training Club</vt:lpstr>
      <vt:lpstr>BHS  Blankets</vt:lpstr>
      <vt:lpstr>2025 Year To Date January 1st – December 31st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Litterell</dc:creator>
  <cp:lastModifiedBy>Daniel Litterell</cp:lastModifiedBy>
  <cp:revision>79</cp:revision>
  <cp:lastPrinted>2026-01-18T00:52:17Z</cp:lastPrinted>
  <dcterms:created xsi:type="dcterms:W3CDTF">2025-06-10T20:49:28Z</dcterms:created>
  <dcterms:modified xsi:type="dcterms:W3CDTF">2026-01-21T20:41:14Z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0918a32-0d42-40ed-a5eb-618140881011_Enabled">
    <vt:lpwstr>true</vt:lpwstr>
  </property>
  <property fmtid="{D5CDD505-2E9C-101B-9397-08002B2CF9AE}" pid="3" name="MSIP_Label_d0918a32-0d42-40ed-a5eb-618140881011_SetDate">
    <vt:lpwstr>2025-06-10T22:49:03Z</vt:lpwstr>
  </property>
  <property fmtid="{D5CDD505-2E9C-101B-9397-08002B2CF9AE}" pid="4" name="MSIP_Label_d0918a32-0d42-40ed-a5eb-618140881011_Method">
    <vt:lpwstr>Standard</vt:lpwstr>
  </property>
  <property fmtid="{D5CDD505-2E9C-101B-9397-08002B2CF9AE}" pid="5" name="MSIP_Label_d0918a32-0d42-40ed-a5eb-618140881011_Name">
    <vt:lpwstr>General Data</vt:lpwstr>
  </property>
  <property fmtid="{D5CDD505-2E9C-101B-9397-08002B2CF9AE}" pid="6" name="MSIP_Label_d0918a32-0d42-40ed-a5eb-618140881011_SiteId">
    <vt:lpwstr>e0f2e4b5-0515-4028-99f2-2e7a43fe5379</vt:lpwstr>
  </property>
  <property fmtid="{D5CDD505-2E9C-101B-9397-08002B2CF9AE}" pid="7" name="MSIP_Label_d0918a32-0d42-40ed-a5eb-618140881011_ActionId">
    <vt:lpwstr>36290ffc-d51b-4de9-8775-1309bf9c6d74</vt:lpwstr>
  </property>
  <property fmtid="{D5CDD505-2E9C-101B-9397-08002B2CF9AE}" pid="8" name="MSIP_Label_d0918a32-0d42-40ed-a5eb-618140881011_ContentBits">
    <vt:lpwstr>0</vt:lpwstr>
  </property>
  <property fmtid="{D5CDD505-2E9C-101B-9397-08002B2CF9AE}" pid="9" name="MSIP_Label_d0918a32-0d42-40ed-a5eb-618140881011_Tag">
    <vt:lpwstr>10, 3, 0, 1</vt:lpwstr>
  </property>
</Properties>
</file>