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27"/>
  </p:notesMasterIdLst>
  <p:sldIdLst>
    <p:sldId id="322" r:id="rId2"/>
    <p:sldId id="271" r:id="rId3"/>
    <p:sldId id="374" r:id="rId4"/>
    <p:sldId id="423" r:id="rId5"/>
    <p:sldId id="424" r:id="rId6"/>
    <p:sldId id="380" r:id="rId7"/>
    <p:sldId id="382" r:id="rId8"/>
    <p:sldId id="415" r:id="rId9"/>
    <p:sldId id="416" r:id="rId10"/>
    <p:sldId id="388" r:id="rId11"/>
    <p:sldId id="428" r:id="rId12"/>
    <p:sldId id="427" r:id="rId13"/>
    <p:sldId id="303" r:id="rId14"/>
    <p:sldId id="297" r:id="rId15"/>
    <p:sldId id="295" r:id="rId16"/>
    <p:sldId id="321" r:id="rId17"/>
    <p:sldId id="324" r:id="rId18"/>
    <p:sldId id="269" r:id="rId19"/>
    <p:sldId id="326" r:id="rId20"/>
    <p:sldId id="429" r:id="rId21"/>
    <p:sldId id="323" r:id="rId22"/>
    <p:sldId id="425" r:id="rId23"/>
    <p:sldId id="426" r:id="rId24"/>
    <p:sldId id="417" r:id="rId25"/>
    <p:sldId id="333"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7CDF8-EFED-47CB-8102-955BAD0C849C}">
          <p14:sldIdLst>
            <p14:sldId id="322"/>
            <p14:sldId id="271"/>
            <p14:sldId id="374"/>
            <p14:sldId id="423"/>
            <p14:sldId id="424"/>
            <p14:sldId id="380"/>
            <p14:sldId id="382"/>
            <p14:sldId id="415"/>
            <p14:sldId id="416"/>
            <p14:sldId id="388"/>
            <p14:sldId id="428"/>
            <p14:sldId id="427"/>
            <p14:sldId id="303"/>
            <p14:sldId id="297"/>
            <p14:sldId id="295"/>
            <p14:sldId id="321"/>
            <p14:sldId id="324"/>
            <p14:sldId id="269"/>
            <p14:sldId id="326"/>
            <p14:sldId id="429"/>
            <p14:sldId id="323"/>
            <p14:sldId id="425"/>
            <p14:sldId id="426"/>
            <p14:sldId id="417"/>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ECD"/>
    <a:srgbClr val="EDEFE8"/>
    <a:srgbClr val="372E26"/>
    <a:srgbClr val="D1DFCC"/>
    <a:srgbClr val="7BB54D"/>
    <a:srgbClr val="E97132"/>
    <a:srgbClr val="FA6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476EB5-39CE-4FB8-928C-23660BF5D9D5}" v="2" dt="2026-03-17T19:15:34.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105" d="100"/>
          <a:sy n="105" d="100"/>
        </p:scale>
        <p:origin x="7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Litterell" userId="1c3d123d-8dba-47a4-8871-4bc2d5002fc6" providerId="ADAL" clId="{D9CA4BBD-1305-4513-B82C-421885D227E8}"/>
    <pc:docChg chg="modSld">
      <pc:chgData name="Daniel Litterell" userId="1c3d123d-8dba-47a4-8871-4bc2d5002fc6" providerId="ADAL" clId="{D9CA4BBD-1305-4513-B82C-421885D227E8}" dt="2026-03-17T19:15:34.109" v="1" actId="14826"/>
      <pc:docMkLst>
        <pc:docMk/>
      </pc:docMkLst>
      <pc:sldChg chg="modSp">
        <pc:chgData name="Daniel Litterell" userId="1c3d123d-8dba-47a4-8871-4bc2d5002fc6" providerId="ADAL" clId="{D9CA4BBD-1305-4513-B82C-421885D227E8}" dt="2026-03-17T19:15:34.109" v="1" actId="14826"/>
        <pc:sldMkLst>
          <pc:docMk/>
          <pc:sldMk cId="1364778511" sldId="295"/>
        </pc:sldMkLst>
        <pc:picChg chg="mod">
          <ac:chgData name="Daniel Litterell" userId="1c3d123d-8dba-47a4-8871-4bc2d5002fc6" providerId="ADAL" clId="{D9CA4BBD-1305-4513-B82C-421885D227E8}" dt="2026-03-17T19:15:34.109" v="1" actId="14826"/>
          <ac:picMkLst>
            <pc:docMk/>
            <pc:sldMk cId="1364778511" sldId="295"/>
            <ac:picMk id="3" creationId="{68E394EE-446B-D6C1-3ED4-C730ACE792CF}"/>
          </ac:picMkLst>
        </pc:picChg>
      </pc:sldChg>
      <pc:sldChg chg="modSp">
        <pc:chgData name="Daniel Litterell" userId="1c3d123d-8dba-47a4-8871-4bc2d5002fc6" providerId="ADAL" clId="{D9CA4BBD-1305-4513-B82C-421885D227E8}" dt="2026-03-17T19:15:23.124" v="0" actId="14826"/>
        <pc:sldMkLst>
          <pc:docMk/>
          <pc:sldMk cId="154539320" sldId="297"/>
        </pc:sldMkLst>
        <pc:picChg chg="mod">
          <ac:chgData name="Daniel Litterell" userId="1c3d123d-8dba-47a4-8871-4bc2d5002fc6" providerId="ADAL" clId="{D9CA4BBD-1305-4513-B82C-421885D227E8}" dt="2026-03-17T19:15:23.124" v="0" actId="14826"/>
          <ac:picMkLst>
            <pc:docMk/>
            <pc:sldMk cId="154539320" sldId="297"/>
            <ac:picMk id="3" creationId="{939F1B79-0148-2C8D-10E0-95975C00509B}"/>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8DC21-53CB-4DBA-A04E-F420F428B284}"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281A7589-6ECF-4E8D-AFFE-B5A6949045F7}">
      <dgm:prSet/>
      <dgm:spPr/>
      <dgm:t>
        <a:bodyPr/>
        <a:lstStyle/>
        <a:p>
          <a:r>
            <a:rPr lang="en-US" b="1" i="0" baseline="0" dirty="0">
              <a:latin typeface="Aptos Display" panose="020B0004020202020204" pitchFamily="34" charset="0"/>
            </a:rPr>
            <a:t>Adoption: </a:t>
          </a:r>
          <a:r>
            <a:rPr lang="en-US" b="0" i="0" u="none" strike="noStrike" cap="none" spc="0" baseline="0" dirty="0">
              <a:uFillTx/>
              <a:latin typeface="Aptos Display" panose="020B0004020202020204" pitchFamily="34" charset="0"/>
            </a:rPr>
            <a:t>150 dogs, 129 puppies, 48 cats, and 14 kittens under 5 months of age were adopted for a total of 341 animals adopted from Kern County Animal Shelters in the month of February.</a:t>
          </a:r>
          <a:endParaRPr lang="en-US" dirty="0">
            <a:latin typeface="Aptos Display" panose="020B0004020202020204" pitchFamily="34" charset="0"/>
          </a:endParaRPr>
        </a:p>
      </dgm:t>
    </dgm:pt>
    <dgm:pt modelId="{9A6EC342-9599-4E97-B444-F0CA15D2E380}" type="parTrans" cxnId="{61187691-8241-4E6B-8F05-20A7D0F269F4}">
      <dgm:prSet/>
      <dgm:spPr/>
      <dgm:t>
        <a:bodyPr/>
        <a:lstStyle/>
        <a:p>
          <a:endParaRPr lang="en-US"/>
        </a:p>
      </dgm:t>
    </dgm:pt>
    <dgm:pt modelId="{19371206-8539-47AB-A569-F669AAD96416}" type="sibTrans" cxnId="{61187691-8241-4E6B-8F05-20A7D0F269F4}">
      <dgm:prSet/>
      <dgm:spPr/>
      <dgm:t>
        <a:bodyPr/>
        <a:lstStyle/>
        <a:p>
          <a:endParaRPr lang="en-US"/>
        </a:p>
      </dgm:t>
    </dgm:pt>
    <dgm:pt modelId="{B9014B3F-1303-4B2C-9127-DC030BAA497C}">
      <dgm:prSet/>
      <dgm:spPr/>
      <dgm:t>
        <a:bodyPr/>
        <a:lstStyle/>
        <a:p>
          <a:r>
            <a:rPr lang="en-US" b="1" i="0" baseline="0" dirty="0">
              <a:latin typeface="Aptos Display" panose="020B0004020202020204" pitchFamily="34" charset="0"/>
            </a:rPr>
            <a:t>Foster: </a:t>
          </a:r>
          <a:r>
            <a:rPr lang="en-US" b="0" i="0" u="none" strike="noStrike" cap="none" spc="0" baseline="0" dirty="0">
              <a:uFillTx/>
              <a:latin typeface="Aptos Display" panose="020B0004020202020204" pitchFamily="34" charset="0"/>
            </a:rPr>
            <a:t>29 dogs, 39 puppies, 7 cats, 22 kittens, 1 rabbits, and 1 other animal entered the Department’s Foster Care Program in February, for a total of 99 animals.</a:t>
          </a:r>
          <a:endParaRPr lang="en-US" dirty="0">
            <a:latin typeface="Aptos Display" panose="020B0004020202020204" pitchFamily="34" charset="0"/>
          </a:endParaRPr>
        </a:p>
      </dgm:t>
    </dgm:pt>
    <dgm:pt modelId="{A33E7AE8-F7C6-41AC-8B6B-541046B4558D}" type="parTrans" cxnId="{D88F121E-973D-435F-9770-BE5E88282C2D}">
      <dgm:prSet/>
      <dgm:spPr/>
      <dgm:t>
        <a:bodyPr/>
        <a:lstStyle/>
        <a:p>
          <a:endParaRPr lang="en-US"/>
        </a:p>
      </dgm:t>
    </dgm:pt>
    <dgm:pt modelId="{B2DAF532-250D-4497-B335-A5F32F5BDDEE}" type="sibTrans" cxnId="{D88F121E-973D-435F-9770-BE5E88282C2D}">
      <dgm:prSet/>
      <dgm:spPr/>
      <dgm:t>
        <a:bodyPr/>
        <a:lstStyle/>
        <a:p>
          <a:endParaRPr lang="en-US"/>
        </a:p>
      </dgm:t>
    </dgm:pt>
    <dgm:pt modelId="{6640FC10-69E2-402C-94FD-11C563D92EDB}">
      <dgm:prSet/>
      <dgm:spPr/>
      <dgm:t>
        <a:bodyPr/>
        <a:lstStyle/>
        <a:p>
          <a:r>
            <a:rPr lang="en-US" b="1" i="0" baseline="0" dirty="0">
              <a:latin typeface="Aptos Display" panose="020B0004020202020204" pitchFamily="34" charset="0"/>
            </a:rPr>
            <a:t>Rescue: </a:t>
          </a:r>
          <a:r>
            <a:rPr lang="en-US" b="0" i="0" baseline="0" dirty="0">
              <a:latin typeface="Aptos Display" panose="020B0004020202020204" pitchFamily="34" charset="0"/>
            </a:rPr>
            <a:t>183 dogs, 157 puppies, 15 cats, and 12 kittens were transferred to other animal rescue organizations in </a:t>
          </a:r>
          <a:r>
            <a:rPr lang="en-US" b="0" i="0" u="none" strike="noStrike" cap="none" spc="0" baseline="0" dirty="0">
              <a:uFillTx/>
              <a:latin typeface="Aptos Display" panose="020B0004020202020204" pitchFamily="34" charset="0"/>
            </a:rPr>
            <a:t>February</a:t>
          </a:r>
          <a:r>
            <a:rPr lang="en-US" b="0" i="0" baseline="0" dirty="0">
              <a:latin typeface="Aptos Display" panose="020B0004020202020204" pitchFamily="34" charset="0"/>
            </a:rPr>
            <a:t>, for a total of 367 animals.</a:t>
          </a:r>
          <a:endParaRPr lang="en-US" b="0" dirty="0">
            <a:latin typeface="Aptos Display" panose="020B0004020202020204" pitchFamily="34" charset="0"/>
          </a:endParaRPr>
        </a:p>
      </dgm:t>
    </dgm:pt>
    <dgm:pt modelId="{0F1774CF-4391-408D-A0E8-B0400EBBFA3B}" type="parTrans" cxnId="{A9349342-6471-47CF-9342-F7D99963F019}">
      <dgm:prSet/>
      <dgm:spPr/>
      <dgm:t>
        <a:bodyPr/>
        <a:lstStyle/>
        <a:p>
          <a:endParaRPr lang="en-US"/>
        </a:p>
      </dgm:t>
    </dgm:pt>
    <dgm:pt modelId="{D737CF74-4F89-4344-BB15-5037531ED4F4}" type="sibTrans" cxnId="{A9349342-6471-47CF-9342-F7D99963F019}">
      <dgm:prSet/>
      <dgm:spPr/>
      <dgm:t>
        <a:bodyPr/>
        <a:lstStyle/>
        <a:p>
          <a:endParaRPr lang="en-US"/>
        </a:p>
      </dgm:t>
    </dgm:pt>
    <dgm:pt modelId="{E1CDE0CD-F825-4A8B-AE78-B3A7EFCD9988}">
      <dgm:prSet/>
      <dgm:spPr/>
      <dgm:t>
        <a:bodyPr/>
        <a:lstStyle/>
        <a:p>
          <a:r>
            <a:rPr lang="en-US" b="1" i="0" baseline="0" dirty="0">
              <a:latin typeface="Aptos Display" panose="020B0004020202020204" pitchFamily="34" charset="0"/>
            </a:rPr>
            <a:t>Spay/Neuter: </a:t>
          </a:r>
          <a:r>
            <a:rPr lang="en-US" b="0" i="0" baseline="0" dirty="0">
              <a:latin typeface="Aptos Display" panose="020B0004020202020204" pitchFamily="34" charset="0"/>
            </a:rPr>
            <a:t>A total of 499 animals were altered at low-cost KCAS spay/neuter clinics in the month of February.</a:t>
          </a:r>
          <a:endParaRPr lang="en-US" b="0" i="0" dirty="0">
            <a:latin typeface="Aptos Display" panose="020B0004020202020204" pitchFamily="34" charset="0"/>
          </a:endParaRPr>
        </a:p>
      </dgm:t>
    </dgm:pt>
    <dgm:pt modelId="{843F1AD6-37A2-4334-B10F-416D396CAB26}" type="parTrans" cxnId="{C76FCADE-53C0-43D8-8DDE-6C9138DEB28B}">
      <dgm:prSet/>
      <dgm:spPr/>
      <dgm:t>
        <a:bodyPr/>
        <a:lstStyle/>
        <a:p>
          <a:endParaRPr lang="en-US"/>
        </a:p>
      </dgm:t>
    </dgm:pt>
    <dgm:pt modelId="{3499EFC0-17E7-4151-82CE-9129E29E92BD}" type="sibTrans" cxnId="{C76FCADE-53C0-43D8-8DDE-6C9138DEB28B}">
      <dgm:prSet/>
      <dgm:spPr/>
      <dgm:t>
        <a:bodyPr/>
        <a:lstStyle/>
        <a:p>
          <a:endParaRPr lang="en-US"/>
        </a:p>
      </dgm:t>
    </dgm:pt>
    <dgm:pt modelId="{EFA2CB8F-4BE6-4CA7-9A52-FDA1461F0F6C}">
      <dgm:prSet/>
      <dgm:spPr/>
      <dgm:t>
        <a:bodyPr/>
        <a:lstStyle/>
        <a:p>
          <a:r>
            <a:rPr lang="en-US" b="1" i="0" baseline="0" dirty="0">
              <a:latin typeface="Aptos Display" panose="020B0004020202020204" pitchFamily="34" charset="0"/>
            </a:rPr>
            <a:t>TNR: </a:t>
          </a:r>
          <a:r>
            <a:rPr lang="en-US" b="0" i="0" u="none" strike="noStrike" cap="none" spc="0" baseline="0" dirty="0">
              <a:uFillTx/>
              <a:latin typeface="Aptos Display" panose="020B0004020202020204" pitchFamily="34" charset="0"/>
            </a:rPr>
            <a:t>110 cats were spayed or neutered and released in February. Year-to-date, 292 cats have gone through the program, and since 2013 24,334 cats have been spayed or neutered and returned to field.</a:t>
          </a:r>
          <a:endParaRPr lang="en-US" dirty="0">
            <a:latin typeface="Aptos Display" panose="020B0004020202020204" pitchFamily="34" charset="0"/>
          </a:endParaRPr>
        </a:p>
      </dgm:t>
    </dgm:pt>
    <dgm:pt modelId="{941C3926-6DA4-4853-8D41-876771303D71}" type="parTrans" cxnId="{2F56C720-B965-4C16-9AE0-52C242EC2C73}">
      <dgm:prSet/>
      <dgm:spPr/>
      <dgm:t>
        <a:bodyPr/>
        <a:lstStyle/>
        <a:p>
          <a:endParaRPr lang="en-US"/>
        </a:p>
      </dgm:t>
    </dgm:pt>
    <dgm:pt modelId="{6B3E7400-1CD9-4C98-9E45-E1DC06444BC3}" type="sibTrans" cxnId="{2F56C720-B965-4C16-9AE0-52C242EC2C73}">
      <dgm:prSet/>
      <dgm:spPr/>
      <dgm:t>
        <a:bodyPr/>
        <a:lstStyle/>
        <a:p>
          <a:endParaRPr lang="en-US"/>
        </a:p>
      </dgm:t>
    </dgm:pt>
    <dgm:pt modelId="{51CC7E41-9256-4A89-B413-B805AA2149BE}" type="pres">
      <dgm:prSet presAssocID="{BB88DC21-53CB-4DBA-A04E-F420F428B284}" presName="vert0" presStyleCnt="0">
        <dgm:presLayoutVars>
          <dgm:dir/>
          <dgm:animOne val="branch"/>
          <dgm:animLvl val="lvl"/>
        </dgm:presLayoutVars>
      </dgm:prSet>
      <dgm:spPr/>
    </dgm:pt>
    <dgm:pt modelId="{E7C1D4D6-5A67-4DF5-97ED-26C4675988CF}" type="pres">
      <dgm:prSet presAssocID="{281A7589-6ECF-4E8D-AFFE-B5A6949045F7}" presName="thickLine" presStyleLbl="alignNode1" presStyleIdx="0" presStyleCnt="5"/>
      <dgm:spPr/>
    </dgm:pt>
    <dgm:pt modelId="{5B1735CB-9074-44DB-8FE6-B108C74FE962}" type="pres">
      <dgm:prSet presAssocID="{281A7589-6ECF-4E8D-AFFE-B5A6949045F7}" presName="horz1" presStyleCnt="0"/>
      <dgm:spPr/>
    </dgm:pt>
    <dgm:pt modelId="{D5135D18-888F-4EC5-AAA6-E9A3BBB1F81B}" type="pres">
      <dgm:prSet presAssocID="{281A7589-6ECF-4E8D-AFFE-B5A6949045F7}" presName="tx1" presStyleLbl="revTx" presStyleIdx="0" presStyleCnt="5"/>
      <dgm:spPr/>
    </dgm:pt>
    <dgm:pt modelId="{6B969387-2C0E-43B0-AFBF-F679BA302B70}" type="pres">
      <dgm:prSet presAssocID="{281A7589-6ECF-4E8D-AFFE-B5A6949045F7}" presName="vert1" presStyleCnt="0"/>
      <dgm:spPr/>
    </dgm:pt>
    <dgm:pt modelId="{5A02CE81-F8C7-40E4-A298-B3778E249108}" type="pres">
      <dgm:prSet presAssocID="{B9014B3F-1303-4B2C-9127-DC030BAA497C}" presName="thickLine" presStyleLbl="alignNode1" presStyleIdx="1" presStyleCnt="5"/>
      <dgm:spPr/>
    </dgm:pt>
    <dgm:pt modelId="{9F439374-543A-4EE8-966F-523B34EBAAE7}" type="pres">
      <dgm:prSet presAssocID="{B9014B3F-1303-4B2C-9127-DC030BAA497C}" presName="horz1" presStyleCnt="0"/>
      <dgm:spPr/>
    </dgm:pt>
    <dgm:pt modelId="{04C2E329-868A-46D0-87CA-B57C9B175278}" type="pres">
      <dgm:prSet presAssocID="{B9014B3F-1303-4B2C-9127-DC030BAA497C}" presName="tx1" presStyleLbl="revTx" presStyleIdx="1" presStyleCnt="5"/>
      <dgm:spPr/>
    </dgm:pt>
    <dgm:pt modelId="{A14E1FC7-2884-44F9-AA10-73BB24443296}" type="pres">
      <dgm:prSet presAssocID="{B9014B3F-1303-4B2C-9127-DC030BAA497C}" presName="vert1" presStyleCnt="0"/>
      <dgm:spPr/>
    </dgm:pt>
    <dgm:pt modelId="{6C51F3AF-F45C-4100-B4E3-B396F5220444}" type="pres">
      <dgm:prSet presAssocID="{6640FC10-69E2-402C-94FD-11C563D92EDB}" presName="thickLine" presStyleLbl="alignNode1" presStyleIdx="2" presStyleCnt="5"/>
      <dgm:spPr/>
    </dgm:pt>
    <dgm:pt modelId="{A73C659D-EB9C-49A6-9302-23041EA72272}" type="pres">
      <dgm:prSet presAssocID="{6640FC10-69E2-402C-94FD-11C563D92EDB}" presName="horz1" presStyleCnt="0"/>
      <dgm:spPr/>
    </dgm:pt>
    <dgm:pt modelId="{9E76B1AC-1F49-453F-A473-DD9D9446A0C5}" type="pres">
      <dgm:prSet presAssocID="{6640FC10-69E2-402C-94FD-11C563D92EDB}" presName="tx1" presStyleLbl="revTx" presStyleIdx="2" presStyleCnt="5"/>
      <dgm:spPr/>
    </dgm:pt>
    <dgm:pt modelId="{E2F802EA-1462-4973-93A8-C4AC4BBE00A2}" type="pres">
      <dgm:prSet presAssocID="{6640FC10-69E2-402C-94FD-11C563D92EDB}" presName="vert1" presStyleCnt="0"/>
      <dgm:spPr/>
    </dgm:pt>
    <dgm:pt modelId="{FE772345-AE60-4510-891E-6B068811787B}" type="pres">
      <dgm:prSet presAssocID="{E1CDE0CD-F825-4A8B-AE78-B3A7EFCD9988}" presName="thickLine" presStyleLbl="alignNode1" presStyleIdx="3" presStyleCnt="5"/>
      <dgm:spPr/>
    </dgm:pt>
    <dgm:pt modelId="{8E54F3B6-C0C6-4895-BB09-6B479F2FA377}" type="pres">
      <dgm:prSet presAssocID="{E1CDE0CD-F825-4A8B-AE78-B3A7EFCD9988}" presName="horz1" presStyleCnt="0"/>
      <dgm:spPr/>
    </dgm:pt>
    <dgm:pt modelId="{217598E1-0E77-4902-9B04-8DF14B0F159A}" type="pres">
      <dgm:prSet presAssocID="{E1CDE0CD-F825-4A8B-AE78-B3A7EFCD9988}" presName="tx1" presStyleLbl="revTx" presStyleIdx="3" presStyleCnt="5"/>
      <dgm:spPr/>
    </dgm:pt>
    <dgm:pt modelId="{7899A5E1-52C7-4B5F-B94E-ACB8BC1942F5}" type="pres">
      <dgm:prSet presAssocID="{E1CDE0CD-F825-4A8B-AE78-B3A7EFCD9988}" presName="vert1" presStyleCnt="0"/>
      <dgm:spPr/>
    </dgm:pt>
    <dgm:pt modelId="{379E8784-05B7-429B-AE63-A5894CA4550D}" type="pres">
      <dgm:prSet presAssocID="{EFA2CB8F-4BE6-4CA7-9A52-FDA1461F0F6C}" presName="thickLine" presStyleLbl="alignNode1" presStyleIdx="4" presStyleCnt="5"/>
      <dgm:spPr/>
    </dgm:pt>
    <dgm:pt modelId="{4BBCF85C-6405-4E0E-BCE3-0733639673EF}" type="pres">
      <dgm:prSet presAssocID="{EFA2CB8F-4BE6-4CA7-9A52-FDA1461F0F6C}" presName="horz1" presStyleCnt="0"/>
      <dgm:spPr/>
    </dgm:pt>
    <dgm:pt modelId="{B9EFB7F6-C372-40E1-8CD3-926776725974}" type="pres">
      <dgm:prSet presAssocID="{EFA2CB8F-4BE6-4CA7-9A52-FDA1461F0F6C}" presName="tx1" presStyleLbl="revTx" presStyleIdx="4" presStyleCnt="5"/>
      <dgm:spPr/>
    </dgm:pt>
    <dgm:pt modelId="{19331302-F9BE-4D11-AEF8-0E9441AE4B62}" type="pres">
      <dgm:prSet presAssocID="{EFA2CB8F-4BE6-4CA7-9A52-FDA1461F0F6C}" presName="vert1" presStyleCnt="0"/>
      <dgm:spPr/>
    </dgm:pt>
  </dgm:ptLst>
  <dgm:cxnLst>
    <dgm:cxn modelId="{D88F121E-973D-435F-9770-BE5E88282C2D}" srcId="{BB88DC21-53CB-4DBA-A04E-F420F428B284}" destId="{B9014B3F-1303-4B2C-9127-DC030BAA497C}" srcOrd="1" destOrd="0" parTransId="{A33E7AE8-F7C6-41AC-8B6B-541046B4558D}" sibTransId="{B2DAF532-250D-4497-B335-A5F32F5BDDEE}"/>
    <dgm:cxn modelId="{2F56C720-B965-4C16-9AE0-52C242EC2C73}" srcId="{BB88DC21-53CB-4DBA-A04E-F420F428B284}" destId="{EFA2CB8F-4BE6-4CA7-9A52-FDA1461F0F6C}" srcOrd="4" destOrd="0" parTransId="{941C3926-6DA4-4853-8D41-876771303D71}" sibTransId="{6B3E7400-1CD9-4C98-9E45-E1DC06444BC3}"/>
    <dgm:cxn modelId="{C967F722-5DCA-46C9-B1F6-15EF91999308}" type="presOf" srcId="{B9014B3F-1303-4B2C-9127-DC030BAA497C}" destId="{04C2E329-868A-46D0-87CA-B57C9B175278}" srcOrd="0" destOrd="0" presId="urn:microsoft.com/office/officeart/2008/layout/LinedList"/>
    <dgm:cxn modelId="{44AED028-C80B-4A99-98F6-180BD27B506D}" type="presOf" srcId="{BB88DC21-53CB-4DBA-A04E-F420F428B284}" destId="{51CC7E41-9256-4A89-B413-B805AA2149BE}" srcOrd="0" destOrd="0" presId="urn:microsoft.com/office/officeart/2008/layout/LinedList"/>
    <dgm:cxn modelId="{7BCC952D-BA9A-4F66-A8AA-4DC5247CADEA}" type="presOf" srcId="{EFA2CB8F-4BE6-4CA7-9A52-FDA1461F0F6C}" destId="{B9EFB7F6-C372-40E1-8CD3-926776725974}" srcOrd="0" destOrd="0" presId="urn:microsoft.com/office/officeart/2008/layout/LinedList"/>
    <dgm:cxn modelId="{67C6E761-AE06-46A2-84DC-602BC2957EF9}" type="presOf" srcId="{6640FC10-69E2-402C-94FD-11C563D92EDB}" destId="{9E76B1AC-1F49-453F-A473-DD9D9446A0C5}" srcOrd="0" destOrd="0" presId="urn:microsoft.com/office/officeart/2008/layout/LinedList"/>
    <dgm:cxn modelId="{A9349342-6471-47CF-9342-F7D99963F019}" srcId="{BB88DC21-53CB-4DBA-A04E-F420F428B284}" destId="{6640FC10-69E2-402C-94FD-11C563D92EDB}" srcOrd="2" destOrd="0" parTransId="{0F1774CF-4391-408D-A0E8-B0400EBBFA3B}" sibTransId="{D737CF74-4F89-4344-BB15-5037531ED4F4}"/>
    <dgm:cxn modelId="{61187691-8241-4E6B-8F05-20A7D0F269F4}" srcId="{BB88DC21-53CB-4DBA-A04E-F420F428B284}" destId="{281A7589-6ECF-4E8D-AFFE-B5A6949045F7}" srcOrd="0" destOrd="0" parTransId="{9A6EC342-9599-4E97-B444-F0CA15D2E380}" sibTransId="{19371206-8539-47AB-A569-F669AAD96416}"/>
    <dgm:cxn modelId="{A0576CB3-EE6F-4F65-912E-D537CBECE965}" type="presOf" srcId="{E1CDE0CD-F825-4A8B-AE78-B3A7EFCD9988}" destId="{217598E1-0E77-4902-9B04-8DF14B0F159A}" srcOrd="0" destOrd="0" presId="urn:microsoft.com/office/officeart/2008/layout/LinedList"/>
    <dgm:cxn modelId="{AD1D6BB4-E46A-474A-8978-7C0EFE6D95DB}" type="presOf" srcId="{281A7589-6ECF-4E8D-AFFE-B5A6949045F7}" destId="{D5135D18-888F-4EC5-AAA6-E9A3BBB1F81B}" srcOrd="0" destOrd="0" presId="urn:microsoft.com/office/officeart/2008/layout/LinedList"/>
    <dgm:cxn modelId="{C76FCADE-53C0-43D8-8DDE-6C9138DEB28B}" srcId="{BB88DC21-53CB-4DBA-A04E-F420F428B284}" destId="{E1CDE0CD-F825-4A8B-AE78-B3A7EFCD9988}" srcOrd="3" destOrd="0" parTransId="{843F1AD6-37A2-4334-B10F-416D396CAB26}" sibTransId="{3499EFC0-17E7-4151-82CE-9129E29E92BD}"/>
    <dgm:cxn modelId="{26C7EF27-2E2B-4C28-BA6A-3579F3B82628}" type="presParOf" srcId="{51CC7E41-9256-4A89-B413-B805AA2149BE}" destId="{E7C1D4D6-5A67-4DF5-97ED-26C4675988CF}" srcOrd="0" destOrd="0" presId="urn:microsoft.com/office/officeart/2008/layout/LinedList"/>
    <dgm:cxn modelId="{48B97F0A-2A3A-4DCD-8B5D-D5FEF9A995F9}" type="presParOf" srcId="{51CC7E41-9256-4A89-B413-B805AA2149BE}" destId="{5B1735CB-9074-44DB-8FE6-B108C74FE962}" srcOrd="1" destOrd="0" presId="urn:microsoft.com/office/officeart/2008/layout/LinedList"/>
    <dgm:cxn modelId="{1D6A6250-EA22-4A06-9EEC-42AAD2A36B4D}" type="presParOf" srcId="{5B1735CB-9074-44DB-8FE6-B108C74FE962}" destId="{D5135D18-888F-4EC5-AAA6-E9A3BBB1F81B}" srcOrd="0" destOrd="0" presId="urn:microsoft.com/office/officeart/2008/layout/LinedList"/>
    <dgm:cxn modelId="{196822A7-A617-4576-AFFA-C02C764D0C97}" type="presParOf" srcId="{5B1735CB-9074-44DB-8FE6-B108C74FE962}" destId="{6B969387-2C0E-43B0-AFBF-F679BA302B70}" srcOrd="1" destOrd="0" presId="urn:microsoft.com/office/officeart/2008/layout/LinedList"/>
    <dgm:cxn modelId="{0724BC94-E58A-440D-BA07-87F425491DF4}" type="presParOf" srcId="{51CC7E41-9256-4A89-B413-B805AA2149BE}" destId="{5A02CE81-F8C7-40E4-A298-B3778E249108}" srcOrd="2" destOrd="0" presId="urn:microsoft.com/office/officeart/2008/layout/LinedList"/>
    <dgm:cxn modelId="{F537F95C-D87A-4E14-B743-7990271B96A1}" type="presParOf" srcId="{51CC7E41-9256-4A89-B413-B805AA2149BE}" destId="{9F439374-543A-4EE8-966F-523B34EBAAE7}" srcOrd="3" destOrd="0" presId="urn:microsoft.com/office/officeart/2008/layout/LinedList"/>
    <dgm:cxn modelId="{B53C7E19-2C36-4A69-B457-23CDEA41C1DD}" type="presParOf" srcId="{9F439374-543A-4EE8-966F-523B34EBAAE7}" destId="{04C2E329-868A-46D0-87CA-B57C9B175278}" srcOrd="0" destOrd="0" presId="urn:microsoft.com/office/officeart/2008/layout/LinedList"/>
    <dgm:cxn modelId="{A029BC7B-1827-49E5-9464-23185541630E}" type="presParOf" srcId="{9F439374-543A-4EE8-966F-523B34EBAAE7}" destId="{A14E1FC7-2884-44F9-AA10-73BB24443296}" srcOrd="1" destOrd="0" presId="urn:microsoft.com/office/officeart/2008/layout/LinedList"/>
    <dgm:cxn modelId="{085733A8-2F9F-4C26-A4D2-A54C0DD05697}" type="presParOf" srcId="{51CC7E41-9256-4A89-B413-B805AA2149BE}" destId="{6C51F3AF-F45C-4100-B4E3-B396F5220444}" srcOrd="4" destOrd="0" presId="urn:microsoft.com/office/officeart/2008/layout/LinedList"/>
    <dgm:cxn modelId="{A6E37EA3-4302-4646-9A5E-CAD22D9E4817}" type="presParOf" srcId="{51CC7E41-9256-4A89-B413-B805AA2149BE}" destId="{A73C659D-EB9C-49A6-9302-23041EA72272}" srcOrd="5" destOrd="0" presId="urn:microsoft.com/office/officeart/2008/layout/LinedList"/>
    <dgm:cxn modelId="{7B7F2ED4-DC6B-49AF-B2D7-B16DD208EA77}" type="presParOf" srcId="{A73C659D-EB9C-49A6-9302-23041EA72272}" destId="{9E76B1AC-1F49-453F-A473-DD9D9446A0C5}" srcOrd="0" destOrd="0" presId="urn:microsoft.com/office/officeart/2008/layout/LinedList"/>
    <dgm:cxn modelId="{586D572C-BA8F-4CE1-998F-EB284C572A0A}" type="presParOf" srcId="{A73C659D-EB9C-49A6-9302-23041EA72272}" destId="{E2F802EA-1462-4973-93A8-C4AC4BBE00A2}" srcOrd="1" destOrd="0" presId="urn:microsoft.com/office/officeart/2008/layout/LinedList"/>
    <dgm:cxn modelId="{BA3410E5-AB76-4550-9054-D82357D4C092}" type="presParOf" srcId="{51CC7E41-9256-4A89-B413-B805AA2149BE}" destId="{FE772345-AE60-4510-891E-6B068811787B}" srcOrd="6" destOrd="0" presId="urn:microsoft.com/office/officeart/2008/layout/LinedList"/>
    <dgm:cxn modelId="{62038130-92B3-4D74-848A-5AB402D8D87B}" type="presParOf" srcId="{51CC7E41-9256-4A89-B413-B805AA2149BE}" destId="{8E54F3B6-C0C6-4895-BB09-6B479F2FA377}" srcOrd="7" destOrd="0" presId="urn:microsoft.com/office/officeart/2008/layout/LinedList"/>
    <dgm:cxn modelId="{80E1A750-98FC-4E25-8C53-78529CA22C3A}" type="presParOf" srcId="{8E54F3B6-C0C6-4895-BB09-6B479F2FA377}" destId="{217598E1-0E77-4902-9B04-8DF14B0F159A}" srcOrd="0" destOrd="0" presId="urn:microsoft.com/office/officeart/2008/layout/LinedList"/>
    <dgm:cxn modelId="{63D6BA79-44D3-466D-9574-EAF3E89065A3}" type="presParOf" srcId="{8E54F3B6-C0C6-4895-BB09-6B479F2FA377}" destId="{7899A5E1-52C7-4B5F-B94E-ACB8BC1942F5}" srcOrd="1" destOrd="0" presId="urn:microsoft.com/office/officeart/2008/layout/LinedList"/>
    <dgm:cxn modelId="{A584AA4B-7A0B-4705-9637-BB82BB1A3CB3}" type="presParOf" srcId="{51CC7E41-9256-4A89-B413-B805AA2149BE}" destId="{379E8784-05B7-429B-AE63-A5894CA4550D}" srcOrd="8" destOrd="0" presId="urn:microsoft.com/office/officeart/2008/layout/LinedList"/>
    <dgm:cxn modelId="{179CA30C-712E-4931-A56B-B5046A52A2CE}" type="presParOf" srcId="{51CC7E41-9256-4A89-B413-B805AA2149BE}" destId="{4BBCF85C-6405-4E0E-BCE3-0733639673EF}" srcOrd="9" destOrd="0" presId="urn:microsoft.com/office/officeart/2008/layout/LinedList"/>
    <dgm:cxn modelId="{1DE2EC90-39B1-440B-87FA-9A8ECFAF0498}" type="presParOf" srcId="{4BBCF85C-6405-4E0E-BCE3-0733639673EF}" destId="{B9EFB7F6-C372-40E1-8CD3-926776725974}" srcOrd="0" destOrd="0" presId="urn:microsoft.com/office/officeart/2008/layout/LinedList"/>
    <dgm:cxn modelId="{55DAB9BD-16BA-4569-9659-486330A661FE}" type="presParOf" srcId="{4BBCF85C-6405-4E0E-BCE3-0733639673EF}" destId="{19331302-F9BE-4D11-AEF8-0E9441AE4B6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4AE7A41C-48F8-4FAA-8481-47CEDCF67CFB}">
      <dgm:prSet phldrT="[Text]" custT="1"/>
      <dgm:spPr/>
      <dgm:t>
        <a:bodyPr/>
        <a:lstStyle/>
        <a:p>
          <a:pPr>
            <a:lnSpc>
              <a:spcPct val="100000"/>
            </a:lnSpc>
          </a:pPr>
          <a:r>
            <a:rPr lang="en-US" sz="1800" dirty="0"/>
            <a:t>Rabies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pPr>
            <a:lnSpc>
              <a:spcPct val="100000"/>
            </a:lnSpc>
          </a:pPr>
          <a:r>
            <a:rPr lang="en-US" dirty="0"/>
            <a:t>527</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custT="1"/>
      <dgm:spPr/>
      <dgm:t>
        <a:bodyPr/>
        <a:lstStyle/>
        <a:p>
          <a:pPr>
            <a:lnSpc>
              <a:spcPct val="100000"/>
            </a:lnSpc>
          </a:pPr>
          <a:r>
            <a:rPr lang="en-US" sz="1800" b="0" i="0" dirty="0"/>
            <a:t>Microchip</a:t>
          </a:r>
          <a:r>
            <a:rPr lang="en-US" sz="1900" b="0" i="0" dirty="0"/>
            <a:t>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CB5DBE7D-F839-4A28-90EC-9BE5C03590A5}">
      <dgm:prSet phldrT="[Text]" custT="1"/>
      <dgm:spPr/>
      <dgm:t>
        <a:bodyPr/>
        <a:lstStyle/>
        <a:p>
          <a:pPr>
            <a:lnSpc>
              <a:spcPct val="100000"/>
            </a:lnSpc>
          </a:pPr>
          <a:r>
            <a:rPr lang="en-US" sz="1800" b="0" i="0" dirty="0"/>
            <a:t>Bordetella</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8C4D27D3-9219-4B78-B8A4-34FDC1502363}">
      <dgm:prSet phldrT="[Text]"/>
      <dgm:spPr/>
      <dgm:t>
        <a:bodyPr/>
        <a:lstStyle/>
        <a:p>
          <a:pPr>
            <a:lnSpc>
              <a:spcPct val="100000"/>
            </a:lnSpc>
          </a:pPr>
          <a:r>
            <a:rPr lang="en-US" dirty="0"/>
            <a:t>78</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pPr>
            <a:lnSpc>
              <a:spcPct val="100000"/>
            </a:lnSpc>
          </a:pPr>
          <a:endParaRPr lang="en-US" dirty="0"/>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24EB60F-8045-4D34-BB35-86425FE52E24}">
      <dgm:prSet/>
      <dgm:spPr/>
      <dgm:t>
        <a:bodyPr/>
        <a:lstStyle/>
        <a:p>
          <a:pPr>
            <a:lnSpc>
              <a:spcPct val="100000"/>
            </a:lnSpc>
          </a:pPr>
          <a:endParaRPr lang="en-US"/>
        </a:p>
      </dgm:t>
    </dgm:pt>
    <dgm:pt modelId="{56F1AEF0-7095-4F28-A44B-51DF7E20D507}" type="parTrans" cxnId="{ED3494AE-A09C-46AF-BC92-93B75C9D47FC}">
      <dgm:prSet/>
      <dgm:spPr/>
      <dgm:t>
        <a:bodyPr/>
        <a:lstStyle/>
        <a:p>
          <a:endParaRPr lang="en-US"/>
        </a:p>
      </dgm:t>
    </dgm:pt>
    <dgm:pt modelId="{6072A2ED-B5B1-4497-AF68-9AA99B4A9D12}" type="sibTrans" cxnId="{ED3494AE-A09C-46AF-BC92-93B75C9D47FC}">
      <dgm:prSet/>
      <dgm:spPr/>
      <dgm:t>
        <a:bodyPr/>
        <a:lstStyle/>
        <a:p>
          <a:endParaRPr lang="en-US"/>
        </a:p>
      </dgm:t>
    </dgm:pt>
    <dgm:pt modelId="{F804D3F4-A424-4EEE-BE5A-2FA3B9A3C820}">
      <dgm:prSet/>
      <dgm:spPr/>
      <dgm:t>
        <a:bodyPr/>
        <a:lstStyle/>
        <a:p>
          <a:pPr>
            <a:lnSpc>
              <a:spcPct val="100000"/>
            </a:lnSpc>
          </a:pPr>
          <a:endParaRPr lang="en-US"/>
        </a:p>
      </dgm:t>
    </dgm:pt>
    <dgm:pt modelId="{DEA75E92-EA25-4007-9EE5-82077425E2C4}" type="parTrans" cxnId="{53DDBA29-B009-43F7-8951-AAD40C2EFE6D}">
      <dgm:prSet/>
      <dgm:spPr/>
      <dgm:t>
        <a:bodyPr/>
        <a:lstStyle/>
        <a:p>
          <a:endParaRPr lang="en-US"/>
        </a:p>
      </dgm:t>
    </dgm:pt>
    <dgm:pt modelId="{EE78AD7B-1097-4C12-849C-5476F672160F}" type="sibTrans" cxnId="{53DDBA29-B009-43F7-8951-AAD40C2EFE6D}">
      <dgm:prSet/>
      <dgm:spPr/>
      <dgm:t>
        <a:bodyPr/>
        <a:lstStyle/>
        <a:p>
          <a:endParaRPr lang="en-US"/>
        </a:p>
      </dgm:t>
    </dgm:pt>
    <dgm:pt modelId="{09A245BA-8F98-4EF2-A54E-5981F7F37C55}">
      <dgm:prSet phldrT="[Text]"/>
      <dgm:spPr/>
      <dgm:t>
        <a:bodyPr/>
        <a:lstStyle/>
        <a:p>
          <a:pPr>
            <a:lnSpc>
              <a:spcPct val="100000"/>
            </a:lnSpc>
          </a:pPr>
          <a:r>
            <a:rPr lang="en-US" dirty="0"/>
            <a:t>123</a:t>
          </a:r>
        </a:p>
      </dgm:t>
    </dgm:pt>
    <dgm:pt modelId="{E4CB06E0-A255-4303-ABF3-59172AF00784}" type="sibTrans" cxnId="{BCC6A59E-7905-4437-9BC5-3DA2BE48F02D}">
      <dgm:prSet/>
      <dgm:spPr/>
      <dgm:t>
        <a:bodyPr/>
        <a:lstStyle/>
        <a:p>
          <a:endParaRPr lang="en-US"/>
        </a:p>
      </dgm:t>
    </dgm:pt>
    <dgm:pt modelId="{455EE121-70C3-44D0-83F1-AEC688472601}" type="parTrans" cxnId="{BCC6A59E-7905-4437-9BC5-3DA2BE48F02D}">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6" custLinFactNeighborX="-8300" custLinFactNeighborY="2299"/>
      <dgm:spPr/>
    </dgm:pt>
    <dgm:pt modelId="{9C177B23-6903-4ECB-845C-43B853D6667F}" type="pres">
      <dgm:prSet presAssocID="{4AE7A41C-48F8-4FAA-8481-47CEDCF67CFB}" presName="iconRect" presStyleLbl="node1" presStyleIdx="0" presStyleCnt="6"/>
      <dgm:spPr>
        <a:blipFill>
          <a:blip xmlns:r="http://schemas.openxmlformats.org/officeDocument/2006/relationships" r:embed="rId1">
            <a:biLevel thresh="75000"/>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edle with solid fill"/>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9">
        <dgm:presLayoutVars>
          <dgm:chMax val="0"/>
          <dgm:chPref val="0"/>
        </dgm:presLayoutVars>
      </dgm:prSet>
      <dgm:spPr/>
    </dgm:pt>
    <dgm:pt modelId="{C14A9DF8-92CA-4546-AA1A-934BA5390C00}" type="pres">
      <dgm:prSet presAssocID="{4AE7A41C-48F8-4FAA-8481-47CEDCF67CFB}" presName="desTx" presStyleLbl="revTx" presStyleIdx="1" presStyleCnt="9">
        <dgm:presLayoutVars/>
      </dgm:prSet>
      <dgm:spPr/>
    </dgm:pt>
    <dgm:pt modelId="{1ADE9F21-17BD-40FE-A81A-36CC6E4BDEAA}" type="pres">
      <dgm:prSet presAssocID="{5916EE34-AB43-4626-82AA-87ED88A25E9C}" presName="sibTrans" presStyleCnt="0"/>
      <dgm:spPr/>
    </dgm:pt>
    <dgm:pt modelId="{DA7CE3BD-87BD-4662-8C5D-DB1EE6F1235C}" type="pres">
      <dgm:prSet presAssocID="{324EB60F-8045-4D34-BB35-86425FE52E24}" presName="compNode" presStyleCnt="0"/>
      <dgm:spPr/>
    </dgm:pt>
    <dgm:pt modelId="{E453E5AB-FEF4-4EBC-9160-5D66791B4B12}" type="pres">
      <dgm:prSet presAssocID="{324EB60F-8045-4D34-BB35-86425FE52E24}" presName="bgRect" presStyleLbl="bgShp" presStyleIdx="1" presStyleCnt="6"/>
      <dgm:spPr/>
    </dgm:pt>
    <dgm:pt modelId="{CCF7E8DD-DF2C-433C-AEDD-C49100843441}" type="pres">
      <dgm:prSet presAssocID="{324EB60F-8045-4D34-BB35-86425FE52E24}" presName="iconRect" presStyleLbl="node1" presStyleIdx="1" presStyleCnt="6"/>
      <dgm:spPr>
        <a:blipFill>
          <a:blip xmlns:r="http://schemas.openxmlformats.org/officeDocument/2006/relationships" r:embed="rId3">
            <a:biLevel thresh="75000"/>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g with solid fill"/>
        </a:ext>
      </dgm:extLst>
    </dgm:pt>
    <dgm:pt modelId="{5226C487-62CD-44B8-A5F6-A80A59CEB3FF}" type="pres">
      <dgm:prSet presAssocID="{324EB60F-8045-4D34-BB35-86425FE52E24}" presName="spaceRect" presStyleCnt="0"/>
      <dgm:spPr/>
    </dgm:pt>
    <dgm:pt modelId="{976C2FE6-7B8B-4B76-8B34-496A50CE97FC}" type="pres">
      <dgm:prSet presAssocID="{324EB60F-8045-4D34-BB35-86425FE52E24}" presName="parTx" presStyleLbl="revTx" presStyleIdx="2" presStyleCnt="9">
        <dgm:presLayoutVars>
          <dgm:chMax val="0"/>
          <dgm:chPref val="0"/>
        </dgm:presLayoutVars>
      </dgm:prSet>
      <dgm:spPr/>
    </dgm:pt>
    <dgm:pt modelId="{519BE6D4-8638-4341-B3C0-204D84D6F0FE}" type="pres">
      <dgm:prSet presAssocID="{6072A2ED-B5B1-4497-AF68-9AA99B4A9D12}" presName="sibTrans" presStyleCnt="0"/>
      <dgm:spPr/>
    </dgm:pt>
    <dgm:pt modelId="{CB0ABC9C-18B1-4501-82C2-14D3F103C1EC}" type="pres">
      <dgm:prSet presAssocID="{F804D3F4-A424-4EEE-BE5A-2FA3B9A3C820}" presName="compNode" presStyleCnt="0"/>
      <dgm:spPr/>
    </dgm:pt>
    <dgm:pt modelId="{3C7106BC-79E5-4C61-97F6-2B411C7074EE}" type="pres">
      <dgm:prSet presAssocID="{F804D3F4-A424-4EEE-BE5A-2FA3B9A3C820}" presName="bgRect" presStyleLbl="bgShp" presStyleIdx="2" presStyleCnt="6"/>
      <dgm:spPr/>
    </dgm:pt>
    <dgm:pt modelId="{E224C400-7174-4934-9E32-83356F84E4DC}" type="pres">
      <dgm:prSet presAssocID="{F804D3F4-A424-4EEE-BE5A-2FA3B9A3C820}" presName="iconRect" presStyleLbl="node1" presStyleIdx="2" presStyleCnt="6"/>
      <dgm:spPr>
        <a:blipFill>
          <a:blip xmlns:r="http://schemas.openxmlformats.org/officeDocument/2006/relationships" r:embed="rId5">
            <a:biLevel thresh="75000"/>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t with solid fill"/>
        </a:ext>
      </dgm:extLst>
    </dgm:pt>
    <dgm:pt modelId="{290F6602-92AE-43BD-817A-D079F8D43E3D}" type="pres">
      <dgm:prSet presAssocID="{F804D3F4-A424-4EEE-BE5A-2FA3B9A3C820}" presName="spaceRect" presStyleCnt="0"/>
      <dgm:spPr/>
    </dgm:pt>
    <dgm:pt modelId="{BBFCDB75-3E52-44D7-95F3-0F4DA9D1830E}" type="pres">
      <dgm:prSet presAssocID="{F804D3F4-A424-4EEE-BE5A-2FA3B9A3C820}" presName="parTx" presStyleLbl="revTx" presStyleIdx="3" presStyleCnt="9">
        <dgm:presLayoutVars>
          <dgm:chMax val="0"/>
          <dgm:chPref val="0"/>
        </dgm:presLayoutVars>
      </dgm:prSet>
      <dgm:spPr/>
    </dgm:pt>
    <dgm:pt modelId="{2353EC74-3F04-4EEA-A8BF-7B67B58D80F3}" type="pres">
      <dgm:prSet presAssocID="{EE78AD7B-1097-4C12-849C-5476F672160F}"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3" presStyleCnt="6"/>
      <dgm:spPr/>
    </dgm:pt>
    <dgm:pt modelId="{61EA8B92-D6FE-4BF9-95BE-3DAC1DECC380}" type="pres">
      <dgm:prSet presAssocID="{901A5AA2-A6E2-4F47-B5CD-3FCB43813569}" presName="iconRect" presStyleLbl="node1" presStyleIdx="3" presStyleCnt="6"/>
      <dgm:spPr>
        <a:blipFill>
          <a:blip xmlns:r="http://schemas.openxmlformats.org/officeDocument/2006/relationships" r:embed="rId7">
            <a:biLevel thresh="75000"/>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ocessor with solid fill"/>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4" presStyleCnt="9">
        <dgm:presLayoutVars>
          <dgm:chMax val="0"/>
          <dgm:chPref val="0"/>
        </dgm:presLayoutVars>
      </dgm:prSet>
      <dgm:spPr/>
    </dgm:pt>
    <dgm:pt modelId="{7962EAE6-E4A5-4B9F-9D01-E77265EE24EF}" type="pres">
      <dgm:prSet presAssocID="{901A5AA2-A6E2-4F47-B5CD-3FCB43813569}" presName="desTx" presStyleLbl="revTx" presStyleIdx="5" presStyleCnt="9">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4" presStyleCnt="6"/>
      <dgm:spPr/>
    </dgm:pt>
    <dgm:pt modelId="{4591D6B0-7148-4C07-A7D3-63A502282512}" type="pres">
      <dgm:prSet presAssocID="{CB5DBE7D-F839-4A28-90EC-9BE5C03590A5}" presName="iconRect" presStyleLbl="node1" presStyleIdx="4" presStyleCnt="6"/>
      <dgm:spPr>
        <a:blipFill>
          <a:blip xmlns:r="http://schemas.openxmlformats.org/officeDocument/2006/relationships" r:embed="rId9">
            <a:biLevel thresh="75000"/>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edle outline"/>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6" presStyleCnt="9">
        <dgm:presLayoutVars>
          <dgm:chMax val="0"/>
          <dgm:chPref val="0"/>
        </dgm:presLayoutVars>
      </dgm:prSet>
      <dgm:spPr/>
    </dgm:pt>
    <dgm:pt modelId="{EDDD00E4-8FB5-47C3-A23F-ADD13779057E}" type="pres">
      <dgm:prSet presAssocID="{CB5DBE7D-F839-4A28-90EC-9BE5C03590A5}" presName="desTx" presStyleLbl="revTx" presStyleIdx="7" presStyleCnt="9">
        <dgm:presLayoutVars/>
      </dgm:prSet>
      <dgm:spPr/>
    </dgm:pt>
    <dgm:pt modelId="{5E6F232C-9FE9-48A9-A844-724E2F8D0AEA}" type="pres">
      <dgm:prSet presAssocID="{5082375B-421C-4DF4-A6BB-EFF760C3CC75}" presName="sibTrans" presStyleCnt="0"/>
      <dgm:spPr/>
    </dgm:pt>
    <dgm:pt modelId="{936A0DD0-FDE5-4EE1-AA35-E6A51DFCDE28}" type="pres">
      <dgm:prSet presAssocID="{E6401063-1F8A-4BC1-ADAD-A687EA7594E9}" presName="compNode" presStyleCnt="0"/>
      <dgm:spPr/>
    </dgm:pt>
    <dgm:pt modelId="{DC83DB6E-99A2-45A5-B36A-14D67B60D46A}" type="pres">
      <dgm:prSet presAssocID="{E6401063-1F8A-4BC1-ADAD-A687EA7594E9}" presName="bgRect" presStyleLbl="bgShp" presStyleIdx="5" presStyleCnt="6"/>
      <dgm:spPr/>
    </dgm:pt>
    <dgm:pt modelId="{E970529B-B120-452C-860A-F4BA0D48FA72}" type="pres">
      <dgm:prSet presAssocID="{E6401063-1F8A-4BC1-ADAD-A687EA7594E9}" presName="iconRect" presStyleLbl="node1" presStyleIdx="5" presStyleCnt="6"/>
      <dgm:spPr>
        <a:blipFill>
          <a:blip xmlns:r="http://schemas.openxmlformats.org/officeDocument/2006/relationships" r:embed="rId11">
            <a:biLevel thresh="75000"/>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Heart with solid fill"/>
        </a:ext>
      </dgm:extLst>
    </dgm:pt>
    <dgm:pt modelId="{94A54408-FD33-4B5D-B9D9-DA2CFCF8EE8B}" type="pres">
      <dgm:prSet presAssocID="{E6401063-1F8A-4BC1-ADAD-A687EA7594E9}" presName="spaceRect" presStyleCnt="0"/>
      <dgm:spPr/>
    </dgm:pt>
    <dgm:pt modelId="{BEDB12B0-9EE9-4DBE-873A-FDF34E717F66}" type="pres">
      <dgm:prSet presAssocID="{E6401063-1F8A-4BC1-ADAD-A687EA7594E9}" presName="parTx" presStyleLbl="revTx" presStyleIdx="8" presStyleCnt="9">
        <dgm:presLayoutVars>
          <dgm:chMax val="0"/>
          <dgm:chPref val="0"/>
        </dgm:presLayoutVars>
      </dgm:prSet>
      <dgm:spPr/>
    </dgm:pt>
  </dgm:ptLst>
  <dgm:cxnLst>
    <dgm:cxn modelId="{68B74102-3D69-4B6F-8FB4-4D5175ED6608}" srcId="{E527AD2D-B80D-417B-812F-752BE3A37B67}" destId="{CB5DBE7D-F839-4A28-90EC-9BE5C03590A5}" srcOrd="4"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53DDBA29-B009-43F7-8951-AAD40C2EFE6D}" srcId="{E527AD2D-B80D-417B-812F-752BE3A37B67}" destId="{F804D3F4-A424-4EEE-BE5A-2FA3B9A3C820}" srcOrd="2" destOrd="0" parTransId="{DEA75E92-EA25-4007-9EE5-82077425E2C4}" sibTransId="{EE78AD7B-1097-4C12-849C-5476F672160F}"/>
    <dgm:cxn modelId="{CC487F44-AA3A-46D7-BC6E-A187F7AD06E3}" type="presOf" srcId="{F804D3F4-A424-4EEE-BE5A-2FA3B9A3C820}" destId="{BBFCDB75-3E52-44D7-95F3-0F4DA9D1830E}"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27C94E56-75D4-47D6-A14F-F76DB62938E4}" type="presOf" srcId="{324EB60F-8045-4D34-BB35-86425FE52E24}" destId="{976C2FE6-7B8B-4B76-8B34-496A50CE97FC}"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EBE7C75A-5E0E-4F1E-96E1-ECE863996038}" srcId="{E527AD2D-B80D-417B-812F-752BE3A37B67}" destId="{901A5AA2-A6E2-4F47-B5CD-3FCB43813569}" srcOrd="3" destOrd="0" parTransId="{A4184AA9-43A3-447A-89E1-5B0E7C2251F5}" sibTransId="{0E3BC7A1-2FC3-4437-960A-43A63EB37360}"/>
    <dgm:cxn modelId="{2EC47689-4850-4FB2-9F9E-1783E54ADCB7}" type="presOf" srcId="{E6401063-1F8A-4BC1-ADAD-A687EA7594E9}" destId="{BEDB12B0-9EE9-4DBE-873A-FDF34E717F66}" srcOrd="0" destOrd="0" presId="urn:microsoft.com/office/officeart/2018/2/layout/IconVerticalSolidList"/>
    <dgm:cxn modelId="{AA0F3D8A-7CC4-466B-8B3C-6CFA3D8A17A6}" type="presOf" srcId="{4834B3D8-AA7E-4251-A800-034EF42D42DB}" destId="{C14A9DF8-92CA-4546-AA1A-934BA5390C00}" srcOrd="0" destOrd="0" presId="urn:microsoft.com/office/officeart/2018/2/layout/IconVerticalSolidList"/>
    <dgm:cxn modelId="{AB038E9A-DF98-46E8-91D6-91FF4156E4C1}" srcId="{E527AD2D-B80D-417B-812F-752BE3A37B67}" destId="{E6401063-1F8A-4BC1-ADAD-A687EA7594E9}" srcOrd="5"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ED3494AE-A09C-46AF-BC92-93B75C9D47FC}" srcId="{E527AD2D-B80D-417B-812F-752BE3A37B67}" destId="{324EB60F-8045-4D34-BB35-86425FE52E24}" srcOrd="1" destOrd="0" parTransId="{56F1AEF0-7095-4F28-A44B-51DF7E20D507}" sibTransId="{6072A2ED-B5B1-4497-AF68-9AA99B4A9D12}"/>
    <dgm:cxn modelId="{CB0B37CF-CE71-4085-B530-539A57E89222}" srcId="{CB5DBE7D-F839-4A28-90EC-9BE5C03590A5}" destId="{8C4D27D3-9219-4B78-B8A4-34FDC1502363}" srcOrd="0" destOrd="0" parTransId="{6268B48F-2D30-4075-9AC9-7C85B81DC639}" sibTransId="{9CB281B5-4640-4BBE-A546-CA6284B3B804}"/>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1333B0A6-BEEE-4982-B12A-45EBAB228A2E}" type="presParOf" srcId="{3067D81F-4ED0-464B-BB27-39D8ED12C632}" destId="{DA7CE3BD-87BD-4662-8C5D-DB1EE6F1235C}" srcOrd="2" destOrd="0" presId="urn:microsoft.com/office/officeart/2018/2/layout/IconVerticalSolidList"/>
    <dgm:cxn modelId="{A9128E66-A609-4022-8505-1078B5690860}" type="presParOf" srcId="{DA7CE3BD-87BD-4662-8C5D-DB1EE6F1235C}" destId="{E453E5AB-FEF4-4EBC-9160-5D66791B4B12}" srcOrd="0" destOrd="0" presId="urn:microsoft.com/office/officeart/2018/2/layout/IconVerticalSolidList"/>
    <dgm:cxn modelId="{DC2F2A35-F572-4A26-ACDE-098DF806B4B9}" type="presParOf" srcId="{DA7CE3BD-87BD-4662-8C5D-DB1EE6F1235C}" destId="{CCF7E8DD-DF2C-433C-AEDD-C49100843441}" srcOrd="1" destOrd="0" presId="urn:microsoft.com/office/officeart/2018/2/layout/IconVerticalSolidList"/>
    <dgm:cxn modelId="{B702099E-0F6F-4730-8159-0A993EE43F1A}" type="presParOf" srcId="{DA7CE3BD-87BD-4662-8C5D-DB1EE6F1235C}" destId="{5226C487-62CD-44B8-A5F6-A80A59CEB3FF}" srcOrd="2" destOrd="0" presId="urn:microsoft.com/office/officeart/2018/2/layout/IconVerticalSolidList"/>
    <dgm:cxn modelId="{4B9B3526-2F4D-43DA-AEF4-2C2DC204217D}" type="presParOf" srcId="{DA7CE3BD-87BD-4662-8C5D-DB1EE6F1235C}" destId="{976C2FE6-7B8B-4B76-8B34-496A50CE97FC}" srcOrd="3" destOrd="0" presId="urn:microsoft.com/office/officeart/2018/2/layout/IconVerticalSolidList"/>
    <dgm:cxn modelId="{7458EC8E-8D6D-43DD-B316-52E1E787AA3F}" type="presParOf" srcId="{3067D81F-4ED0-464B-BB27-39D8ED12C632}" destId="{519BE6D4-8638-4341-B3C0-204D84D6F0FE}" srcOrd="3" destOrd="0" presId="urn:microsoft.com/office/officeart/2018/2/layout/IconVerticalSolidList"/>
    <dgm:cxn modelId="{A1504FB7-C6FF-427F-9810-0C1E23313F75}" type="presParOf" srcId="{3067D81F-4ED0-464B-BB27-39D8ED12C632}" destId="{CB0ABC9C-18B1-4501-82C2-14D3F103C1EC}" srcOrd="4" destOrd="0" presId="urn:microsoft.com/office/officeart/2018/2/layout/IconVerticalSolidList"/>
    <dgm:cxn modelId="{2492F598-B88A-446F-A1CC-D1E04F948488}" type="presParOf" srcId="{CB0ABC9C-18B1-4501-82C2-14D3F103C1EC}" destId="{3C7106BC-79E5-4C61-97F6-2B411C7074EE}" srcOrd="0" destOrd="0" presId="urn:microsoft.com/office/officeart/2018/2/layout/IconVerticalSolidList"/>
    <dgm:cxn modelId="{4B9EAB2F-86BC-46FE-A7F9-3E6E4DF093CF}" type="presParOf" srcId="{CB0ABC9C-18B1-4501-82C2-14D3F103C1EC}" destId="{E224C400-7174-4934-9E32-83356F84E4DC}" srcOrd="1" destOrd="0" presId="urn:microsoft.com/office/officeart/2018/2/layout/IconVerticalSolidList"/>
    <dgm:cxn modelId="{F84E8280-D67C-43E6-A39E-A4CE20FEB0C1}" type="presParOf" srcId="{CB0ABC9C-18B1-4501-82C2-14D3F103C1EC}" destId="{290F6602-92AE-43BD-817A-D079F8D43E3D}" srcOrd="2" destOrd="0" presId="urn:microsoft.com/office/officeart/2018/2/layout/IconVerticalSolidList"/>
    <dgm:cxn modelId="{B3A0F7D0-3293-41CA-9AB0-ADD93BA77882}" type="presParOf" srcId="{CB0ABC9C-18B1-4501-82C2-14D3F103C1EC}" destId="{BBFCDB75-3E52-44D7-95F3-0F4DA9D1830E}" srcOrd="3" destOrd="0" presId="urn:microsoft.com/office/officeart/2018/2/layout/IconVerticalSolidList"/>
    <dgm:cxn modelId="{AE2696D8-6CB3-4C2D-85A4-DCB8BAA6988C}" type="presParOf" srcId="{3067D81F-4ED0-464B-BB27-39D8ED12C632}" destId="{2353EC74-3F04-4EEA-A8BF-7B67B58D80F3}" srcOrd="5" destOrd="0" presId="urn:microsoft.com/office/officeart/2018/2/layout/IconVerticalSolidList"/>
    <dgm:cxn modelId="{6F237469-25F6-4625-A554-FB9A8320EE41}" type="presParOf" srcId="{3067D81F-4ED0-464B-BB27-39D8ED12C632}" destId="{BAA25B0F-5199-48DB-86B9-5686EC0DD272}" srcOrd="6"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7" destOrd="0" presId="urn:microsoft.com/office/officeart/2018/2/layout/IconVerticalSolidList"/>
    <dgm:cxn modelId="{C85287D2-6BF7-4485-A5E3-9ED01D17AFAD}" type="presParOf" srcId="{3067D81F-4ED0-464B-BB27-39D8ED12C632}" destId="{2983FE84-28FA-4745-A66F-E4D8513CBDFA}" srcOrd="8"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9" destOrd="0" presId="urn:microsoft.com/office/officeart/2018/2/layout/IconVerticalSolidList"/>
    <dgm:cxn modelId="{6DAC292A-0C4A-4C2E-A455-024CF88D71E2}" type="presParOf" srcId="{3067D81F-4ED0-464B-BB27-39D8ED12C632}" destId="{936A0DD0-FDE5-4EE1-AA35-E6A51DFCDE28}" srcOrd="10" destOrd="0" presId="urn:microsoft.com/office/officeart/2018/2/layout/IconVerticalSolidList"/>
    <dgm:cxn modelId="{B7D6D2D9-3A7D-4943-8335-BB4F88B9A6D2}" type="presParOf" srcId="{936A0DD0-FDE5-4EE1-AA35-E6A51DFCDE28}" destId="{DC83DB6E-99A2-45A5-B36A-14D67B60D46A}" srcOrd="0" destOrd="0" presId="urn:microsoft.com/office/officeart/2018/2/layout/IconVerticalSolidList"/>
    <dgm:cxn modelId="{63B8FE11-6B00-4385-861B-8F9B62E85A5D}" type="presParOf" srcId="{936A0DD0-FDE5-4EE1-AA35-E6A51DFCDE28}" destId="{E970529B-B120-452C-860A-F4BA0D48FA72}" srcOrd="1" destOrd="0" presId="urn:microsoft.com/office/officeart/2018/2/layout/IconVerticalSolidList"/>
    <dgm:cxn modelId="{2B8E3D05-78D6-4DAB-AA0D-E9A1A7CC4064}" type="presParOf" srcId="{936A0DD0-FDE5-4EE1-AA35-E6A51DFCDE28}" destId="{94A54408-FD33-4B5D-B9D9-DA2CFCF8EE8B}" srcOrd="2" destOrd="0" presId="urn:microsoft.com/office/officeart/2018/2/layout/IconVerticalSolidList"/>
    <dgm:cxn modelId="{EC3F4538-45E6-4690-AA53-162200D5AADF}" type="presParOf" srcId="{936A0DD0-FDE5-4EE1-AA35-E6A51DFCDE28}" destId="{BEDB12B0-9EE9-4DBE-873A-FDF34E717F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EEF512-58AC-4DA1-9AF5-C14A2F5E6F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84AA4A-A1A4-4104-A71F-87C06F30B4DC}">
      <dgm:prSet/>
      <dgm:spPr>
        <a:solidFill>
          <a:schemeClr val="accent6">
            <a:lumMod val="20000"/>
            <a:lumOff val="80000"/>
          </a:schemeClr>
        </a:solidFill>
        <a:ln>
          <a:solidFill>
            <a:schemeClr val="tx2"/>
          </a:solidFill>
        </a:ln>
      </dgm:spPr>
      <dgm:t>
        <a:bodyPr/>
        <a:lstStyle/>
        <a:p>
          <a:r>
            <a:rPr lang="en-US" b="0" i="0" baseline="0" dirty="0">
              <a:solidFill>
                <a:srgbClr val="372E26"/>
              </a:solidFill>
            </a:rPr>
            <a:t>1 Inspections Passed</a:t>
          </a:r>
          <a:r>
            <a:rPr lang="en-US" b="0" i="0" baseline="0" dirty="0">
              <a:solidFill>
                <a:schemeClr val="bg1"/>
              </a:solidFill>
            </a:rPr>
            <a:t> </a:t>
          </a:r>
          <a:endParaRPr lang="en-US" b="0" dirty="0">
            <a:solidFill>
              <a:schemeClr val="bg1"/>
            </a:solidFill>
          </a:endParaRPr>
        </a:p>
      </dgm:t>
    </dgm:pt>
    <dgm:pt modelId="{6AB5CD6F-2A1E-4FE6-8B92-CE52F16E7794}" type="parTrans" cxnId="{D1FBF335-3483-4DD6-A4F2-6A33417ECEA7}">
      <dgm:prSet/>
      <dgm:spPr/>
      <dgm:t>
        <a:bodyPr/>
        <a:lstStyle/>
        <a:p>
          <a:endParaRPr lang="en-US"/>
        </a:p>
      </dgm:t>
    </dgm:pt>
    <dgm:pt modelId="{66D710B8-A548-4650-9875-337CDECF0032}" type="sibTrans" cxnId="{D1FBF335-3483-4DD6-A4F2-6A33417ECEA7}">
      <dgm:prSet/>
      <dgm:spPr/>
      <dgm:t>
        <a:bodyPr/>
        <a:lstStyle/>
        <a:p>
          <a:endParaRPr lang="en-US"/>
        </a:p>
      </dgm:t>
    </dgm:pt>
    <dgm:pt modelId="{1ED9D546-38A2-49E3-B7AC-38E6170616B0}">
      <dgm:prSet/>
      <dgm:spPr>
        <a:solidFill>
          <a:schemeClr val="accent6">
            <a:lumMod val="20000"/>
            <a:lumOff val="80000"/>
          </a:schemeClr>
        </a:solidFill>
        <a:ln>
          <a:solidFill>
            <a:schemeClr val="tx2"/>
          </a:solidFill>
        </a:ln>
      </dgm:spPr>
      <dgm:t>
        <a:bodyPr/>
        <a:lstStyle/>
        <a:p>
          <a:r>
            <a:rPr lang="en-US" b="0" i="0" baseline="0" dirty="0">
              <a:solidFill>
                <a:srgbClr val="372E26"/>
              </a:solidFill>
            </a:rPr>
            <a:t>0 Inspections Failed</a:t>
          </a:r>
          <a:endParaRPr lang="en-US" b="0" dirty="0">
            <a:solidFill>
              <a:srgbClr val="372E26"/>
            </a:solidFill>
          </a:endParaRPr>
        </a:p>
      </dgm:t>
    </dgm:pt>
    <dgm:pt modelId="{CF12E271-24E4-4499-B9B7-328581E4F299}" type="parTrans" cxnId="{8D04CD34-C091-417F-A028-C7881407DC1E}">
      <dgm:prSet/>
      <dgm:spPr/>
      <dgm:t>
        <a:bodyPr/>
        <a:lstStyle/>
        <a:p>
          <a:endParaRPr lang="en-US"/>
        </a:p>
      </dgm:t>
    </dgm:pt>
    <dgm:pt modelId="{5F6B20CC-DD9A-4D3A-AF94-6834C863E430}" type="sibTrans" cxnId="{8D04CD34-C091-417F-A028-C7881407DC1E}">
      <dgm:prSet/>
      <dgm:spPr/>
      <dgm:t>
        <a:bodyPr/>
        <a:lstStyle/>
        <a:p>
          <a:endParaRPr lang="en-US"/>
        </a:p>
      </dgm:t>
    </dgm:pt>
    <dgm:pt modelId="{2E151156-F24C-4745-B00B-8985754CC19F}">
      <dgm:prSet/>
      <dgm:spPr>
        <a:solidFill>
          <a:schemeClr val="accent6">
            <a:lumMod val="20000"/>
            <a:lumOff val="80000"/>
          </a:schemeClr>
        </a:solidFill>
        <a:ln>
          <a:solidFill>
            <a:schemeClr val="tx2"/>
          </a:solidFill>
        </a:ln>
      </dgm:spPr>
      <dgm:t>
        <a:bodyPr/>
        <a:lstStyle/>
        <a:p>
          <a:r>
            <a:rPr lang="en-US" b="0" i="0" baseline="0" dirty="0">
              <a:solidFill>
                <a:srgbClr val="372E26"/>
              </a:solidFill>
            </a:rPr>
            <a:t>0 Citations Issued</a:t>
          </a:r>
          <a:endParaRPr lang="en-US" b="0" dirty="0">
            <a:solidFill>
              <a:srgbClr val="372E26"/>
            </a:solidFill>
          </a:endParaRPr>
        </a:p>
      </dgm:t>
    </dgm:pt>
    <dgm:pt modelId="{A6AC972F-CC17-4BBF-86F1-3E03E36EAF9C}" type="parTrans" cxnId="{F0CD9041-53DC-4798-8CFF-D76D0D007055}">
      <dgm:prSet/>
      <dgm:spPr/>
      <dgm:t>
        <a:bodyPr/>
        <a:lstStyle/>
        <a:p>
          <a:endParaRPr lang="en-US"/>
        </a:p>
      </dgm:t>
    </dgm:pt>
    <dgm:pt modelId="{764FBAB1-BEDB-4A71-ACA6-BFE692086E32}" type="sibTrans" cxnId="{F0CD9041-53DC-4798-8CFF-D76D0D007055}">
      <dgm:prSet/>
      <dgm:spPr/>
      <dgm:t>
        <a:bodyPr/>
        <a:lstStyle/>
        <a:p>
          <a:endParaRPr lang="en-US"/>
        </a:p>
      </dgm:t>
    </dgm:pt>
    <dgm:pt modelId="{BB345829-1397-4307-9574-E837F37AFBD7}">
      <dgm:prSet/>
      <dgm:spPr>
        <a:solidFill>
          <a:schemeClr val="accent6">
            <a:lumMod val="20000"/>
            <a:lumOff val="80000"/>
          </a:schemeClr>
        </a:solidFill>
        <a:ln>
          <a:solidFill>
            <a:schemeClr val="tx2"/>
          </a:solidFill>
        </a:ln>
      </dgm:spPr>
      <dgm:t>
        <a:bodyPr/>
        <a:lstStyle/>
        <a:p>
          <a:r>
            <a:rPr lang="en-US" b="0" i="0" baseline="0" dirty="0">
              <a:solidFill>
                <a:srgbClr val="372E26"/>
              </a:solidFill>
            </a:rPr>
            <a:t>0 Permits Issued</a:t>
          </a:r>
          <a:endParaRPr lang="en-US" b="0" dirty="0">
            <a:solidFill>
              <a:srgbClr val="372E26"/>
            </a:solidFill>
          </a:endParaRPr>
        </a:p>
      </dgm:t>
    </dgm:pt>
    <dgm:pt modelId="{A547FDA3-0A00-42D8-AC89-F4D04225E019}" type="parTrans" cxnId="{CD54C1F4-1CC7-4E91-9A56-63EEBFEF9FF9}">
      <dgm:prSet/>
      <dgm:spPr/>
      <dgm:t>
        <a:bodyPr/>
        <a:lstStyle/>
        <a:p>
          <a:endParaRPr lang="en-US"/>
        </a:p>
      </dgm:t>
    </dgm:pt>
    <dgm:pt modelId="{0654E366-258B-4B9A-B299-98019BF58354}" type="sibTrans" cxnId="{CD54C1F4-1CC7-4E91-9A56-63EEBFEF9FF9}">
      <dgm:prSet/>
      <dgm:spPr/>
      <dgm:t>
        <a:bodyPr/>
        <a:lstStyle/>
        <a:p>
          <a:endParaRPr lang="en-US"/>
        </a:p>
      </dgm:t>
    </dgm:pt>
    <dgm:pt modelId="{16E95A2F-56D3-450C-8D9B-1D42F59F1CFD}">
      <dgm:prSet/>
      <dgm:spPr>
        <a:solidFill>
          <a:schemeClr val="accent6">
            <a:lumMod val="20000"/>
            <a:lumOff val="80000"/>
          </a:schemeClr>
        </a:solidFill>
        <a:ln>
          <a:solidFill>
            <a:schemeClr val="tx2"/>
          </a:solidFill>
        </a:ln>
      </dgm:spPr>
      <dgm:t>
        <a:bodyPr/>
        <a:lstStyle/>
        <a:p>
          <a:r>
            <a:rPr lang="en-US" b="0" i="0" baseline="0" dirty="0">
              <a:solidFill>
                <a:srgbClr val="372E26"/>
              </a:solidFill>
            </a:rPr>
            <a:t>52 Active CAF Permits</a:t>
          </a:r>
          <a:endParaRPr lang="en-US" b="0" dirty="0">
            <a:solidFill>
              <a:srgbClr val="372E26"/>
            </a:solidFill>
          </a:endParaRPr>
        </a:p>
      </dgm:t>
    </dgm:pt>
    <dgm:pt modelId="{215C465D-A6EB-4B90-BE05-5D0536689717}" type="parTrans" cxnId="{03C76ED3-2C42-4E95-A503-D753172EC4CF}">
      <dgm:prSet/>
      <dgm:spPr/>
      <dgm:t>
        <a:bodyPr/>
        <a:lstStyle/>
        <a:p>
          <a:endParaRPr lang="en-US"/>
        </a:p>
      </dgm:t>
    </dgm:pt>
    <dgm:pt modelId="{9D1048D4-9BBB-4143-954C-43FC83A4F0E1}" type="sibTrans" cxnId="{03C76ED3-2C42-4E95-A503-D753172EC4CF}">
      <dgm:prSet/>
      <dgm:spPr/>
      <dgm:t>
        <a:bodyPr/>
        <a:lstStyle/>
        <a:p>
          <a:endParaRPr lang="en-US"/>
        </a:p>
      </dgm:t>
    </dgm:pt>
    <dgm:pt modelId="{273C0568-1BE1-443E-8C88-65D04A515B31}" type="pres">
      <dgm:prSet presAssocID="{8EEEF512-58AC-4DA1-9AF5-C14A2F5E6F04}" presName="linear" presStyleCnt="0">
        <dgm:presLayoutVars>
          <dgm:animLvl val="lvl"/>
          <dgm:resizeHandles val="exact"/>
        </dgm:presLayoutVars>
      </dgm:prSet>
      <dgm:spPr/>
    </dgm:pt>
    <dgm:pt modelId="{8C135944-5C21-49E4-9C7B-F38F4596B274}" type="pres">
      <dgm:prSet presAssocID="{3B84AA4A-A1A4-4104-A71F-87C06F30B4DC}" presName="parentText" presStyleLbl="node1" presStyleIdx="0" presStyleCnt="5">
        <dgm:presLayoutVars>
          <dgm:chMax val="0"/>
          <dgm:bulletEnabled val="1"/>
        </dgm:presLayoutVars>
      </dgm:prSet>
      <dgm:spPr/>
    </dgm:pt>
    <dgm:pt modelId="{5E38C79E-36EB-4AD7-88DA-B98C968C3885}" type="pres">
      <dgm:prSet presAssocID="{66D710B8-A548-4650-9875-337CDECF0032}" presName="spacer" presStyleCnt="0"/>
      <dgm:spPr/>
    </dgm:pt>
    <dgm:pt modelId="{A1A41327-C7CA-4976-BB9F-4A3A93E7DD54}" type="pres">
      <dgm:prSet presAssocID="{1ED9D546-38A2-49E3-B7AC-38E6170616B0}" presName="parentText" presStyleLbl="node1" presStyleIdx="1" presStyleCnt="5">
        <dgm:presLayoutVars>
          <dgm:chMax val="0"/>
          <dgm:bulletEnabled val="1"/>
        </dgm:presLayoutVars>
      </dgm:prSet>
      <dgm:spPr/>
    </dgm:pt>
    <dgm:pt modelId="{97F0300D-57AC-40A8-893A-1BFD53CDAED0}" type="pres">
      <dgm:prSet presAssocID="{5F6B20CC-DD9A-4D3A-AF94-6834C863E430}" presName="spacer" presStyleCnt="0"/>
      <dgm:spPr/>
    </dgm:pt>
    <dgm:pt modelId="{9F2F186C-2327-4959-884D-C38BB67B8069}" type="pres">
      <dgm:prSet presAssocID="{2E151156-F24C-4745-B00B-8985754CC19F}" presName="parentText" presStyleLbl="node1" presStyleIdx="2" presStyleCnt="5">
        <dgm:presLayoutVars>
          <dgm:chMax val="0"/>
          <dgm:bulletEnabled val="1"/>
        </dgm:presLayoutVars>
      </dgm:prSet>
      <dgm:spPr/>
    </dgm:pt>
    <dgm:pt modelId="{04B8F87C-055F-4857-A382-FCD2C0D7E376}" type="pres">
      <dgm:prSet presAssocID="{764FBAB1-BEDB-4A71-ACA6-BFE692086E32}" presName="spacer" presStyleCnt="0"/>
      <dgm:spPr/>
    </dgm:pt>
    <dgm:pt modelId="{B6CB7C74-ECDC-4F61-8C51-D5CCF848A32B}" type="pres">
      <dgm:prSet presAssocID="{BB345829-1397-4307-9574-E837F37AFBD7}" presName="parentText" presStyleLbl="node1" presStyleIdx="3" presStyleCnt="5" custLinFactNeighborY="1">
        <dgm:presLayoutVars>
          <dgm:chMax val="0"/>
          <dgm:bulletEnabled val="1"/>
        </dgm:presLayoutVars>
      </dgm:prSet>
      <dgm:spPr/>
    </dgm:pt>
    <dgm:pt modelId="{3C8DAD8E-C394-4B98-B605-0CB5D09167B4}" type="pres">
      <dgm:prSet presAssocID="{0654E366-258B-4B9A-B299-98019BF58354}" presName="spacer" presStyleCnt="0"/>
      <dgm:spPr/>
    </dgm:pt>
    <dgm:pt modelId="{78E9B542-F376-468A-ABC1-C76E7EC28963}" type="pres">
      <dgm:prSet presAssocID="{16E95A2F-56D3-450C-8D9B-1D42F59F1CFD}" presName="parentText" presStyleLbl="node1" presStyleIdx="4" presStyleCnt="5">
        <dgm:presLayoutVars>
          <dgm:chMax val="0"/>
          <dgm:bulletEnabled val="1"/>
        </dgm:presLayoutVars>
      </dgm:prSet>
      <dgm:spPr/>
    </dgm:pt>
  </dgm:ptLst>
  <dgm:cxnLst>
    <dgm:cxn modelId="{5B1A9E16-805B-4927-BEAF-86BE3F62E4A2}" type="presOf" srcId="{16E95A2F-56D3-450C-8D9B-1D42F59F1CFD}" destId="{78E9B542-F376-468A-ABC1-C76E7EC28963}" srcOrd="0" destOrd="0" presId="urn:microsoft.com/office/officeart/2005/8/layout/vList2"/>
    <dgm:cxn modelId="{E0538E23-AC61-4433-BB4C-4EF80DFE2452}" type="presOf" srcId="{8EEEF512-58AC-4DA1-9AF5-C14A2F5E6F04}" destId="{273C0568-1BE1-443E-8C88-65D04A515B31}" srcOrd="0" destOrd="0" presId="urn:microsoft.com/office/officeart/2005/8/layout/vList2"/>
    <dgm:cxn modelId="{E5325825-BFF9-4564-8576-B6DA05A940F5}" type="presOf" srcId="{2E151156-F24C-4745-B00B-8985754CC19F}" destId="{9F2F186C-2327-4959-884D-C38BB67B8069}" srcOrd="0" destOrd="0" presId="urn:microsoft.com/office/officeart/2005/8/layout/vList2"/>
    <dgm:cxn modelId="{01EB7232-AEB2-48B6-85DD-7FBA96E4FA3F}" type="presOf" srcId="{BB345829-1397-4307-9574-E837F37AFBD7}" destId="{B6CB7C74-ECDC-4F61-8C51-D5CCF848A32B}" srcOrd="0" destOrd="0" presId="urn:microsoft.com/office/officeart/2005/8/layout/vList2"/>
    <dgm:cxn modelId="{8D04CD34-C091-417F-A028-C7881407DC1E}" srcId="{8EEEF512-58AC-4DA1-9AF5-C14A2F5E6F04}" destId="{1ED9D546-38A2-49E3-B7AC-38E6170616B0}" srcOrd="1" destOrd="0" parTransId="{CF12E271-24E4-4499-B9B7-328581E4F299}" sibTransId="{5F6B20CC-DD9A-4D3A-AF94-6834C863E430}"/>
    <dgm:cxn modelId="{D1FBF335-3483-4DD6-A4F2-6A33417ECEA7}" srcId="{8EEEF512-58AC-4DA1-9AF5-C14A2F5E6F04}" destId="{3B84AA4A-A1A4-4104-A71F-87C06F30B4DC}" srcOrd="0" destOrd="0" parTransId="{6AB5CD6F-2A1E-4FE6-8B92-CE52F16E7794}" sibTransId="{66D710B8-A548-4650-9875-337CDECF0032}"/>
    <dgm:cxn modelId="{AE65035C-A354-4809-A4A3-726E6F32CB13}" type="presOf" srcId="{3B84AA4A-A1A4-4104-A71F-87C06F30B4DC}" destId="{8C135944-5C21-49E4-9C7B-F38F4596B274}" srcOrd="0" destOrd="0" presId="urn:microsoft.com/office/officeart/2005/8/layout/vList2"/>
    <dgm:cxn modelId="{F0CD9041-53DC-4798-8CFF-D76D0D007055}" srcId="{8EEEF512-58AC-4DA1-9AF5-C14A2F5E6F04}" destId="{2E151156-F24C-4745-B00B-8985754CC19F}" srcOrd="2" destOrd="0" parTransId="{A6AC972F-CC17-4BBF-86F1-3E03E36EAF9C}" sibTransId="{764FBAB1-BEDB-4A71-ACA6-BFE692086E32}"/>
    <dgm:cxn modelId="{F6C76FCD-0BFD-4145-AB8F-FC07B88CA684}" type="presOf" srcId="{1ED9D546-38A2-49E3-B7AC-38E6170616B0}" destId="{A1A41327-C7CA-4976-BB9F-4A3A93E7DD54}" srcOrd="0" destOrd="0" presId="urn:microsoft.com/office/officeart/2005/8/layout/vList2"/>
    <dgm:cxn modelId="{03C76ED3-2C42-4E95-A503-D753172EC4CF}" srcId="{8EEEF512-58AC-4DA1-9AF5-C14A2F5E6F04}" destId="{16E95A2F-56D3-450C-8D9B-1D42F59F1CFD}" srcOrd="4" destOrd="0" parTransId="{215C465D-A6EB-4B90-BE05-5D0536689717}" sibTransId="{9D1048D4-9BBB-4143-954C-43FC83A4F0E1}"/>
    <dgm:cxn modelId="{CD54C1F4-1CC7-4E91-9A56-63EEBFEF9FF9}" srcId="{8EEEF512-58AC-4DA1-9AF5-C14A2F5E6F04}" destId="{BB345829-1397-4307-9574-E837F37AFBD7}" srcOrd="3" destOrd="0" parTransId="{A547FDA3-0A00-42D8-AC89-F4D04225E019}" sibTransId="{0654E366-258B-4B9A-B299-98019BF58354}"/>
    <dgm:cxn modelId="{52B947A1-6FCB-405E-9DCD-D954DF6AE7BB}" type="presParOf" srcId="{273C0568-1BE1-443E-8C88-65D04A515B31}" destId="{8C135944-5C21-49E4-9C7B-F38F4596B274}" srcOrd="0" destOrd="0" presId="urn:microsoft.com/office/officeart/2005/8/layout/vList2"/>
    <dgm:cxn modelId="{E6AE39D6-88C6-43F4-8B5F-230B34FCF4D3}" type="presParOf" srcId="{273C0568-1BE1-443E-8C88-65D04A515B31}" destId="{5E38C79E-36EB-4AD7-88DA-B98C968C3885}" srcOrd="1" destOrd="0" presId="urn:microsoft.com/office/officeart/2005/8/layout/vList2"/>
    <dgm:cxn modelId="{6C9EDCC3-E09F-4AE6-9D34-869FC14DE674}" type="presParOf" srcId="{273C0568-1BE1-443E-8C88-65D04A515B31}" destId="{A1A41327-C7CA-4976-BB9F-4A3A93E7DD54}" srcOrd="2" destOrd="0" presId="urn:microsoft.com/office/officeart/2005/8/layout/vList2"/>
    <dgm:cxn modelId="{6FC1EB3A-6B32-4B44-857C-2AF91B09BD2D}" type="presParOf" srcId="{273C0568-1BE1-443E-8C88-65D04A515B31}" destId="{97F0300D-57AC-40A8-893A-1BFD53CDAED0}" srcOrd="3" destOrd="0" presId="urn:microsoft.com/office/officeart/2005/8/layout/vList2"/>
    <dgm:cxn modelId="{EA738352-09D1-4D2F-9733-BB409774550B}" type="presParOf" srcId="{273C0568-1BE1-443E-8C88-65D04A515B31}" destId="{9F2F186C-2327-4959-884D-C38BB67B8069}" srcOrd="4" destOrd="0" presId="urn:microsoft.com/office/officeart/2005/8/layout/vList2"/>
    <dgm:cxn modelId="{F10EEB9A-4F74-4408-AC4E-D036BC7D0A83}" type="presParOf" srcId="{273C0568-1BE1-443E-8C88-65D04A515B31}" destId="{04B8F87C-055F-4857-A382-FCD2C0D7E376}" srcOrd="5" destOrd="0" presId="urn:microsoft.com/office/officeart/2005/8/layout/vList2"/>
    <dgm:cxn modelId="{FC970AC6-E84D-49DB-92C0-B12A86EB8FA6}" type="presParOf" srcId="{273C0568-1BE1-443E-8C88-65D04A515B31}" destId="{B6CB7C74-ECDC-4F61-8C51-D5CCF848A32B}" srcOrd="6" destOrd="0" presId="urn:microsoft.com/office/officeart/2005/8/layout/vList2"/>
    <dgm:cxn modelId="{3C15C098-9DF7-4058-973A-D58BFA7C7386}" type="presParOf" srcId="{273C0568-1BE1-443E-8C88-65D04A515B31}" destId="{3C8DAD8E-C394-4B98-B605-0CB5D09167B4}" srcOrd="7" destOrd="0" presId="urn:microsoft.com/office/officeart/2005/8/layout/vList2"/>
    <dgm:cxn modelId="{4550D128-C90D-4FCF-93D1-B8A33E22E99E}" type="presParOf" srcId="{273C0568-1BE1-443E-8C88-65D04A515B31}" destId="{78E9B542-F376-468A-ABC1-C76E7EC2896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AE7A41C-48F8-4FAA-8481-47CEDCF67CFB}">
      <dgm:prSet phldrT="[Text]"/>
      <dgm:spPr/>
      <dgm:t>
        <a:bodyPr/>
        <a:lstStyle/>
        <a:p>
          <a:r>
            <a:rPr lang="en-US" dirty="0"/>
            <a:t>Active Volunteers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r>
            <a:rPr lang="en-US" dirty="0"/>
            <a:t>84								</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dgm:spPr/>
      <dgm:t>
        <a:bodyPr/>
        <a:lstStyle/>
        <a:p>
          <a:r>
            <a:rPr lang="en-US" b="0" i="0"/>
            <a:t>New</a:t>
          </a:r>
          <a:r>
            <a:rPr lang="en-US" b="1" i="1"/>
            <a:t> </a:t>
          </a:r>
          <a:r>
            <a:rPr lang="en-US" b="0" i="0"/>
            <a:t>Volunteers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09A245BA-8F98-4EF2-A54E-5981F7F37C55}">
      <dgm:prSet phldrT="[Text]"/>
      <dgm:spPr/>
      <dgm:t>
        <a:bodyPr/>
        <a:lstStyle/>
        <a:p>
          <a:r>
            <a:rPr lang="en-US" dirty="0"/>
            <a:t>67</a:t>
          </a:r>
        </a:p>
      </dgm:t>
    </dgm:pt>
    <dgm:pt modelId="{455EE121-70C3-44D0-83F1-AEC688472601}" type="parTrans" cxnId="{BCC6A59E-7905-4437-9BC5-3DA2BE48F02D}">
      <dgm:prSet/>
      <dgm:spPr/>
      <dgm:t>
        <a:bodyPr/>
        <a:lstStyle/>
        <a:p>
          <a:endParaRPr lang="en-US"/>
        </a:p>
      </dgm:t>
    </dgm:pt>
    <dgm:pt modelId="{E4CB06E0-A255-4303-ABF3-59172AF00784}" type="sibTrans" cxnId="{BCC6A59E-7905-4437-9BC5-3DA2BE48F02D}">
      <dgm:prSet/>
      <dgm:spPr/>
      <dgm:t>
        <a:bodyPr/>
        <a:lstStyle/>
        <a:p>
          <a:endParaRPr lang="en-US"/>
        </a:p>
      </dgm:t>
    </dgm:pt>
    <dgm:pt modelId="{CB5DBE7D-F839-4A28-90EC-9BE5C03590A5}">
      <dgm:prSet phldrT="[Text]"/>
      <dgm:spPr/>
      <dgm:t>
        <a:bodyPr/>
        <a:lstStyle/>
        <a:p>
          <a:r>
            <a:rPr lang="en-US" b="0" i="0" dirty="0"/>
            <a:t>Volunteer hours donated in February</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F5DB8776-9DBB-4FA6-A4C9-BF90FC560EEB}">
      <dgm:prSet phldrT="[Text]"/>
      <dgm:spPr/>
      <dgm:t>
        <a:bodyPr/>
        <a:lstStyle/>
        <a:p>
          <a:r>
            <a:rPr lang="en-US" dirty="0"/>
            <a:t>Year-To-Date volunteer hours donated in 2026</a:t>
          </a:r>
        </a:p>
      </dgm:t>
    </dgm:pt>
    <dgm:pt modelId="{0AD7DCD6-99CD-4327-8DE3-A6FD45FDFC06}" type="parTrans" cxnId="{BF7FCBD6-EEB2-4516-BE91-7BDAA5CC9B53}">
      <dgm:prSet/>
      <dgm:spPr/>
      <dgm:t>
        <a:bodyPr/>
        <a:lstStyle/>
        <a:p>
          <a:endParaRPr lang="en-US"/>
        </a:p>
      </dgm:t>
    </dgm:pt>
    <dgm:pt modelId="{0D968F43-9880-459F-848F-0B844B6A5FF6}" type="sibTrans" cxnId="{BF7FCBD6-EEB2-4516-BE91-7BDAA5CC9B53}">
      <dgm:prSet/>
      <dgm:spPr/>
      <dgm:t>
        <a:bodyPr/>
        <a:lstStyle/>
        <a:p>
          <a:endParaRPr lang="en-US"/>
        </a:p>
      </dgm:t>
    </dgm:pt>
    <dgm:pt modelId="{8C4D27D3-9219-4B78-B8A4-34FDC1502363}">
      <dgm:prSet phldrT="[Text]"/>
      <dgm:spPr/>
      <dgm:t>
        <a:bodyPr/>
        <a:lstStyle/>
        <a:p>
          <a:r>
            <a:rPr lang="en-US" dirty="0"/>
            <a:t>520.93</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r>
            <a:rPr lang="en-US" dirty="0"/>
            <a:t>1109.69</a:t>
          </a:r>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4"/>
      <dgm:spPr/>
    </dgm:pt>
    <dgm:pt modelId="{9C177B23-6903-4ECB-845C-43B853D6667F}" type="pres">
      <dgm:prSet presAssocID="{4AE7A41C-48F8-4FAA-8481-47CEDCF67C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8">
        <dgm:presLayoutVars>
          <dgm:chMax val="0"/>
          <dgm:chPref val="0"/>
        </dgm:presLayoutVars>
      </dgm:prSet>
      <dgm:spPr/>
    </dgm:pt>
    <dgm:pt modelId="{C14A9DF8-92CA-4546-AA1A-934BA5390C00}" type="pres">
      <dgm:prSet presAssocID="{4AE7A41C-48F8-4FAA-8481-47CEDCF67CFB}" presName="desTx" presStyleLbl="revTx" presStyleIdx="1" presStyleCnt="8">
        <dgm:presLayoutVars/>
      </dgm:prSet>
      <dgm:spPr/>
    </dgm:pt>
    <dgm:pt modelId="{1ADE9F21-17BD-40FE-A81A-36CC6E4BDEAA}" type="pres">
      <dgm:prSet presAssocID="{5916EE34-AB43-4626-82AA-87ED88A25E9C}"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1" presStyleCnt="4"/>
      <dgm:spPr/>
    </dgm:pt>
    <dgm:pt modelId="{61EA8B92-D6FE-4BF9-95BE-3DAC1DECC380}" type="pres">
      <dgm:prSet presAssocID="{901A5AA2-A6E2-4F47-B5CD-3FCB4381356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2" presStyleCnt="8">
        <dgm:presLayoutVars>
          <dgm:chMax val="0"/>
          <dgm:chPref val="0"/>
        </dgm:presLayoutVars>
      </dgm:prSet>
      <dgm:spPr/>
    </dgm:pt>
    <dgm:pt modelId="{7962EAE6-E4A5-4B9F-9D01-E77265EE24EF}" type="pres">
      <dgm:prSet presAssocID="{901A5AA2-A6E2-4F47-B5CD-3FCB43813569}" presName="desTx" presStyleLbl="revTx" presStyleIdx="3" presStyleCnt="8">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2" presStyleCnt="4"/>
      <dgm:spPr/>
    </dgm:pt>
    <dgm:pt modelId="{4591D6B0-7148-4C07-A7D3-63A502282512}" type="pres">
      <dgm:prSet presAssocID="{CB5DBE7D-F839-4A28-90EC-9BE5C03590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4" presStyleCnt="8">
        <dgm:presLayoutVars>
          <dgm:chMax val="0"/>
          <dgm:chPref val="0"/>
        </dgm:presLayoutVars>
      </dgm:prSet>
      <dgm:spPr/>
    </dgm:pt>
    <dgm:pt modelId="{EDDD00E4-8FB5-47C3-A23F-ADD13779057E}" type="pres">
      <dgm:prSet presAssocID="{CB5DBE7D-F839-4A28-90EC-9BE5C03590A5}" presName="desTx" presStyleLbl="revTx" presStyleIdx="5" presStyleCnt="8">
        <dgm:presLayoutVars/>
      </dgm:prSet>
      <dgm:spPr/>
    </dgm:pt>
    <dgm:pt modelId="{5E6F232C-9FE9-48A9-A844-724E2F8D0AEA}" type="pres">
      <dgm:prSet presAssocID="{5082375B-421C-4DF4-A6BB-EFF760C3CC75}" presName="sibTrans" presStyleCnt="0"/>
      <dgm:spPr/>
    </dgm:pt>
    <dgm:pt modelId="{E9C7BCDE-4C48-48FC-9A9E-E548E8C2C75B}" type="pres">
      <dgm:prSet presAssocID="{F5DB8776-9DBB-4FA6-A4C9-BF90FC560EEB}" presName="compNode" presStyleCnt="0"/>
      <dgm:spPr/>
    </dgm:pt>
    <dgm:pt modelId="{112622ED-2A49-4585-B06C-49886C4FF8EE}" type="pres">
      <dgm:prSet presAssocID="{F5DB8776-9DBB-4FA6-A4C9-BF90FC560EEB}" presName="bgRect" presStyleLbl="bgShp" presStyleIdx="3" presStyleCnt="4"/>
      <dgm:spPr/>
    </dgm:pt>
    <dgm:pt modelId="{B8EF1165-D1A0-4D17-90F8-1344DF4AAD0F}" type="pres">
      <dgm:prSet presAssocID="{F5DB8776-9DBB-4FA6-A4C9-BF90FC560EE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2AB89024-3EC4-45AC-B62F-87C45F89FA38}" type="pres">
      <dgm:prSet presAssocID="{F5DB8776-9DBB-4FA6-A4C9-BF90FC560EEB}" presName="spaceRect" presStyleCnt="0"/>
      <dgm:spPr/>
    </dgm:pt>
    <dgm:pt modelId="{43F58CF5-8E28-4942-8DEF-96C9D749CA6C}" type="pres">
      <dgm:prSet presAssocID="{F5DB8776-9DBB-4FA6-A4C9-BF90FC560EEB}" presName="parTx" presStyleLbl="revTx" presStyleIdx="6" presStyleCnt="8">
        <dgm:presLayoutVars>
          <dgm:chMax val="0"/>
          <dgm:chPref val="0"/>
        </dgm:presLayoutVars>
      </dgm:prSet>
      <dgm:spPr/>
    </dgm:pt>
    <dgm:pt modelId="{6717419B-9C76-4242-9740-932C9540D219}" type="pres">
      <dgm:prSet presAssocID="{F5DB8776-9DBB-4FA6-A4C9-BF90FC560EEB}" presName="desTx" presStyleLbl="revTx" presStyleIdx="7" presStyleCnt="8">
        <dgm:presLayoutVars/>
      </dgm:prSet>
      <dgm:spPr/>
    </dgm:pt>
  </dgm:ptLst>
  <dgm:cxnLst>
    <dgm:cxn modelId="{68B74102-3D69-4B6F-8FB4-4D5175ED6608}" srcId="{E527AD2D-B80D-417B-812F-752BE3A37B67}" destId="{CB5DBE7D-F839-4A28-90EC-9BE5C03590A5}" srcOrd="2"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84F6F43E-3964-47FD-9331-4D53494D18BA}" type="presOf" srcId="{F5DB8776-9DBB-4FA6-A4C9-BF90FC560EEB}" destId="{43F58CF5-8E28-4942-8DEF-96C9D749CA6C}"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CBFA177A-ED73-4DA9-A92D-75C21CE0A2AE}" type="presOf" srcId="{E6401063-1F8A-4BC1-ADAD-A687EA7594E9}" destId="{6717419B-9C76-4242-9740-932C9540D219}" srcOrd="0" destOrd="0" presId="urn:microsoft.com/office/officeart/2018/2/layout/IconVerticalSolidList"/>
    <dgm:cxn modelId="{EBE7C75A-5E0E-4F1E-96E1-ECE863996038}" srcId="{E527AD2D-B80D-417B-812F-752BE3A37B67}" destId="{901A5AA2-A6E2-4F47-B5CD-3FCB43813569}" srcOrd="1" destOrd="0" parTransId="{A4184AA9-43A3-447A-89E1-5B0E7C2251F5}" sibTransId="{0E3BC7A1-2FC3-4437-960A-43A63EB37360}"/>
    <dgm:cxn modelId="{AA0F3D8A-7CC4-466B-8B3C-6CFA3D8A17A6}" type="presOf" srcId="{4834B3D8-AA7E-4251-A800-034EF42D42DB}" destId="{C14A9DF8-92CA-4546-AA1A-934BA5390C00}" srcOrd="0" destOrd="0" presId="urn:microsoft.com/office/officeart/2018/2/layout/IconVerticalSolidList"/>
    <dgm:cxn modelId="{AB038E9A-DF98-46E8-91D6-91FF4156E4C1}" srcId="{F5DB8776-9DBB-4FA6-A4C9-BF90FC560EEB}" destId="{E6401063-1F8A-4BC1-ADAD-A687EA7594E9}" srcOrd="0"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CB0B37CF-CE71-4085-B530-539A57E89222}" srcId="{CB5DBE7D-F839-4A28-90EC-9BE5C03590A5}" destId="{8C4D27D3-9219-4B78-B8A4-34FDC1502363}" srcOrd="0" destOrd="0" parTransId="{6268B48F-2D30-4075-9AC9-7C85B81DC639}" sibTransId="{9CB281B5-4640-4BBE-A546-CA6284B3B804}"/>
    <dgm:cxn modelId="{BF7FCBD6-EEB2-4516-BE91-7BDAA5CC9B53}" srcId="{E527AD2D-B80D-417B-812F-752BE3A37B67}" destId="{F5DB8776-9DBB-4FA6-A4C9-BF90FC560EEB}" srcOrd="3" destOrd="0" parTransId="{0AD7DCD6-99CD-4327-8DE3-A6FD45FDFC06}" sibTransId="{0D968F43-9880-459F-848F-0B844B6A5FF6}"/>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6F237469-25F6-4625-A554-FB9A8320EE41}" type="presParOf" srcId="{3067D81F-4ED0-464B-BB27-39D8ED12C632}" destId="{BAA25B0F-5199-48DB-86B9-5686EC0DD272}" srcOrd="2"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3" destOrd="0" presId="urn:microsoft.com/office/officeart/2018/2/layout/IconVerticalSolidList"/>
    <dgm:cxn modelId="{C85287D2-6BF7-4485-A5E3-9ED01D17AFAD}" type="presParOf" srcId="{3067D81F-4ED0-464B-BB27-39D8ED12C632}" destId="{2983FE84-28FA-4745-A66F-E4D8513CBDFA}" srcOrd="4"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5" destOrd="0" presId="urn:microsoft.com/office/officeart/2018/2/layout/IconVerticalSolidList"/>
    <dgm:cxn modelId="{C1C05D3B-2D11-42D6-ACFE-511F2B2F9509}" type="presParOf" srcId="{3067D81F-4ED0-464B-BB27-39D8ED12C632}" destId="{E9C7BCDE-4C48-48FC-9A9E-E548E8C2C75B}" srcOrd="6" destOrd="0" presId="urn:microsoft.com/office/officeart/2018/2/layout/IconVerticalSolidList"/>
    <dgm:cxn modelId="{1791DF46-B14D-4C2E-8571-E8742152016B}" type="presParOf" srcId="{E9C7BCDE-4C48-48FC-9A9E-E548E8C2C75B}" destId="{112622ED-2A49-4585-B06C-49886C4FF8EE}" srcOrd="0" destOrd="0" presId="urn:microsoft.com/office/officeart/2018/2/layout/IconVerticalSolidList"/>
    <dgm:cxn modelId="{3CB5BDBE-AFEA-4C3C-9A4F-A09E42B531A9}" type="presParOf" srcId="{E9C7BCDE-4C48-48FC-9A9E-E548E8C2C75B}" destId="{B8EF1165-D1A0-4D17-90F8-1344DF4AAD0F}" srcOrd="1" destOrd="0" presId="urn:microsoft.com/office/officeart/2018/2/layout/IconVerticalSolidList"/>
    <dgm:cxn modelId="{AEEF3B4B-BCC8-49F5-97EF-987995B48BCC}" type="presParOf" srcId="{E9C7BCDE-4C48-48FC-9A9E-E548E8C2C75B}" destId="{2AB89024-3EC4-45AC-B62F-87C45F89FA38}" srcOrd="2" destOrd="0" presId="urn:microsoft.com/office/officeart/2018/2/layout/IconVerticalSolidList"/>
    <dgm:cxn modelId="{02024844-1AF4-411E-A5B0-592FB05F1968}" type="presParOf" srcId="{E9C7BCDE-4C48-48FC-9A9E-E548E8C2C75B}" destId="{43F58CF5-8E28-4942-8DEF-96C9D749CA6C}" srcOrd="3" destOrd="0" presId="urn:microsoft.com/office/officeart/2018/2/layout/IconVerticalSolidList"/>
    <dgm:cxn modelId="{FDAFAD94-171C-43AF-BECB-6518BAD8FCCB}" type="presParOf" srcId="{E9C7BCDE-4C48-48FC-9A9E-E548E8C2C75B}" destId="{6717419B-9C76-4242-9740-932C9540D219}"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1DABB6-FAB9-4A6E-AE71-BC57041FD9B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8965142-AB05-4061-A60F-F43E3D07717D}">
      <dgm:prSet phldrT="[Text]"/>
      <dgm:spPr/>
      <dgm:t>
        <a:bodyPr/>
        <a:lstStyle/>
        <a:p>
          <a:r>
            <a:rPr lang="en-US" dirty="0"/>
            <a:t>795</a:t>
          </a:r>
        </a:p>
      </dgm:t>
    </dgm:pt>
    <dgm:pt modelId="{C42C1740-F7FB-48B5-89F9-FDCECC681C29}" type="parTrans" cxnId="{B35203D6-02C5-441B-85F4-AC49533E9985}">
      <dgm:prSet/>
      <dgm:spPr/>
      <dgm:t>
        <a:bodyPr/>
        <a:lstStyle/>
        <a:p>
          <a:endParaRPr lang="en-US"/>
        </a:p>
      </dgm:t>
    </dgm:pt>
    <dgm:pt modelId="{3C98F845-05DF-4CD3-A843-AE9FE389F452}" type="sibTrans" cxnId="{B35203D6-02C5-441B-85F4-AC49533E9985}">
      <dgm:prSet/>
      <dgm:spPr/>
      <dgm:t>
        <a:bodyPr/>
        <a:lstStyle/>
        <a:p>
          <a:endParaRPr lang="en-US"/>
        </a:p>
      </dgm:t>
    </dgm:pt>
    <dgm:pt modelId="{763A691C-EDDA-4A79-9EAB-8595F38AC4F2}">
      <dgm:prSet phldrT="[Text]"/>
      <dgm:spPr>
        <a:solidFill>
          <a:schemeClr val="accent6">
            <a:lumMod val="20000"/>
            <a:lumOff val="80000"/>
          </a:schemeClr>
        </a:solidFill>
      </dgm:spPr>
      <dgm:t>
        <a:bodyPr/>
        <a:lstStyle/>
        <a:p>
          <a:r>
            <a:rPr lang="en-US" dirty="0">
              <a:solidFill>
                <a:schemeClr val="tx1"/>
              </a:solidFill>
            </a:rPr>
            <a:t>Adoptions</a:t>
          </a:r>
        </a:p>
      </dgm:t>
    </dgm:pt>
    <dgm:pt modelId="{8F7D4AF6-AC26-4CC1-BA7A-5B4BCC1B646B}" type="parTrans" cxnId="{43CDDF82-6737-4279-875E-D38CC03EB0E0}">
      <dgm:prSet/>
      <dgm:spPr/>
      <dgm:t>
        <a:bodyPr/>
        <a:lstStyle/>
        <a:p>
          <a:endParaRPr lang="en-US"/>
        </a:p>
      </dgm:t>
    </dgm:pt>
    <dgm:pt modelId="{913ADCA3-F679-4D63-90CC-D7526B606101}" type="sibTrans" cxnId="{43CDDF82-6737-4279-875E-D38CC03EB0E0}">
      <dgm:prSet/>
      <dgm:spPr/>
      <dgm:t>
        <a:bodyPr/>
        <a:lstStyle/>
        <a:p>
          <a:endParaRPr lang="en-US"/>
        </a:p>
      </dgm:t>
    </dgm:pt>
    <dgm:pt modelId="{E334074B-2481-46DD-9DE3-66F37C5C12F0}">
      <dgm:prSet phldrT="[Text]"/>
      <dgm:spPr/>
      <dgm:t>
        <a:bodyPr/>
        <a:lstStyle/>
        <a:p>
          <a:r>
            <a:rPr lang="en-US" dirty="0"/>
            <a:t>747</a:t>
          </a:r>
        </a:p>
      </dgm:t>
    </dgm:pt>
    <dgm:pt modelId="{72B95202-7B21-4014-97E6-01A637711D72}" type="parTrans" cxnId="{1BA7D176-EE86-4853-B8C5-E1C5BFE967BE}">
      <dgm:prSet/>
      <dgm:spPr/>
      <dgm:t>
        <a:bodyPr/>
        <a:lstStyle/>
        <a:p>
          <a:endParaRPr lang="en-US"/>
        </a:p>
      </dgm:t>
    </dgm:pt>
    <dgm:pt modelId="{30186C4A-7802-4C28-A433-167E13AB0466}" type="sibTrans" cxnId="{1BA7D176-EE86-4853-B8C5-E1C5BFE967BE}">
      <dgm:prSet/>
      <dgm:spPr/>
      <dgm:t>
        <a:bodyPr/>
        <a:lstStyle/>
        <a:p>
          <a:endParaRPr lang="en-US"/>
        </a:p>
      </dgm:t>
    </dgm:pt>
    <dgm:pt modelId="{AF89D762-69FB-4624-B488-70D1E3AF555C}">
      <dgm:prSet phldrT="[Text]"/>
      <dgm:spPr>
        <a:solidFill>
          <a:schemeClr val="accent6">
            <a:lumMod val="20000"/>
            <a:lumOff val="80000"/>
          </a:schemeClr>
        </a:solidFill>
      </dgm:spPr>
      <dgm:t>
        <a:bodyPr/>
        <a:lstStyle/>
        <a:p>
          <a:r>
            <a:rPr lang="en-US" dirty="0">
              <a:solidFill>
                <a:schemeClr val="tx1"/>
              </a:solidFill>
            </a:rPr>
            <a:t>Rescued</a:t>
          </a:r>
        </a:p>
      </dgm:t>
    </dgm:pt>
    <dgm:pt modelId="{E5A00FD4-7F8F-4424-8860-1F587F78E39C}" type="parTrans" cxnId="{0B1294AD-D92C-407C-8EE1-0A3E8FE03C9E}">
      <dgm:prSet/>
      <dgm:spPr/>
      <dgm:t>
        <a:bodyPr/>
        <a:lstStyle/>
        <a:p>
          <a:endParaRPr lang="en-US"/>
        </a:p>
      </dgm:t>
    </dgm:pt>
    <dgm:pt modelId="{D172B347-79D8-4866-BD8F-526A06BFF83B}" type="sibTrans" cxnId="{0B1294AD-D92C-407C-8EE1-0A3E8FE03C9E}">
      <dgm:prSet/>
      <dgm:spPr/>
      <dgm:t>
        <a:bodyPr/>
        <a:lstStyle/>
        <a:p>
          <a:endParaRPr lang="en-US"/>
        </a:p>
      </dgm:t>
    </dgm:pt>
    <dgm:pt modelId="{4F9434FE-EA17-46EE-8753-86DC2AA846C4}">
      <dgm:prSet phldrT="[Text]"/>
      <dgm:spPr/>
      <dgm:t>
        <a:bodyPr/>
        <a:lstStyle/>
        <a:p>
          <a:r>
            <a:rPr lang="en-US" dirty="0"/>
            <a:t>171</a:t>
          </a:r>
        </a:p>
      </dgm:t>
    </dgm:pt>
    <dgm:pt modelId="{54E72A09-C1F0-4937-B50A-B0440B58D7CA}" type="parTrans" cxnId="{CE8D3106-7A2B-4B16-B202-BA9D1230660C}">
      <dgm:prSet/>
      <dgm:spPr/>
      <dgm:t>
        <a:bodyPr/>
        <a:lstStyle/>
        <a:p>
          <a:endParaRPr lang="en-US"/>
        </a:p>
      </dgm:t>
    </dgm:pt>
    <dgm:pt modelId="{165D5CEA-8D98-4566-8CA1-354ED116A358}" type="sibTrans" cxnId="{CE8D3106-7A2B-4B16-B202-BA9D1230660C}">
      <dgm:prSet/>
      <dgm:spPr/>
      <dgm:t>
        <a:bodyPr/>
        <a:lstStyle/>
        <a:p>
          <a:endParaRPr lang="en-US"/>
        </a:p>
      </dgm:t>
    </dgm:pt>
    <dgm:pt modelId="{EDD5D2CF-48FD-4690-804C-CC17646A4F7B}">
      <dgm:prSet phldrT="[Text]"/>
      <dgm:spPr>
        <a:solidFill>
          <a:schemeClr val="accent6">
            <a:lumMod val="20000"/>
            <a:lumOff val="80000"/>
          </a:schemeClr>
        </a:solidFill>
      </dgm:spPr>
      <dgm:t>
        <a:bodyPr/>
        <a:lstStyle/>
        <a:p>
          <a:r>
            <a:rPr lang="en-US" dirty="0">
              <a:solidFill>
                <a:schemeClr val="tx1"/>
              </a:solidFill>
            </a:rPr>
            <a:t>Returned To Owner</a:t>
          </a:r>
        </a:p>
      </dgm:t>
    </dgm:pt>
    <dgm:pt modelId="{30E50FAD-AA3B-42EA-B1A1-22942DFD5F04}" type="parTrans" cxnId="{0B69D32B-D647-4C02-881E-9E1C85A2A781}">
      <dgm:prSet/>
      <dgm:spPr/>
      <dgm:t>
        <a:bodyPr/>
        <a:lstStyle/>
        <a:p>
          <a:endParaRPr lang="en-US"/>
        </a:p>
      </dgm:t>
    </dgm:pt>
    <dgm:pt modelId="{1791EA17-25B8-450E-B282-63E88F736824}" type="sibTrans" cxnId="{0B69D32B-D647-4C02-881E-9E1C85A2A781}">
      <dgm:prSet/>
      <dgm:spPr/>
      <dgm:t>
        <a:bodyPr/>
        <a:lstStyle/>
        <a:p>
          <a:endParaRPr lang="en-US"/>
        </a:p>
      </dgm:t>
    </dgm:pt>
    <dgm:pt modelId="{3B19117F-26D6-4D3D-9567-E2FE939C26BC}">
      <dgm:prSet phldrT="[Text]"/>
      <dgm:spPr/>
      <dgm:t>
        <a:bodyPr/>
        <a:lstStyle/>
        <a:p>
          <a:r>
            <a:rPr lang="en-US" i="0" dirty="0">
              <a:solidFill>
                <a:schemeClr val="tx1"/>
              </a:solidFill>
            </a:rPr>
            <a:t>509</a:t>
          </a:r>
        </a:p>
      </dgm:t>
    </dgm:pt>
    <dgm:pt modelId="{A7C36B69-877C-4CB8-8817-9399945F4BDC}" type="parTrans" cxnId="{3B105107-79E8-4D68-B86A-7A2FB7698378}">
      <dgm:prSet/>
      <dgm:spPr/>
      <dgm:t>
        <a:bodyPr/>
        <a:lstStyle/>
        <a:p>
          <a:endParaRPr lang="en-US"/>
        </a:p>
      </dgm:t>
    </dgm:pt>
    <dgm:pt modelId="{E1FFC9DE-6D14-49A9-B728-C34A18953931}" type="sibTrans" cxnId="{3B105107-79E8-4D68-B86A-7A2FB7698378}">
      <dgm:prSet/>
      <dgm:spPr/>
      <dgm:t>
        <a:bodyPr/>
        <a:lstStyle/>
        <a:p>
          <a:endParaRPr lang="en-US"/>
        </a:p>
      </dgm:t>
    </dgm:pt>
    <dgm:pt modelId="{6EFA09CD-7163-49A8-9508-FFD245B2CD91}">
      <dgm:prSet phldrT="[Text]"/>
      <dgm:spPr>
        <a:solidFill>
          <a:schemeClr val="accent6">
            <a:lumMod val="20000"/>
            <a:lumOff val="80000"/>
          </a:schemeClr>
        </a:solidFill>
      </dgm:spPr>
      <dgm:t>
        <a:bodyPr/>
        <a:lstStyle/>
        <a:p>
          <a:r>
            <a:rPr lang="en-US" i="0" dirty="0">
              <a:solidFill>
                <a:schemeClr val="tx1"/>
              </a:solidFill>
            </a:rPr>
            <a:t>Spay/Neuter Surgeries (</a:t>
          </a:r>
          <a:r>
            <a:rPr lang="en-US" i="1" dirty="0">
              <a:solidFill>
                <a:schemeClr val="tx1"/>
              </a:solidFill>
            </a:rPr>
            <a:t>Clinics + TNR</a:t>
          </a:r>
          <a:r>
            <a:rPr lang="en-US" i="0" dirty="0">
              <a:solidFill>
                <a:schemeClr val="tx1"/>
              </a:solidFill>
            </a:rPr>
            <a:t>)</a:t>
          </a:r>
        </a:p>
      </dgm:t>
    </dgm:pt>
    <dgm:pt modelId="{B2317830-7CEE-44C1-892A-85B02E6A1335}" type="parTrans" cxnId="{9CE2E81E-28C4-4F76-8D63-FC8D85F622BF}">
      <dgm:prSet/>
      <dgm:spPr/>
      <dgm:t>
        <a:bodyPr/>
        <a:lstStyle/>
        <a:p>
          <a:endParaRPr lang="en-US"/>
        </a:p>
      </dgm:t>
    </dgm:pt>
    <dgm:pt modelId="{D15710AD-C794-438F-9C39-F046638965C3}" type="sibTrans" cxnId="{9CE2E81E-28C4-4F76-8D63-FC8D85F622BF}">
      <dgm:prSet/>
      <dgm:spPr/>
      <dgm:t>
        <a:bodyPr/>
        <a:lstStyle/>
        <a:p>
          <a:endParaRPr lang="en-US"/>
        </a:p>
      </dgm:t>
    </dgm:pt>
    <dgm:pt modelId="{CF6F7F51-83B8-4CED-8D7A-A91654DFD926}">
      <dgm:prSet phldrT="[Text]"/>
      <dgm:spPr/>
      <dgm:t>
        <a:bodyPr/>
        <a:lstStyle/>
        <a:p>
          <a:r>
            <a:rPr lang="en-US" dirty="0"/>
            <a:t>2,597</a:t>
          </a:r>
        </a:p>
      </dgm:t>
    </dgm:pt>
    <dgm:pt modelId="{CBCD9867-BCB5-4924-8709-704A68E94AA0}" type="parTrans" cxnId="{C0110A4C-44AD-4EBC-B5AF-95AFB53F8FED}">
      <dgm:prSet/>
      <dgm:spPr/>
      <dgm:t>
        <a:bodyPr/>
        <a:lstStyle/>
        <a:p>
          <a:endParaRPr lang="en-US"/>
        </a:p>
      </dgm:t>
    </dgm:pt>
    <dgm:pt modelId="{DAD1816B-A046-4E2B-9A89-D38D9BE7CA1C}" type="sibTrans" cxnId="{C0110A4C-44AD-4EBC-B5AF-95AFB53F8FED}">
      <dgm:prSet/>
      <dgm:spPr/>
      <dgm:t>
        <a:bodyPr/>
        <a:lstStyle/>
        <a:p>
          <a:endParaRPr lang="en-US"/>
        </a:p>
      </dgm:t>
    </dgm:pt>
    <dgm:pt modelId="{E7FCD258-80F3-4CE6-8CAD-AB85BC4C0F0F}">
      <dgm:prSet phldrT="[Text]"/>
      <dgm:spPr>
        <a:solidFill>
          <a:schemeClr val="accent6">
            <a:lumMod val="20000"/>
            <a:lumOff val="80000"/>
          </a:schemeClr>
        </a:solidFill>
      </dgm:spPr>
      <dgm:t>
        <a:bodyPr/>
        <a:lstStyle/>
        <a:p>
          <a:r>
            <a:rPr lang="en-US" dirty="0">
              <a:solidFill>
                <a:schemeClr val="tx1"/>
              </a:solidFill>
            </a:rPr>
            <a:t>Total Lives Saved</a:t>
          </a:r>
        </a:p>
      </dgm:t>
    </dgm:pt>
    <dgm:pt modelId="{5A426037-F59F-4DEA-B583-65BC4A599DC4}" type="parTrans" cxnId="{BD9FDEE4-DF5F-4AF6-B2F7-9A00CCAC558F}">
      <dgm:prSet/>
      <dgm:spPr/>
      <dgm:t>
        <a:bodyPr/>
        <a:lstStyle/>
        <a:p>
          <a:endParaRPr lang="en-US"/>
        </a:p>
      </dgm:t>
    </dgm:pt>
    <dgm:pt modelId="{CC421FF4-250B-4169-89EE-6ECDACA7C37C}" type="sibTrans" cxnId="{BD9FDEE4-DF5F-4AF6-B2F7-9A00CCAC558F}">
      <dgm:prSet/>
      <dgm:spPr/>
      <dgm:t>
        <a:bodyPr/>
        <a:lstStyle/>
        <a:p>
          <a:endParaRPr lang="en-US"/>
        </a:p>
      </dgm:t>
    </dgm:pt>
    <dgm:pt modelId="{D95DB0AA-E2CD-4683-A434-EEA49CE8EAF3}">
      <dgm:prSet phldrT="[Text]"/>
      <dgm:spPr/>
      <dgm:t>
        <a:bodyPr/>
        <a:lstStyle/>
        <a:p>
          <a:r>
            <a:rPr lang="en-US" dirty="0"/>
            <a:t>82.69%</a:t>
          </a:r>
        </a:p>
      </dgm:t>
    </dgm:pt>
    <dgm:pt modelId="{0B9CD610-80A0-4FA6-B0D2-9A94BFA3F4D3}" type="parTrans" cxnId="{C4F1460E-E042-4EED-A22D-70C269826E0F}">
      <dgm:prSet/>
      <dgm:spPr/>
      <dgm:t>
        <a:bodyPr/>
        <a:lstStyle/>
        <a:p>
          <a:endParaRPr lang="en-US"/>
        </a:p>
      </dgm:t>
    </dgm:pt>
    <dgm:pt modelId="{A39CA85D-5967-4EAC-868C-3C9CBAF42B8E}" type="sibTrans" cxnId="{C4F1460E-E042-4EED-A22D-70C269826E0F}">
      <dgm:prSet/>
      <dgm:spPr/>
      <dgm:t>
        <a:bodyPr/>
        <a:lstStyle/>
        <a:p>
          <a:endParaRPr lang="en-US"/>
        </a:p>
      </dgm:t>
    </dgm:pt>
    <dgm:pt modelId="{6D7D41E9-F668-4B09-BC9A-4E5C349A884F}">
      <dgm:prSet phldrT="[Text]"/>
      <dgm:spPr>
        <a:solidFill>
          <a:schemeClr val="accent6">
            <a:lumMod val="20000"/>
            <a:lumOff val="80000"/>
          </a:schemeClr>
        </a:solidFill>
      </dgm:spPr>
      <dgm:t>
        <a:bodyPr/>
        <a:lstStyle/>
        <a:p>
          <a:r>
            <a:rPr lang="en-US" dirty="0">
              <a:solidFill>
                <a:schemeClr val="tx1"/>
              </a:solidFill>
            </a:rPr>
            <a:t>Save Rate</a:t>
          </a:r>
        </a:p>
      </dgm:t>
    </dgm:pt>
    <dgm:pt modelId="{1D10329A-7E18-4658-98FF-EBA0953B7B13}" type="parTrans" cxnId="{7FB584DE-9DD0-49D6-A6F1-DF41F190E457}">
      <dgm:prSet/>
      <dgm:spPr/>
      <dgm:t>
        <a:bodyPr/>
        <a:lstStyle/>
        <a:p>
          <a:endParaRPr lang="en-US"/>
        </a:p>
      </dgm:t>
    </dgm:pt>
    <dgm:pt modelId="{5726701B-55F7-4DF0-B289-577DFE1524F5}" type="sibTrans" cxnId="{7FB584DE-9DD0-49D6-A6F1-DF41F190E457}">
      <dgm:prSet/>
      <dgm:spPr/>
      <dgm:t>
        <a:bodyPr/>
        <a:lstStyle/>
        <a:p>
          <a:endParaRPr lang="en-US"/>
        </a:p>
      </dgm:t>
    </dgm:pt>
    <dgm:pt modelId="{17C5A2C2-0902-4A2B-BF92-BC418D389B9D}" type="pres">
      <dgm:prSet presAssocID="{261DABB6-FAB9-4A6E-AE71-BC57041FD9BE}" presName="Name0" presStyleCnt="0">
        <dgm:presLayoutVars>
          <dgm:dir/>
          <dgm:animLvl val="lvl"/>
          <dgm:resizeHandles val="exact"/>
        </dgm:presLayoutVars>
      </dgm:prSet>
      <dgm:spPr/>
    </dgm:pt>
    <dgm:pt modelId="{EC13CD36-F127-496E-B85D-50A6F4D51949}" type="pres">
      <dgm:prSet presAssocID="{C8965142-AB05-4061-A60F-F43E3D07717D}" presName="linNode" presStyleCnt="0"/>
      <dgm:spPr/>
    </dgm:pt>
    <dgm:pt modelId="{110F163C-C1FE-4174-B737-751ECC341F46}" type="pres">
      <dgm:prSet presAssocID="{C8965142-AB05-4061-A60F-F43E3D07717D}" presName="parTx" presStyleLbl="revTx" presStyleIdx="0" presStyleCnt="6">
        <dgm:presLayoutVars>
          <dgm:chMax val="1"/>
          <dgm:bulletEnabled val="1"/>
        </dgm:presLayoutVars>
      </dgm:prSet>
      <dgm:spPr/>
    </dgm:pt>
    <dgm:pt modelId="{15666817-1921-4E3E-B585-180B1F8A65A5}" type="pres">
      <dgm:prSet presAssocID="{C8965142-AB05-4061-A60F-F43E3D07717D}" presName="bracket" presStyleLbl="parChTrans1D1" presStyleIdx="0" presStyleCnt="6"/>
      <dgm:spPr/>
    </dgm:pt>
    <dgm:pt modelId="{B072C2EE-A538-4192-8912-5E1C5B22CBD6}" type="pres">
      <dgm:prSet presAssocID="{C8965142-AB05-4061-A60F-F43E3D07717D}" presName="spH" presStyleCnt="0"/>
      <dgm:spPr/>
    </dgm:pt>
    <dgm:pt modelId="{F5D2E9B3-D146-457B-826C-1EF4CF18CE37}" type="pres">
      <dgm:prSet presAssocID="{C8965142-AB05-4061-A60F-F43E3D07717D}" presName="desTx" presStyleLbl="node1" presStyleIdx="0" presStyleCnt="6">
        <dgm:presLayoutVars>
          <dgm:bulletEnabled val="1"/>
        </dgm:presLayoutVars>
      </dgm:prSet>
      <dgm:spPr>
        <a:prstGeom prst="roundRect">
          <a:avLst/>
        </a:prstGeom>
      </dgm:spPr>
    </dgm:pt>
    <dgm:pt modelId="{AE77AF13-AAB9-44A3-B4EC-015507B22E40}" type="pres">
      <dgm:prSet presAssocID="{3C98F845-05DF-4CD3-A843-AE9FE389F452}" presName="spV" presStyleCnt="0"/>
      <dgm:spPr/>
    </dgm:pt>
    <dgm:pt modelId="{F2044693-E365-4CDF-8F61-B746E08C5212}" type="pres">
      <dgm:prSet presAssocID="{E334074B-2481-46DD-9DE3-66F37C5C12F0}" presName="linNode" presStyleCnt="0"/>
      <dgm:spPr/>
    </dgm:pt>
    <dgm:pt modelId="{46BB5F10-9EF4-4FC6-BCDD-B7064259C548}" type="pres">
      <dgm:prSet presAssocID="{E334074B-2481-46DD-9DE3-66F37C5C12F0}" presName="parTx" presStyleLbl="revTx" presStyleIdx="1" presStyleCnt="6">
        <dgm:presLayoutVars>
          <dgm:chMax val="1"/>
          <dgm:bulletEnabled val="1"/>
        </dgm:presLayoutVars>
      </dgm:prSet>
      <dgm:spPr/>
    </dgm:pt>
    <dgm:pt modelId="{D4C38AA3-88F4-4EBD-8CC2-0A069B88979F}" type="pres">
      <dgm:prSet presAssocID="{E334074B-2481-46DD-9DE3-66F37C5C12F0}" presName="bracket" presStyleLbl="parChTrans1D1" presStyleIdx="1" presStyleCnt="6"/>
      <dgm:spPr/>
    </dgm:pt>
    <dgm:pt modelId="{CA826F91-761F-44E7-A941-2488A62D36A8}" type="pres">
      <dgm:prSet presAssocID="{E334074B-2481-46DD-9DE3-66F37C5C12F0}" presName="spH" presStyleCnt="0"/>
      <dgm:spPr/>
    </dgm:pt>
    <dgm:pt modelId="{A6855B01-9D1D-4544-8690-75D451E978F0}" type="pres">
      <dgm:prSet presAssocID="{E334074B-2481-46DD-9DE3-66F37C5C12F0}" presName="desTx" presStyleLbl="node1" presStyleIdx="1" presStyleCnt="6">
        <dgm:presLayoutVars>
          <dgm:bulletEnabled val="1"/>
        </dgm:presLayoutVars>
      </dgm:prSet>
      <dgm:spPr>
        <a:prstGeom prst="roundRect">
          <a:avLst/>
        </a:prstGeom>
      </dgm:spPr>
    </dgm:pt>
    <dgm:pt modelId="{B8567D77-68A1-4E31-A6F5-B6F30297D7B8}" type="pres">
      <dgm:prSet presAssocID="{30186C4A-7802-4C28-A433-167E13AB0466}" presName="spV" presStyleCnt="0"/>
      <dgm:spPr/>
    </dgm:pt>
    <dgm:pt modelId="{7D6F1573-6255-43BA-9EC8-B2CEC0F16CBE}" type="pres">
      <dgm:prSet presAssocID="{4F9434FE-EA17-46EE-8753-86DC2AA846C4}" presName="linNode" presStyleCnt="0"/>
      <dgm:spPr/>
    </dgm:pt>
    <dgm:pt modelId="{AF5607AE-5651-4FAB-9BC3-3F9A78EACEA2}" type="pres">
      <dgm:prSet presAssocID="{4F9434FE-EA17-46EE-8753-86DC2AA846C4}" presName="parTx" presStyleLbl="revTx" presStyleIdx="2" presStyleCnt="6">
        <dgm:presLayoutVars>
          <dgm:chMax val="1"/>
          <dgm:bulletEnabled val="1"/>
        </dgm:presLayoutVars>
      </dgm:prSet>
      <dgm:spPr/>
    </dgm:pt>
    <dgm:pt modelId="{24469BF1-1443-468D-BFDE-D6A647153AB8}" type="pres">
      <dgm:prSet presAssocID="{4F9434FE-EA17-46EE-8753-86DC2AA846C4}" presName="bracket" presStyleLbl="parChTrans1D1" presStyleIdx="2" presStyleCnt="6"/>
      <dgm:spPr/>
    </dgm:pt>
    <dgm:pt modelId="{F8480688-FB85-45DB-A623-C8FF2B0D417F}" type="pres">
      <dgm:prSet presAssocID="{4F9434FE-EA17-46EE-8753-86DC2AA846C4}" presName="spH" presStyleCnt="0"/>
      <dgm:spPr/>
    </dgm:pt>
    <dgm:pt modelId="{BD190220-428C-418F-956B-E140307A53C0}" type="pres">
      <dgm:prSet presAssocID="{4F9434FE-EA17-46EE-8753-86DC2AA846C4}" presName="desTx" presStyleLbl="node1" presStyleIdx="2" presStyleCnt="6">
        <dgm:presLayoutVars>
          <dgm:bulletEnabled val="1"/>
        </dgm:presLayoutVars>
      </dgm:prSet>
      <dgm:spPr>
        <a:prstGeom prst="roundRect">
          <a:avLst/>
        </a:prstGeom>
      </dgm:spPr>
    </dgm:pt>
    <dgm:pt modelId="{821BB12A-F730-423D-AA99-E27F11F18D10}" type="pres">
      <dgm:prSet presAssocID="{165D5CEA-8D98-4566-8CA1-354ED116A358}" presName="spV" presStyleCnt="0"/>
      <dgm:spPr/>
    </dgm:pt>
    <dgm:pt modelId="{F574651B-46FC-4D71-A8E3-19F2F69E913E}" type="pres">
      <dgm:prSet presAssocID="{3B19117F-26D6-4D3D-9567-E2FE939C26BC}" presName="linNode" presStyleCnt="0"/>
      <dgm:spPr/>
    </dgm:pt>
    <dgm:pt modelId="{7C583F7F-BD8C-41D3-BBC5-038365764D3A}" type="pres">
      <dgm:prSet presAssocID="{3B19117F-26D6-4D3D-9567-E2FE939C26BC}" presName="parTx" presStyleLbl="revTx" presStyleIdx="3" presStyleCnt="6">
        <dgm:presLayoutVars>
          <dgm:chMax val="1"/>
          <dgm:bulletEnabled val="1"/>
        </dgm:presLayoutVars>
      </dgm:prSet>
      <dgm:spPr/>
    </dgm:pt>
    <dgm:pt modelId="{6950E1E6-6917-45AC-9307-25649CCFACA7}" type="pres">
      <dgm:prSet presAssocID="{3B19117F-26D6-4D3D-9567-E2FE939C26BC}" presName="bracket" presStyleLbl="parChTrans1D1" presStyleIdx="3" presStyleCnt="6"/>
      <dgm:spPr/>
    </dgm:pt>
    <dgm:pt modelId="{961D0374-D671-453D-917F-6F61AA4A1734}" type="pres">
      <dgm:prSet presAssocID="{3B19117F-26D6-4D3D-9567-E2FE939C26BC}" presName="spH" presStyleCnt="0"/>
      <dgm:spPr/>
    </dgm:pt>
    <dgm:pt modelId="{FD45DA67-BE8F-44F5-976F-0022C0ABDD2D}" type="pres">
      <dgm:prSet presAssocID="{3B19117F-26D6-4D3D-9567-E2FE939C26BC}" presName="desTx" presStyleLbl="node1" presStyleIdx="3" presStyleCnt="6">
        <dgm:presLayoutVars>
          <dgm:bulletEnabled val="1"/>
        </dgm:presLayoutVars>
      </dgm:prSet>
      <dgm:spPr>
        <a:prstGeom prst="roundRect">
          <a:avLst/>
        </a:prstGeom>
      </dgm:spPr>
    </dgm:pt>
    <dgm:pt modelId="{3148225B-F6B3-47D2-81CB-F87A4F6DAA5A}" type="pres">
      <dgm:prSet presAssocID="{E1FFC9DE-6D14-49A9-B728-C34A18953931}" presName="spV" presStyleCnt="0"/>
      <dgm:spPr/>
    </dgm:pt>
    <dgm:pt modelId="{4E76EEE4-1B84-4CC0-911A-99BA500F6EE1}" type="pres">
      <dgm:prSet presAssocID="{CF6F7F51-83B8-4CED-8D7A-A91654DFD926}" presName="linNode" presStyleCnt="0"/>
      <dgm:spPr/>
    </dgm:pt>
    <dgm:pt modelId="{E11D5FEF-2363-490D-98C8-566F02FCA362}" type="pres">
      <dgm:prSet presAssocID="{CF6F7F51-83B8-4CED-8D7A-A91654DFD926}" presName="parTx" presStyleLbl="revTx" presStyleIdx="4" presStyleCnt="6">
        <dgm:presLayoutVars>
          <dgm:chMax val="1"/>
          <dgm:bulletEnabled val="1"/>
        </dgm:presLayoutVars>
      </dgm:prSet>
      <dgm:spPr/>
    </dgm:pt>
    <dgm:pt modelId="{0EAE2516-65D5-4AAB-9545-F1C5D61E80C7}" type="pres">
      <dgm:prSet presAssocID="{CF6F7F51-83B8-4CED-8D7A-A91654DFD926}" presName="bracket" presStyleLbl="parChTrans1D1" presStyleIdx="4" presStyleCnt="6"/>
      <dgm:spPr/>
    </dgm:pt>
    <dgm:pt modelId="{84349527-B873-44B2-B035-31F69F806AE6}" type="pres">
      <dgm:prSet presAssocID="{CF6F7F51-83B8-4CED-8D7A-A91654DFD926}" presName="spH" presStyleCnt="0"/>
      <dgm:spPr/>
    </dgm:pt>
    <dgm:pt modelId="{60A8652A-9431-4035-BF28-B84EDE16E17F}" type="pres">
      <dgm:prSet presAssocID="{CF6F7F51-83B8-4CED-8D7A-A91654DFD926}" presName="desTx" presStyleLbl="node1" presStyleIdx="4" presStyleCnt="6">
        <dgm:presLayoutVars>
          <dgm:bulletEnabled val="1"/>
        </dgm:presLayoutVars>
      </dgm:prSet>
      <dgm:spPr>
        <a:prstGeom prst="roundRect">
          <a:avLst/>
        </a:prstGeom>
      </dgm:spPr>
    </dgm:pt>
    <dgm:pt modelId="{164E680C-1E00-4125-BDD9-BC4F45FD22D5}" type="pres">
      <dgm:prSet presAssocID="{DAD1816B-A046-4E2B-9A89-D38D9BE7CA1C}" presName="spV" presStyleCnt="0"/>
      <dgm:spPr/>
    </dgm:pt>
    <dgm:pt modelId="{7A361A2C-1FBF-4D8D-A9C5-52886B8B6B69}" type="pres">
      <dgm:prSet presAssocID="{D95DB0AA-E2CD-4683-A434-EEA49CE8EAF3}" presName="linNode" presStyleCnt="0"/>
      <dgm:spPr/>
    </dgm:pt>
    <dgm:pt modelId="{1A9C63B2-4E7C-4D69-8DC4-B301E0EAC357}" type="pres">
      <dgm:prSet presAssocID="{D95DB0AA-E2CD-4683-A434-EEA49CE8EAF3}" presName="parTx" presStyleLbl="revTx" presStyleIdx="5" presStyleCnt="6">
        <dgm:presLayoutVars>
          <dgm:chMax val="1"/>
          <dgm:bulletEnabled val="1"/>
        </dgm:presLayoutVars>
      </dgm:prSet>
      <dgm:spPr/>
    </dgm:pt>
    <dgm:pt modelId="{FB539C22-BC88-4243-83EF-32920B2E1F36}" type="pres">
      <dgm:prSet presAssocID="{D95DB0AA-E2CD-4683-A434-EEA49CE8EAF3}" presName="bracket" presStyleLbl="parChTrans1D1" presStyleIdx="5" presStyleCnt="6"/>
      <dgm:spPr/>
    </dgm:pt>
    <dgm:pt modelId="{A8314D0B-9FA4-4B3B-9A34-7D53D5E277C1}" type="pres">
      <dgm:prSet presAssocID="{D95DB0AA-E2CD-4683-A434-EEA49CE8EAF3}" presName="spH" presStyleCnt="0"/>
      <dgm:spPr/>
    </dgm:pt>
    <dgm:pt modelId="{9BCF5556-90BC-46E0-BEB3-5143D5F8DE3D}" type="pres">
      <dgm:prSet presAssocID="{D95DB0AA-E2CD-4683-A434-EEA49CE8EAF3}" presName="desTx" presStyleLbl="node1" presStyleIdx="5" presStyleCnt="6">
        <dgm:presLayoutVars>
          <dgm:bulletEnabled val="1"/>
        </dgm:presLayoutVars>
      </dgm:prSet>
      <dgm:spPr>
        <a:prstGeom prst="roundRect">
          <a:avLst/>
        </a:prstGeom>
      </dgm:spPr>
    </dgm:pt>
  </dgm:ptLst>
  <dgm:cxnLst>
    <dgm:cxn modelId="{CE8D3106-7A2B-4B16-B202-BA9D1230660C}" srcId="{261DABB6-FAB9-4A6E-AE71-BC57041FD9BE}" destId="{4F9434FE-EA17-46EE-8753-86DC2AA846C4}" srcOrd="2" destOrd="0" parTransId="{54E72A09-C1F0-4937-B50A-B0440B58D7CA}" sibTransId="{165D5CEA-8D98-4566-8CA1-354ED116A358}"/>
    <dgm:cxn modelId="{3B105107-79E8-4D68-B86A-7A2FB7698378}" srcId="{261DABB6-FAB9-4A6E-AE71-BC57041FD9BE}" destId="{3B19117F-26D6-4D3D-9567-E2FE939C26BC}" srcOrd="3" destOrd="0" parTransId="{A7C36B69-877C-4CB8-8817-9399945F4BDC}" sibTransId="{E1FFC9DE-6D14-49A9-B728-C34A18953931}"/>
    <dgm:cxn modelId="{C4F1460E-E042-4EED-A22D-70C269826E0F}" srcId="{261DABB6-FAB9-4A6E-AE71-BC57041FD9BE}" destId="{D95DB0AA-E2CD-4683-A434-EEA49CE8EAF3}" srcOrd="5" destOrd="0" parTransId="{0B9CD610-80A0-4FA6-B0D2-9A94BFA3F4D3}" sibTransId="{A39CA85D-5967-4EAC-868C-3C9CBAF42B8E}"/>
    <dgm:cxn modelId="{9CE2E81E-28C4-4F76-8D63-FC8D85F622BF}" srcId="{3B19117F-26D6-4D3D-9567-E2FE939C26BC}" destId="{6EFA09CD-7163-49A8-9508-FFD245B2CD91}" srcOrd="0" destOrd="0" parTransId="{B2317830-7CEE-44C1-892A-85B02E6A1335}" sibTransId="{D15710AD-C794-438F-9C39-F046638965C3}"/>
    <dgm:cxn modelId="{B2B51821-8094-405E-9F2D-D89BF4B7FEC9}" type="presOf" srcId="{EDD5D2CF-48FD-4690-804C-CC17646A4F7B}" destId="{BD190220-428C-418F-956B-E140307A53C0}" srcOrd="0" destOrd="0" presId="urn:diagrams.loki3.com/BracketList"/>
    <dgm:cxn modelId="{0EB2F028-DB00-424F-BEE1-6B8F22668123}" type="presOf" srcId="{6D7D41E9-F668-4B09-BC9A-4E5C349A884F}" destId="{9BCF5556-90BC-46E0-BEB3-5143D5F8DE3D}" srcOrd="0" destOrd="0" presId="urn:diagrams.loki3.com/BracketList"/>
    <dgm:cxn modelId="{0B69D32B-D647-4C02-881E-9E1C85A2A781}" srcId="{4F9434FE-EA17-46EE-8753-86DC2AA846C4}" destId="{EDD5D2CF-48FD-4690-804C-CC17646A4F7B}" srcOrd="0" destOrd="0" parTransId="{30E50FAD-AA3B-42EA-B1A1-22942DFD5F04}" sibTransId="{1791EA17-25B8-450E-B282-63E88F736824}"/>
    <dgm:cxn modelId="{0EBB8A3C-D9FA-4880-8DBE-AFF6D7F5B730}" type="presOf" srcId="{AF89D762-69FB-4624-B488-70D1E3AF555C}" destId="{A6855B01-9D1D-4544-8690-75D451E978F0}" srcOrd="0" destOrd="0" presId="urn:diagrams.loki3.com/BracketList"/>
    <dgm:cxn modelId="{20D85F41-7B5F-449A-81EC-F8AB327E7A9F}" type="presOf" srcId="{CF6F7F51-83B8-4CED-8D7A-A91654DFD926}" destId="{E11D5FEF-2363-490D-98C8-566F02FCA362}" srcOrd="0" destOrd="0" presId="urn:diagrams.loki3.com/BracketList"/>
    <dgm:cxn modelId="{74128F4A-5432-47F9-AC2E-E5B8EDCF530D}" type="presOf" srcId="{261DABB6-FAB9-4A6E-AE71-BC57041FD9BE}" destId="{17C5A2C2-0902-4A2B-BF92-BC418D389B9D}" srcOrd="0" destOrd="0" presId="urn:diagrams.loki3.com/BracketList"/>
    <dgm:cxn modelId="{C0110A4C-44AD-4EBC-B5AF-95AFB53F8FED}" srcId="{261DABB6-FAB9-4A6E-AE71-BC57041FD9BE}" destId="{CF6F7F51-83B8-4CED-8D7A-A91654DFD926}" srcOrd="4" destOrd="0" parTransId="{CBCD9867-BCB5-4924-8709-704A68E94AA0}" sibTransId="{DAD1816B-A046-4E2B-9A89-D38D9BE7CA1C}"/>
    <dgm:cxn modelId="{6F945176-EED9-4806-B61A-4C079D0F554F}" type="presOf" srcId="{6EFA09CD-7163-49A8-9508-FFD245B2CD91}" destId="{FD45DA67-BE8F-44F5-976F-0022C0ABDD2D}" srcOrd="0" destOrd="0" presId="urn:diagrams.loki3.com/BracketList"/>
    <dgm:cxn modelId="{1BA7D176-EE86-4853-B8C5-E1C5BFE967BE}" srcId="{261DABB6-FAB9-4A6E-AE71-BC57041FD9BE}" destId="{E334074B-2481-46DD-9DE3-66F37C5C12F0}" srcOrd="1" destOrd="0" parTransId="{72B95202-7B21-4014-97E6-01A637711D72}" sibTransId="{30186C4A-7802-4C28-A433-167E13AB0466}"/>
    <dgm:cxn modelId="{DD92E581-55A9-4247-AA38-19B073151A34}" type="presOf" srcId="{3B19117F-26D6-4D3D-9567-E2FE939C26BC}" destId="{7C583F7F-BD8C-41D3-BBC5-038365764D3A}" srcOrd="0" destOrd="0" presId="urn:diagrams.loki3.com/BracketList"/>
    <dgm:cxn modelId="{43CDDF82-6737-4279-875E-D38CC03EB0E0}" srcId="{C8965142-AB05-4061-A60F-F43E3D07717D}" destId="{763A691C-EDDA-4A79-9EAB-8595F38AC4F2}" srcOrd="0" destOrd="0" parTransId="{8F7D4AF6-AC26-4CC1-BA7A-5B4BCC1B646B}" sibTransId="{913ADCA3-F679-4D63-90CC-D7526B606101}"/>
    <dgm:cxn modelId="{0FD10195-E53D-431C-B35F-6236791CC5C7}" type="presOf" srcId="{E334074B-2481-46DD-9DE3-66F37C5C12F0}" destId="{46BB5F10-9EF4-4FC6-BCDD-B7064259C548}" srcOrd="0" destOrd="0" presId="urn:diagrams.loki3.com/BracketList"/>
    <dgm:cxn modelId="{0B1294AD-D92C-407C-8EE1-0A3E8FE03C9E}" srcId="{E334074B-2481-46DD-9DE3-66F37C5C12F0}" destId="{AF89D762-69FB-4624-B488-70D1E3AF555C}" srcOrd="0" destOrd="0" parTransId="{E5A00FD4-7F8F-4424-8860-1F587F78E39C}" sibTransId="{D172B347-79D8-4866-BD8F-526A06BFF83B}"/>
    <dgm:cxn modelId="{7870E0BA-9E46-4EC2-98AF-6742AEEF6014}" type="presOf" srcId="{D95DB0AA-E2CD-4683-A434-EEA49CE8EAF3}" destId="{1A9C63B2-4E7C-4D69-8DC4-B301E0EAC357}" srcOrd="0" destOrd="0" presId="urn:diagrams.loki3.com/BracketList"/>
    <dgm:cxn modelId="{B35203D6-02C5-441B-85F4-AC49533E9985}" srcId="{261DABB6-FAB9-4A6E-AE71-BC57041FD9BE}" destId="{C8965142-AB05-4061-A60F-F43E3D07717D}" srcOrd="0" destOrd="0" parTransId="{C42C1740-F7FB-48B5-89F9-FDCECC681C29}" sibTransId="{3C98F845-05DF-4CD3-A843-AE9FE389F452}"/>
    <dgm:cxn modelId="{7FB584DE-9DD0-49D6-A6F1-DF41F190E457}" srcId="{D95DB0AA-E2CD-4683-A434-EEA49CE8EAF3}" destId="{6D7D41E9-F668-4B09-BC9A-4E5C349A884F}" srcOrd="0" destOrd="0" parTransId="{1D10329A-7E18-4658-98FF-EBA0953B7B13}" sibTransId="{5726701B-55F7-4DF0-B289-577DFE1524F5}"/>
    <dgm:cxn modelId="{BD9FDEE4-DF5F-4AF6-B2F7-9A00CCAC558F}" srcId="{CF6F7F51-83B8-4CED-8D7A-A91654DFD926}" destId="{E7FCD258-80F3-4CE6-8CAD-AB85BC4C0F0F}" srcOrd="0" destOrd="0" parTransId="{5A426037-F59F-4DEA-B583-65BC4A599DC4}" sibTransId="{CC421FF4-250B-4169-89EE-6ECDACA7C37C}"/>
    <dgm:cxn modelId="{76CBD2E7-A01B-4CF0-9B3A-712DABA490CB}" type="presOf" srcId="{E7FCD258-80F3-4CE6-8CAD-AB85BC4C0F0F}" destId="{60A8652A-9431-4035-BF28-B84EDE16E17F}" srcOrd="0" destOrd="0" presId="urn:diagrams.loki3.com/BracketList"/>
    <dgm:cxn modelId="{DCF167EF-0328-49AD-BD17-79365437B7B2}" type="presOf" srcId="{C8965142-AB05-4061-A60F-F43E3D07717D}" destId="{110F163C-C1FE-4174-B737-751ECC341F46}" srcOrd="0" destOrd="0" presId="urn:diagrams.loki3.com/BracketList"/>
    <dgm:cxn modelId="{9E9DE7F2-6FC2-4114-9535-34E209179C28}" type="presOf" srcId="{763A691C-EDDA-4A79-9EAB-8595F38AC4F2}" destId="{F5D2E9B3-D146-457B-826C-1EF4CF18CE37}" srcOrd="0" destOrd="0" presId="urn:diagrams.loki3.com/BracketList"/>
    <dgm:cxn modelId="{1424FBF3-8CC6-4130-9DD9-057811297FA2}" type="presOf" srcId="{4F9434FE-EA17-46EE-8753-86DC2AA846C4}" destId="{AF5607AE-5651-4FAB-9BC3-3F9A78EACEA2}" srcOrd="0" destOrd="0" presId="urn:diagrams.loki3.com/BracketList"/>
    <dgm:cxn modelId="{38DB8915-06F0-4C8B-AF80-F344E813CDA1}" type="presParOf" srcId="{17C5A2C2-0902-4A2B-BF92-BC418D389B9D}" destId="{EC13CD36-F127-496E-B85D-50A6F4D51949}" srcOrd="0" destOrd="0" presId="urn:diagrams.loki3.com/BracketList"/>
    <dgm:cxn modelId="{A11AE45C-A9EA-4A6C-BD0A-844296938914}" type="presParOf" srcId="{EC13CD36-F127-496E-B85D-50A6F4D51949}" destId="{110F163C-C1FE-4174-B737-751ECC341F46}" srcOrd="0" destOrd="0" presId="urn:diagrams.loki3.com/BracketList"/>
    <dgm:cxn modelId="{26569565-1F84-4313-B924-9FE158DC8687}" type="presParOf" srcId="{EC13CD36-F127-496E-B85D-50A6F4D51949}" destId="{15666817-1921-4E3E-B585-180B1F8A65A5}" srcOrd="1" destOrd="0" presId="urn:diagrams.loki3.com/BracketList"/>
    <dgm:cxn modelId="{0379117E-A3D4-4F23-894C-BE53B534E4B8}" type="presParOf" srcId="{EC13CD36-F127-496E-B85D-50A6F4D51949}" destId="{B072C2EE-A538-4192-8912-5E1C5B22CBD6}" srcOrd="2" destOrd="0" presId="urn:diagrams.loki3.com/BracketList"/>
    <dgm:cxn modelId="{BB42B666-1044-4EC7-A43D-951EB62252CB}" type="presParOf" srcId="{EC13CD36-F127-496E-B85D-50A6F4D51949}" destId="{F5D2E9B3-D146-457B-826C-1EF4CF18CE37}" srcOrd="3" destOrd="0" presId="urn:diagrams.loki3.com/BracketList"/>
    <dgm:cxn modelId="{0AC8D1BD-34BD-4798-A0FF-B4440E37EE6B}" type="presParOf" srcId="{17C5A2C2-0902-4A2B-BF92-BC418D389B9D}" destId="{AE77AF13-AAB9-44A3-B4EC-015507B22E40}" srcOrd="1" destOrd="0" presId="urn:diagrams.loki3.com/BracketList"/>
    <dgm:cxn modelId="{1D055EC1-BAEA-4316-92BC-43CF4BF4EA2C}" type="presParOf" srcId="{17C5A2C2-0902-4A2B-BF92-BC418D389B9D}" destId="{F2044693-E365-4CDF-8F61-B746E08C5212}" srcOrd="2" destOrd="0" presId="urn:diagrams.loki3.com/BracketList"/>
    <dgm:cxn modelId="{A3091293-C074-4C00-BDD7-C73234BE30B2}" type="presParOf" srcId="{F2044693-E365-4CDF-8F61-B746E08C5212}" destId="{46BB5F10-9EF4-4FC6-BCDD-B7064259C548}" srcOrd="0" destOrd="0" presId="urn:diagrams.loki3.com/BracketList"/>
    <dgm:cxn modelId="{3BDAF682-863F-43B3-86D1-5F6FD53D54C4}" type="presParOf" srcId="{F2044693-E365-4CDF-8F61-B746E08C5212}" destId="{D4C38AA3-88F4-4EBD-8CC2-0A069B88979F}" srcOrd="1" destOrd="0" presId="urn:diagrams.loki3.com/BracketList"/>
    <dgm:cxn modelId="{F0EF6BCE-53C6-4AF3-A787-EFE661ADED82}" type="presParOf" srcId="{F2044693-E365-4CDF-8F61-B746E08C5212}" destId="{CA826F91-761F-44E7-A941-2488A62D36A8}" srcOrd="2" destOrd="0" presId="urn:diagrams.loki3.com/BracketList"/>
    <dgm:cxn modelId="{758F3821-B13F-48EA-A94C-8CECC30CBCA2}" type="presParOf" srcId="{F2044693-E365-4CDF-8F61-B746E08C5212}" destId="{A6855B01-9D1D-4544-8690-75D451E978F0}" srcOrd="3" destOrd="0" presId="urn:diagrams.loki3.com/BracketList"/>
    <dgm:cxn modelId="{718F03FB-21F9-4270-A5F0-E97DB0A5A205}" type="presParOf" srcId="{17C5A2C2-0902-4A2B-BF92-BC418D389B9D}" destId="{B8567D77-68A1-4E31-A6F5-B6F30297D7B8}" srcOrd="3" destOrd="0" presId="urn:diagrams.loki3.com/BracketList"/>
    <dgm:cxn modelId="{8CEE7FB9-DE26-44B6-8C07-F55272BB28F9}" type="presParOf" srcId="{17C5A2C2-0902-4A2B-BF92-BC418D389B9D}" destId="{7D6F1573-6255-43BA-9EC8-B2CEC0F16CBE}" srcOrd="4" destOrd="0" presId="urn:diagrams.loki3.com/BracketList"/>
    <dgm:cxn modelId="{7CD3B536-8D25-4A32-9FA3-DC286DEF6F32}" type="presParOf" srcId="{7D6F1573-6255-43BA-9EC8-B2CEC0F16CBE}" destId="{AF5607AE-5651-4FAB-9BC3-3F9A78EACEA2}" srcOrd="0" destOrd="0" presId="urn:diagrams.loki3.com/BracketList"/>
    <dgm:cxn modelId="{7B7BBAFA-906F-4AEF-8504-9A770F4A6F79}" type="presParOf" srcId="{7D6F1573-6255-43BA-9EC8-B2CEC0F16CBE}" destId="{24469BF1-1443-468D-BFDE-D6A647153AB8}" srcOrd="1" destOrd="0" presId="urn:diagrams.loki3.com/BracketList"/>
    <dgm:cxn modelId="{84B895EB-B5A0-45A3-A27A-409B300FC5B3}" type="presParOf" srcId="{7D6F1573-6255-43BA-9EC8-B2CEC0F16CBE}" destId="{F8480688-FB85-45DB-A623-C8FF2B0D417F}" srcOrd="2" destOrd="0" presId="urn:diagrams.loki3.com/BracketList"/>
    <dgm:cxn modelId="{FB75189E-78C6-4C81-979F-8898814EA6F5}" type="presParOf" srcId="{7D6F1573-6255-43BA-9EC8-B2CEC0F16CBE}" destId="{BD190220-428C-418F-956B-E140307A53C0}" srcOrd="3" destOrd="0" presId="urn:diagrams.loki3.com/BracketList"/>
    <dgm:cxn modelId="{75454C9D-8DB5-405A-9E2E-20628023D865}" type="presParOf" srcId="{17C5A2C2-0902-4A2B-BF92-BC418D389B9D}" destId="{821BB12A-F730-423D-AA99-E27F11F18D10}" srcOrd="5" destOrd="0" presId="urn:diagrams.loki3.com/BracketList"/>
    <dgm:cxn modelId="{0FBADDA5-C4BA-4C87-83FF-3F038D843DA6}" type="presParOf" srcId="{17C5A2C2-0902-4A2B-BF92-BC418D389B9D}" destId="{F574651B-46FC-4D71-A8E3-19F2F69E913E}" srcOrd="6" destOrd="0" presId="urn:diagrams.loki3.com/BracketList"/>
    <dgm:cxn modelId="{E794F3A8-D162-4253-9089-881923FE78D4}" type="presParOf" srcId="{F574651B-46FC-4D71-A8E3-19F2F69E913E}" destId="{7C583F7F-BD8C-41D3-BBC5-038365764D3A}" srcOrd="0" destOrd="0" presId="urn:diagrams.loki3.com/BracketList"/>
    <dgm:cxn modelId="{73F03E46-EE82-40FB-8CCC-BF505B178978}" type="presParOf" srcId="{F574651B-46FC-4D71-A8E3-19F2F69E913E}" destId="{6950E1E6-6917-45AC-9307-25649CCFACA7}" srcOrd="1" destOrd="0" presId="urn:diagrams.loki3.com/BracketList"/>
    <dgm:cxn modelId="{7BC6C284-C6D3-4E3B-B908-8F5EA1213047}" type="presParOf" srcId="{F574651B-46FC-4D71-A8E3-19F2F69E913E}" destId="{961D0374-D671-453D-917F-6F61AA4A1734}" srcOrd="2" destOrd="0" presId="urn:diagrams.loki3.com/BracketList"/>
    <dgm:cxn modelId="{72E62036-17CE-4655-A463-C8B0216380CB}" type="presParOf" srcId="{F574651B-46FC-4D71-A8E3-19F2F69E913E}" destId="{FD45DA67-BE8F-44F5-976F-0022C0ABDD2D}" srcOrd="3" destOrd="0" presId="urn:diagrams.loki3.com/BracketList"/>
    <dgm:cxn modelId="{C5EDA370-C3C8-4034-9343-599BC3CECE2D}" type="presParOf" srcId="{17C5A2C2-0902-4A2B-BF92-BC418D389B9D}" destId="{3148225B-F6B3-47D2-81CB-F87A4F6DAA5A}" srcOrd="7" destOrd="0" presId="urn:diagrams.loki3.com/BracketList"/>
    <dgm:cxn modelId="{6BBDA059-20F8-458C-B076-E454D35DD848}" type="presParOf" srcId="{17C5A2C2-0902-4A2B-BF92-BC418D389B9D}" destId="{4E76EEE4-1B84-4CC0-911A-99BA500F6EE1}" srcOrd="8" destOrd="0" presId="urn:diagrams.loki3.com/BracketList"/>
    <dgm:cxn modelId="{89C2BD7D-EA52-48B6-BE32-AEE3180C3C3C}" type="presParOf" srcId="{4E76EEE4-1B84-4CC0-911A-99BA500F6EE1}" destId="{E11D5FEF-2363-490D-98C8-566F02FCA362}" srcOrd="0" destOrd="0" presId="urn:diagrams.loki3.com/BracketList"/>
    <dgm:cxn modelId="{4EB987C9-B6B7-48C0-8C19-5ED54F124E27}" type="presParOf" srcId="{4E76EEE4-1B84-4CC0-911A-99BA500F6EE1}" destId="{0EAE2516-65D5-4AAB-9545-F1C5D61E80C7}" srcOrd="1" destOrd="0" presId="urn:diagrams.loki3.com/BracketList"/>
    <dgm:cxn modelId="{4D2FF395-7201-443A-BB9C-887A1A276D24}" type="presParOf" srcId="{4E76EEE4-1B84-4CC0-911A-99BA500F6EE1}" destId="{84349527-B873-44B2-B035-31F69F806AE6}" srcOrd="2" destOrd="0" presId="urn:diagrams.loki3.com/BracketList"/>
    <dgm:cxn modelId="{5D9E2690-B959-42A5-8376-A577CFC4FC0A}" type="presParOf" srcId="{4E76EEE4-1B84-4CC0-911A-99BA500F6EE1}" destId="{60A8652A-9431-4035-BF28-B84EDE16E17F}" srcOrd="3" destOrd="0" presId="urn:diagrams.loki3.com/BracketList"/>
    <dgm:cxn modelId="{FD1DA0D0-EE0B-4FA2-B57E-E443410BBC2F}" type="presParOf" srcId="{17C5A2C2-0902-4A2B-BF92-BC418D389B9D}" destId="{164E680C-1E00-4125-BDD9-BC4F45FD22D5}" srcOrd="9" destOrd="0" presId="urn:diagrams.loki3.com/BracketList"/>
    <dgm:cxn modelId="{063401FF-A0B7-48C2-B9C8-C7EB846499CD}" type="presParOf" srcId="{17C5A2C2-0902-4A2B-BF92-BC418D389B9D}" destId="{7A361A2C-1FBF-4D8D-A9C5-52886B8B6B69}" srcOrd="10" destOrd="0" presId="urn:diagrams.loki3.com/BracketList"/>
    <dgm:cxn modelId="{9C13F88C-96E5-432C-B2F2-8751AB7AE76C}" type="presParOf" srcId="{7A361A2C-1FBF-4D8D-A9C5-52886B8B6B69}" destId="{1A9C63B2-4E7C-4D69-8DC4-B301E0EAC357}" srcOrd="0" destOrd="0" presId="urn:diagrams.loki3.com/BracketList"/>
    <dgm:cxn modelId="{A0BEC29A-3C8F-45EE-89A9-086F90B9D895}" type="presParOf" srcId="{7A361A2C-1FBF-4D8D-A9C5-52886B8B6B69}" destId="{FB539C22-BC88-4243-83EF-32920B2E1F36}" srcOrd="1" destOrd="0" presId="urn:diagrams.loki3.com/BracketList"/>
    <dgm:cxn modelId="{94346D09-1B40-46D7-863C-0F830EBBFDA0}" type="presParOf" srcId="{7A361A2C-1FBF-4D8D-A9C5-52886B8B6B69}" destId="{A8314D0B-9FA4-4B3B-9A34-7D53D5E277C1}" srcOrd="2" destOrd="0" presId="urn:diagrams.loki3.com/BracketList"/>
    <dgm:cxn modelId="{26643324-D359-422F-BE5C-62F8D7762C0F}" type="presParOf" srcId="{7A361A2C-1FBF-4D8D-A9C5-52886B8B6B69}" destId="{9BCF5556-90BC-46E0-BEB3-5143D5F8DE3D}"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1D4D6-5A67-4DF5-97ED-26C4675988CF}">
      <dsp:nvSpPr>
        <dsp:cNvPr id="0" name=""/>
        <dsp:cNvSpPr/>
      </dsp:nvSpPr>
      <dsp:spPr>
        <a:xfrm>
          <a:off x="0" y="640"/>
          <a:ext cx="4435656" cy="0"/>
        </a:xfrm>
        <a:prstGeom prst="line">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rnd" cmpd="sng" algn="ctr">
          <a:solidFill>
            <a:schemeClr val="accent5">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D5135D18-888F-4EC5-AAA6-E9A3BBB1F81B}">
      <dsp:nvSpPr>
        <dsp:cNvPr id="0" name=""/>
        <dsp:cNvSpPr/>
      </dsp:nvSpPr>
      <dsp:spPr>
        <a:xfrm>
          <a:off x="0" y="640"/>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Adoption: </a:t>
          </a:r>
          <a:r>
            <a:rPr lang="en-US" sz="1500" b="0" i="0" u="none" strike="noStrike" kern="1200" cap="none" spc="0" baseline="0" dirty="0">
              <a:uFillTx/>
              <a:latin typeface="Aptos Display" panose="020B0004020202020204" pitchFamily="34" charset="0"/>
            </a:rPr>
            <a:t>150 dogs, 129 puppies, 48 cats, and 14 kittens under 5 months of age were adopted for a total of 341 animals adopted from Kern County Animal Shelters in the month of February.</a:t>
          </a:r>
          <a:endParaRPr lang="en-US" sz="1500" kern="1200" dirty="0">
            <a:latin typeface="Aptos Display" panose="020B0004020202020204" pitchFamily="34" charset="0"/>
          </a:endParaRPr>
        </a:p>
      </dsp:txBody>
      <dsp:txXfrm>
        <a:off x="0" y="640"/>
        <a:ext cx="4435656" cy="1049475"/>
      </dsp:txXfrm>
    </dsp:sp>
    <dsp:sp modelId="{5A02CE81-F8C7-40E4-A298-B3778E249108}">
      <dsp:nvSpPr>
        <dsp:cNvPr id="0" name=""/>
        <dsp:cNvSpPr/>
      </dsp:nvSpPr>
      <dsp:spPr>
        <a:xfrm>
          <a:off x="0" y="1050115"/>
          <a:ext cx="4435656" cy="0"/>
        </a:xfrm>
        <a:prstGeom prst="line">
          <a:avLst/>
        </a:prstGeom>
        <a:blipFill rotWithShape="1">
          <a:blip xmlns:r="http://schemas.openxmlformats.org/officeDocument/2006/relationships" r:embed="rId1">
            <a:duotone>
              <a:schemeClr val="accent5">
                <a:hueOff val="248291"/>
                <a:satOff val="144"/>
                <a:lumOff val="1421"/>
                <a:alphaOff val="0"/>
                <a:shade val="74000"/>
                <a:satMod val="130000"/>
                <a:lumMod val="90000"/>
              </a:schemeClr>
              <a:schemeClr val="accent5">
                <a:hueOff val="248291"/>
                <a:satOff val="144"/>
                <a:lumOff val="1421"/>
                <a:alphaOff val="0"/>
                <a:tint val="94000"/>
                <a:satMod val="120000"/>
                <a:lumMod val="104000"/>
              </a:schemeClr>
            </a:duotone>
          </a:blip>
          <a:tile tx="0" ty="0" sx="100000" sy="100000" flip="none" algn="tl"/>
        </a:blipFill>
        <a:ln w="9525" cap="rnd" cmpd="sng" algn="ctr">
          <a:solidFill>
            <a:schemeClr val="accent5">
              <a:hueOff val="248291"/>
              <a:satOff val="144"/>
              <a:lumOff val="1421"/>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04C2E329-868A-46D0-87CA-B57C9B175278}">
      <dsp:nvSpPr>
        <dsp:cNvPr id="0" name=""/>
        <dsp:cNvSpPr/>
      </dsp:nvSpPr>
      <dsp:spPr>
        <a:xfrm>
          <a:off x="0" y="1050115"/>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Foster: </a:t>
          </a:r>
          <a:r>
            <a:rPr lang="en-US" sz="1500" b="0" i="0" u="none" strike="noStrike" kern="1200" cap="none" spc="0" baseline="0" dirty="0">
              <a:uFillTx/>
              <a:latin typeface="Aptos Display" panose="020B0004020202020204" pitchFamily="34" charset="0"/>
            </a:rPr>
            <a:t>29 dogs, 39 puppies, 7 cats, 22 kittens, 1 rabbits, and 1 other animal entered the Department’s Foster Care Program in February, for a total of 99 animals.</a:t>
          </a:r>
          <a:endParaRPr lang="en-US" sz="1500" kern="1200" dirty="0">
            <a:latin typeface="Aptos Display" panose="020B0004020202020204" pitchFamily="34" charset="0"/>
          </a:endParaRPr>
        </a:p>
      </dsp:txBody>
      <dsp:txXfrm>
        <a:off x="0" y="1050115"/>
        <a:ext cx="4435656" cy="1049475"/>
      </dsp:txXfrm>
    </dsp:sp>
    <dsp:sp modelId="{6C51F3AF-F45C-4100-B4E3-B396F5220444}">
      <dsp:nvSpPr>
        <dsp:cNvPr id="0" name=""/>
        <dsp:cNvSpPr/>
      </dsp:nvSpPr>
      <dsp:spPr>
        <a:xfrm>
          <a:off x="0" y="2099590"/>
          <a:ext cx="4435656" cy="0"/>
        </a:xfrm>
        <a:prstGeom prst="line">
          <a:avLst/>
        </a:prstGeom>
        <a:blipFill rotWithShape="1">
          <a:blip xmlns:r="http://schemas.openxmlformats.org/officeDocument/2006/relationships" r:embed="rId1">
            <a:duotone>
              <a:schemeClr val="accent5">
                <a:hueOff val="496582"/>
                <a:satOff val="288"/>
                <a:lumOff val="2843"/>
                <a:alphaOff val="0"/>
                <a:shade val="74000"/>
                <a:satMod val="130000"/>
                <a:lumMod val="90000"/>
              </a:schemeClr>
              <a:schemeClr val="accent5">
                <a:hueOff val="496582"/>
                <a:satOff val="288"/>
                <a:lumOff val="2843"/>
                <a:alphaOff val="0"/>
                <a:tint val="94000"/>
                <a:satMod val="120000"/>
                <a:lumMod val="104000"/>
              </a:schemeClr>
            </a:duotone>
          </a:blip>
          <a:tile tx="0" ty="0" sx="100000" sy="100000" flip="none" algn="tl"/>
        </a:blipFill>
        <a:ln w="9525" cap="rnd" cmpd="sng" algn="ctr">
          <a:solidFill>
            <a:schemeClr val="accent5">
              <a:hueOff val="496582"/>
              <a:satOff val="288"/>
              <a:lumOff val="2843"/>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9E76B1AC-1F49-453F-A473-DD9D9446A0C5}">
      <dsp:nvSpPr>
        <dsp:cNvPr id="0" name=""/>
        <dsp:cNvSpPr/>
      </dsp:nvSpPr>
      <dsp:spPr>
        <a:xfrm>
          <a:off x="0" y="2099590"/>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Rescue: </a:t>
          </a:r>
          <a:r>
            <a:rPr lang="en-US" sz="1500" b="0" i="0" kern="1200" baseline="0" dirty="0">
              <a:latin typeface="Aptos Display" panose="020B0004020202020204" pitchFamily="34" charset="0"/>
            </a:rPr>
            <a:t>183 dogs, 157 puppies, 15 cats, and 12 kittens were transferred to other animal rescue organizations in </a:t>
          </a:r>
          <a:r>
            <a:rPr lang="en-US" sz="1500" b="0" i="0" u="none" strike="noStrike" kern="1200" cap="none" spc="0" baseline="0" dirty="0">
              <a:uFillTx/>
              <a:latin typeface="Aptos Display" panose="020B0004020202020204" pitchFamily="34" charset="0"/>
            </a:rPr>
            <a:t>February</a:t>
          </a:r>
          <a:r>
            <a:rPr lang="en-US" sz="1500" b="0" i="0" kern="1200" baseline="0" dirty="0">
              <a:latin typeface="Aptos Display" panose="020B0004020202020204" pitchFamily="34" charset="0"/>
            </a:rPr>
            <a:t>, for a total of 367 animals.</a:t>
          </a:r>
          <a:endParaRPr lang="en-US" sz="1500" b="0" kern="1200" dirty="0">
            <a:latin typeface="Aptos Display" panose="020B0004020202020204" pitchFamily="34" charset="0"/>
          </a:endParaRPr>
        </a:p>
      </dsp:txBody>
      <dsp:txXfrm>
        <a:off x="0" y="2099590"/>
        <a:ext cx="4435656" cy="1049475"/>
      </dsp:txXfrm>
    </dsp:sp>
    <dsp:sp modelId="{FE772345-AE60-4510-891E-6B068811787B}">
      <dsp:nvSpPr>
        <dsp:cNvPr id="0" name=""/>
        <dsp:cNvSpPr/>
      </dsp:nvSpPr>
      <dsp:spPr>
        <a:xfrm>
          <a:off x="0" y="3149066"/>
          <a:ext cx="4435656" cy="0"/>
        </a:xfrm>
        <a:prstGeom prst="line">
          <a:avLst/>
        </a:prstGeom>
        <a:blipFill rotWithShape="1">
          <a:blip xmlns:r="http://schemas.openxmlformats.org/officeDocument/2006/relationships" r:embed="rId1">
            <a:duotone>
              <a:schemeClr val="accent5">
                <a:hueOff val="744874"/>
                <a:satOff val="432"/>
                <a:lumOff val="4264"/>
                <a:alphaOff val="0"/>
                <a:shade val="74000"/>
                <a:satMod val="130000"/>
                <a:lumMod val="90000"/>
              </a:schemeClr>
              <a:schemeClr val="accent5">
                <a:hueOff val="744874"/>
                <a:satOff val="432"/>
                <a:lumOff val="4264"/>
                <a:alphaOff val="0"/>
                <a:tint val="94000"/>
                <a:satMod val="120000"/>
                <a:lumMod val="104000"/>
              </a:schemeClr>
            </a:duotone>
          </a:blip>
          <a:tile tx="0" ty="0" sx="100000" sy="100000" flip="none" algn="tl"/>
        </a:blipFill>
        <a:ln w="9525" cap="rnd" cmpd="sng" algn="ctr">
          <a:solidFill>
            <a:schemeClr val="accent5">
              <a:hueOff val="744874"/>
              <a:satOff val="432"/>
              <a:lumOff val="4264"/>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217598E1-0E77-4902-9B04-8DF14B0F159A}">
      <dsp:nvSpPr>
        <dsp:cNvPr id="0" name=""/>
        <dsp:cNvSpPr/>
      </dsp:nvSpPr>
      <dsp:spPr>
        <a:xfrm>
          <a:off x="0" y="3149066"/>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Spay/Neuter: </a:t>
          </a:r>
          <a:r>
            <a:rPr lang="en-US" sz="1500" b="0" i="0" kern="1200" baseline="0" dirty="0">
              <a:latin typeface="Aptos Display" panose="020B0004020202020204" pitchFamily="34" charset="0"/>
            </a:rPr>
            <a:t>A total of 499 animals were altered at low-cost KCAS spay/neuter clinics in the month of February.</a:t>
          </a:r>
          <a:endParaRPr lang="en-US" sz="1500" b="0" i="0" kern="1200" dirty="0">
            <a:latin typeface="Aptos Display" panose="020B0004020202020204" pitchFamily="34" charset="0"/>
          </a:endParaRPr>
        </a:p>
      </dsp:txBody>
      <dsp:txXfrm>
        <a:off x="0" y="3149066"/>
        <a:ext cx="4435656" cy="1049475"/>
      </dsp:txXfrm>
    </dsp:sp>
    <dsp:sp modelId="{379E8784-05B7-429B-AE63-A5894CA4550D}">
      <dsp:nvSpPr>
        <dsp:cNvPr id="0" name=""/>
        <dsp:cNvSpPr/>
      </dsp:nvSpPr>
      <dsp:spPr>
        <a:xfrm>
          <a:off x="0" y="4198541"/>
          <a:ext cx="4435656" cy="0"/>
        </a:xfrm>
        <a:prstGeom prst="line">
          <a:avLst/>
        </a:prstGeom>
        <a:blipFill rotWithShape="1">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w="9525" cap="rnd" cmpd="sng" algn="ctr">
          <a:solidFill>
            <a:schemeClr val="accent5">
              <a:hueOff val="993165"/>
              <a:satOff val="576"/>
              <a:lumOff val="5686"/>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B9EFB7F6-C372-40E1-8CD3-926776725974}">
      <dsp:nvSpPr>
        <dsp:cNvPr id="0" name=""/>
        <dsp:cNvSpPr/>
      </dsp:nvSpPr>
      <dsp:spPr>
        <a:xfrm>
          <a:off x="0" y="4198541"/>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TNR: </a:t>
          </a:r>
          <a:r>
            <a:rPr lang="en-US" sz="1500" b="0" i="0" u="none" strike="noStrike" kern="1200" cap="none" spc="0" baseline="0" dirty="0">
              <a:uFillTx/>
              <a:latin typeface="Aptos Display" panose="020B0004020202020204" pitchFamily="34" charset="0"/>
            </a:rPr>
            <a:t>110 cats were spayed or neutered and released in February. Year-to-date, 292 cats have gone through the program, and since 2013 24,334 cats have been spayed or neutered and returned to field.</a:t>
          </a:r>
          <a:endParaRPr lang="en-US" sz="1500" kern="1200" dirty="0">
            <a:latin typeface="Aptos Display" panose="020B0004020202020204" pitchFamily="34" charset="0"/>
          </a:endParaRPr>
        </a:p>
      </dsp:txBody>
      <dsp:txXfrm>
        <a:off x="0" y="4198541"/>
        <a:ext cx="4435656" cy="1049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429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70686" y="128281"/>
          <a:ext cx="310339" cy="310339"/>
        </a:xfrm>
        <a:prstGeom prst="rect">
          <a:avLst/>
        </a:prstGeom>
        <a:blipFill>
          <a:blip xmlns:r="http://schemas.openxmlformats.org/officeDocument/2006/relationships" r:embed="rId1">
            <a:biLevel thresh="75000"/>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51712" y="1324"/>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Rabies</a:t>
          </a:r>
        </a:p>
      </dsp:txBody>
      <dsp:txXfrm>
        <a:off x="651712" y="1324"/>
        <a:ext cx="3246120" cy="564252"/>
      </dsp:txXfrm>
    </dsp:sp>
    <dsp:sp modelId="{C14A9DF8-92CA-4546-AA1A-934BA5390C00}">
      <dsp:nvSpPr>
        <dsp:cNvPr id="0" name=""/>
        <dsp:cNvSpPr/>
      </dsp:nvSpPr>
      <dsp:spPr>
        <a:xfrm>
          <a:off x="3897832" y="1324"/>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527</a:t>
          </a:r>
        </a:p>
      </dsp:txBody>
      <dsp:txXfrm>
        <a:off x="3897832" y="1324"/>
        <a:ext cx="3315767" cy="564252"/>
      </dsp:txXfrm>
    </dsp:sp>
    <dsp:sp modelId="{E453E5AB-FEF4-4EBC-9160-5D66791B4B12}">
      <dsp:nvSpPr>
        <dsp:cNvPr id="0" name=""/>
        <dsp:cNvSpPr/>
      </dsp:nvSpPr>
      <dsp:spPr>
        <a:xfrm>
          <a:off x="0" y="706640"/>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F7E8DD-DF2C-433C-AEDD-C49100843441}">
      <dsp:nvSpPr>
        <dsp:cNvPr id="0" name=""/>
        <dsp:cNvSpPr/>
      </dsp:nvSpPr>
      <dsp:spPr>
        <a:xfrm>
          <a:off x="170686" y="833597"/>
          <a:ext cx="310339" cy="310339"/>
        </a:xfrm>
        <a:prstGeom prst="rect">
          <a:avLst/>
        </a:prstGeom>
        <a:blipFill>
          <a:blip xmlns:r="http://schemas.openxmlformats.org/officeDocument/2006/relationships" r:embed="rId3">
            <a:biLevel thresh="75000"/>
            <a:extLst>
              <a:ext uri="{96DAC541-7B7A-43D3-8B79-37D633B846F1}">
                <asvg:svgBlip xmlns:asvg="http://schemas.microsoft.com/office/drawing/2016/SVG/main" r:embed="rId4"/>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6C2FE6-7B8B-4B76-8B34-496A50CE97FC}">
      <dsp:nvSpPr>
        <dsp:cNvPr id="0" name=""/>
        <dsp:cNvSpPr/>
      </dsp:nvSpPr>
      <dsp:spPr>
        <a:xfrm>
          <a:off x="651712" y="706640"/>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706640"/>
        <a:ext cx="6561887" cy="564252"/>
      </dsp:txXfrm>
    </dsp:sp>
    <dsp:sp modelId="{3C7106BC-79E5-4C61-97F6-2B411C7074EE}">
      <dsp:nvSpPr>
        <dsp:cNvPr id="0" name=""/>
        <dsp:cNvSpPr/>
      </dsp:nvSpPr>
      <dsp:spPr>
        <a:xfrm>
          <a:off x="0" y="141195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4C400-7174-4934-9E32-83356F84E4DC}">
      <dsp:nvSpPr>
        <dsp:cNvPr id="0" name=""/>
        <dsp:cNvSpPr/>
      </dsp:nvSpPr>
      <dsp:spPr>
        <a:xfrm>
          <a:off x="170686" y="1538913"/>
          <a:ext cx="310339" cy="310339"/>
        </a:xfrm>
        <a:prstGeom prst="rect">
          <a:avLst/>
        </a:prstGeom>
        <a:blipFill>
          <a:blip xmlns:r="http://schemas.openxmlformats.org/officeDocument/2006/relationships" r:embed="rId5">
            <a:biLevel thresh="75000"/>
            <a:extLst>
              <a:ext uri="{96DAC541-7B7A-43D3-8B79-37D633B846F1}">
                <asvg:svgBlip xmlns:asvg="http://schemas.microsoft.com/office/drawing/2016/SVG/main" r:embed="rId6"/>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CDB75-3E52-44D7-95F3-0F4DA9D1830E}">
      <dsp:nvSpPr>
        <dsp:cNvPr id="0" name=""/>
        <dsp:cNvSpPr/>
      </dsp:nvSpPr>
      <dsp:spPr>
        <a:xfrm>
          <a:off x="651712" y="1411956"/>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1411956"/>
        <a:ext cx="6561887" cy="564252"/>
      </dsp:txXfrm>
    </dsp:sp>
    <dsp:sp modelId="{8775816A-313B-4D67-B94C-9F05859FCB7E}">
      <dsp:nvSpPr>
        <dsp:cNvPr id="0" name=""/>
        <dsp:cNvSpPr/>
      </dsp:nvSpPr>
      <dsp:spPr>
        <a:xfrm>
          <a:off x="0" y="2117272"/>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70686" y="2244229"/>
          <a:ext cx="310339" cy="310339"/>
        </a:xfrm>
        <a:prstGeom prst="rect">
          <a:avLst/>
        </a:prstGeom>
        <a:blipFill>
          <a:blip xmlns:r="http://schemas.openxmlformats.org/officeDocument/2006/relationships" r:embed="rId7">
            <a:biLevel thresh="75000"/>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51712" y="2117272"/>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Microchip</a:t>
          </a:r>
          <a:r>
            <a:rPr lang="en-US" sz="1900" b="0" i="0" kern="1200" dirty="0"/>
            <a:t>s</a:t>
          </a:r>
        </a:p>
      </dsp:txBody>
      <dsp:txXfrm>
        <a:off x="651712" y="2117272"/>
        <a:ext cx="3246120" cy="564252"/>
      </dsp:txXfrm>
    </dsp:sp>
    <dsp:sp modelId="{7962EAE6-E4A5-4B9F-9D01-E77265EE24EF}">
      <dsp:nvSpPr>
        <dsp:cNvPr id="0" name=""/>
        <dsp:cNvSpPr/>
      </dsp:nvSpPr>
      <dsp:spPr>
        <a:xfrm>
          <a:off x="3897832" y="2117272"/>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123</a:t>
          </a:r>
        </a:p>
      </dsp:txBody>
      <dsp:txXfrm>
        <a:off x="3897832" y="2117272"/>
        <a:ext cx="3315767" cy="564252"/>
      </dsp:txXfrm>
    </dsp:sp>
    <dsp:sp modelId="{A60B3917-23D2-4707-A19E-2FB19F70549F}">
      <dsp:nvSpPr>
        <dsp:cNvPr id="0" name=""/>
        <dsp:cNvSpPr/>
      </dsp:nvSpPr>
      <dsp:spPr>
        <a:xfrm>
          <a:off x="0" y="2822588"/>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70686" y="2949545"/>
          <a:ext cx="310339" cy="310339"/>
        </a:xfrm>
        <a:prstGeom prst="rect">
          <a:avLst/>
        </a:prstGeom>
        <a:blipFill>
          <a:blip xmlns:r="http://schemas.openxmlformats.org/officeDocument/2006/relationships" r:embed="rId9">
            <a:biLevel thresh="75000"/>
            <a:extLst>
              <a:ext uri="{96DAC541-7B7A-43D3-8B79-37D633B846F1}">
                <asvg:svgBlip xmlns:asvg="http://schemas.microsoft.com/office/drawing/2016/SVG/main" r:embed="rId1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51712" y="2822588"/>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Bordetella</a:t>
          </a:r>
        </a:p>
      </dsp:txBody>
      <dsp:txXfrm>
        <a:off x="651712" y="2822588"/>
        <a:ext cx="3246120" cy="564252"/>
      </dsp:txXfrm>
    </dsp:sp>
    <dsp:sp modelId="{EDDD00E4-8FB5-47C3-A23F-ADD13779057E}">
      <dsp:nvSpPr>
        <dsp:cNvPr id="0" name=""/>
        <dsp:cNvSpPr/>
      </dsp:nvSpPr>
      <dsp:spPr>
        <a:xfrm>
          <a:off x="3897832" y="2822588"/>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78</a:t>
          </a:r>
        </a:p>
      </dsp:txBody>
      <dsp:txXfrm>
        <a:off x="3897832" y="2822588"/>
        <a:ext cx="3315767" cy="564252"/>
      </dsp:txXfrm>
    </dsp:sp>
    <dsp:sp modelId="{DC83DB6E-99A2-45A5-B36A-14D67B60D46A}">
      <dsp:nvSpPr>
        <dsp:cNvPr id="0" name=""/>
        <dsp:cNvSpPr/>
      </dsp:nvSpPr>
      <dsp:spPr>
        <a:xfrm>
          <a:off x="0" y="3527904"/>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0529B-B120-452C-860A-F4BA0D48FA72}">
      <dsp:nvSpPr>
        <dsp:cNvPr id="0" name=""/>
        <dsp:cNvSpPr/>
      </dsp:nvSpPr>
      <dsp:spPr>
        <a:xfrm>
          <a:off x="170686" y="3654861"/>
          <a:ext cx="310339" cy="310339"/>
        </a:xfrm>
        <a:prstGeom prst="rect">
          <a:avLst/>
        </a:prstGeom>
        <a:blipFill>
          <a:blip xmlns:r="http://schemas.openxmlformats.org/officeDocument/2006/relationships" r:embed="rId11">
            <a:biLevel thresh="75000"/>
            <a:extLst>
              <a:ext uri="{96DAC541-7B7A-43D3-8B79-37D633B846F1}">
                <asvg:svgBlip xmlns:asvg="http://schemas.microsoft.com/office/drawing/2016/SVG/main" r:embed="rId12"/>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12B0-9EE9-4DBE-873A-FDF34E717F66}">
      <dsp:nvSpPr>
        <dsp:cNvPr id="0" name=""/>
        <dsp:cNvSpPr/>
      </dsp:nvSpPr>
      <dsp:spPr>
        <a:xfrm>
          <a:off x="651712" y="3527904"/>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dirty="0"/>
        </a:p>
      </dsp:txBody>
      <dsp:txXfrm>
        <a:off x="651712" y="3527904"/>
        <a:ext cx="6561887" cy="564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5944-5C21-49E4-9C7B-F38F4596B274}">
      <dsp:nvSpPr>
        <dsp:cNvPr id="0" name=""/>
        <dsp:cNvSpPr/>
      </dsp:nvSpPr>
      <dsp:spPr>
        <a:xfrm>
          <a:off x="0" y="38337"/>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1 Inspections Passed</a:t>
          </a:r>
          <a:r>
            <a:rPr lang="en-US" sz="2000" b="0" i="0" kern="1200" baseline="0" dirty="0">
              <a:solidFill>
                <a:schemeClr val="bg1"/>
              </a:solidFill>
            </a:rPr>
            <a:t> </a:t>
          </a:r>
          <a:endParaRPr lang="en-US" sz="2000" b="0" kern="1200" dirty="0">
            <a:solidFill>
              <a:schemeClr val="bg1"/>
            </a:solidFill>
          </a:endParaRPr>
        </a:p>
      </dsp:txBody>
      <dsp:txXfrm>
        <a:off x="22846" y="61183"/>
        <a:ext cx="3020038" cy="422308"/>
      </dsp:txXfrm>
    </dsp:sp>
    <dsp:sp modelId="{A1A41327-C7CA-4976-BB9F-4A3A93E7DD54}">
      <dsp:nvSpPr>
        <dsp:cNvPr id="0" name=""/>
        <dsp:cNvSpPr/>
      </dsp:nvSpPr>
      <dsp:spPr>
        <a:xfrm>
          <a:off x="0" y="5639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Inspections Failed</a:t>
          </a:r>
          <a:endParaRPr lang="en-US" sz="2000" b="0" kern="1200" dirty="0">
            <a:solidFill>
              <a:srgbClr val="372E26"/>
            </a:solidFill>
          </a:endParaRPr>
        </a:p>
      </dsp:txBody>
      <dsp:txXfrm>
        <a:off x="22846" y="586784"/>
        <a:ext cx="3020038" cy="422308"/>
      </dsp:txXfrm>
    </dsp:sp>
    <dsp:sp modelId="{9F2F186C-2327-4959-884D-C38BB67B8069}">
      <dsp:nvSpPr>
        <dsp:cNvPr id="0" name=""/>
        <dsp:cNvSpPr/>
      </dsp:nvSpPr>
      <dsp:spPr>
        <a:xfrm>
          <a:off x="0" y="10895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Citations Issued</a:t>
          </a:r>
          <a:endParaRPr lang="en-US" sz="2000" b="0" kern="1200" dirty="0">
            <a:solidFill>
              <a:srgbClr val="372E26"/>
            </a:solidFill>
          </a:endParaRPr>
        </a:p>
      </dsp:txBody>
      <dsp:txXfrm>
        <a:off x="22846" y="1112384"/>
        <a:ext cx="3020038" cy="422308"/>
      </dsp:txXfrm>
    </dsp:sp>
    <dsp:sp modelId="{B6CB7C74-ECDC-4F61-8C51-D5CCF848A32B}">
      <dsp:nvSpPr>
        <dsp:cNvPr id="0" name=""/>
        <dsp:cNvSpPr/>
      </dsp:nvSpPr>
      <dsp:spPr>
        <a:xfrm>
          <a:off x="0" y="16151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Permits Issued</a:t>
          </a:r>
          <a:endParaRPr lang="en-US" sz="2000" b="0" kern="1200" dirty="0">
            <a:solidFill>
              <a:srgbClr val="372E26"/>
            </a:solidFill>
          </a:endParaRPr>
        </a:p>
      </dsp:txBody>
      <dsp:txXfrm>
        <a:off x="22846" y="1637984"/>
        <a:ext cx="3020038" cy="422308"/>
      </dsp:txXfrm>
    </dsp:sp>
    <dsp:sp modelId="{78E9B542-F376-468A-ABC1-C76E7EC28963}">
      <dsp:nvSpPr>
        <dsp:cNvPr id="0" name=""/>
        <dsp:cNvSpPr/>
      </dsp:nvSpPr>
      <dsp:spPr>
        <a:xfrm>
          <a:off x="0" y="21407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52 Active CAF Permits</a:t>
          </a:r>
          <a:endParaRPr lang="en-US" sz="2000" b="0" kern="1200" dirty="0">
            <a:solidFill>
              <a:srgbClr val="372E26"/>
            </a:solidFill>
          </a:endParaRPr>
        </a:p>
      </dsp:txBody>
      <dsp:txXfrm>
        <a:off x="22846" y="2163584"/>
        <a:ext cx="3020038" cy="422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19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82932" y="137258"/>
          <a:ext cx="332604" cy="3326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98470" y="119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Active Volunteers</a:t>
          </a:r>
        </a:p>
      </dsp:txBody>
      <dsp:txXfrm>
        <a:off x="698470" y="1193"/>
        <a:ext cx="3240403" cy="604736"/>
      </dsp:txXfrm>
    </dsp:sp>
    <dsp:sp modelId="{C14A9DF8-92CA-4546-AA1A-934BA5390C00}">
      <dsp:nvSpPr>
        <dsp:cNvPr id="0" name=""/>
        <dsp:cNvSpPr/>
      </dsp:nvSpPr>
      <dsp:spPr>
        <a:xfrm>
          <a:off x="3938873" y="119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84								</a:t>
          </a:r>
        </a:p>
      </dsp:txBody>
      <dsp:txXfrm>
        <a:off x="3938873" y="1193"/>
        <a:ext cx="3262023" cy="604736"/>
      </dsp:txXfrm>
    </dsp:sp>
    <dsp:sp modelId="{8775816A-313B-4D67-B94C-9F05859FCB7E}">
      <dsp:nvSpPr>
        <dsp:cNvPr id="0" name=""/>
        <dsp:cNvSpPr/>
      </dsp:nvSpPr>
      <dsp:spPr>
        <a:xfrm>
          <a:off x="0" y="75711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82932" y="893178"/>
          <a:ext cx="332604" cy="3326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98470" y="75711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a:t>New</a:t>
          </a:r>
          <a:r>
            <a:rPr lang="en-US" sz="1800" b="1" i="1" kern="1200"/>
            <a:t> </a:t>
          </a:r>
          <a:r>
            <a:rPr lang="en-US" sz="1800" b="0" i="0" kern="1200"/>
            <a:t>Volunteers</a:t>
          </a:r>
        </a:p>
      </dsp:txBody>
      <dsp:txXfrm>
        <a:off x="698470" y="757113"/>
        <a:ext cx="3240403" cy="604736"/>
      </dsp:txXfrm>
    </dsp:sp>
    <dsp:sp modelId="{7962EAE6-E4A5-4B9F-9D01-E77265EE24EF}">
      <dsp:nvSpPr>
        <dsp:cNvPr id="0" name=""/>
        <dsp:cNvSpPr/>
      </dsp:nvSpPr>
      <dsp:spPr>
        <a:xfrm>
          <a:off x="3938873" y="75711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67</a:t>
          </a:r>
        </a:p>
      </dsp:txBody>
      <dsp:txXfrm>
        <a:off x="3938873" y="757113"/>
        <a:ext cx="3262023" cy="604736"/>
      </dsp:txXfrm>
    </dsp:sp>
    <dsp:sp modelId="{A60B3917-23D2-4707-A19E-2FB19F70549F}">
      <dsp:nvSpPr>
        <dsp:cNvPr id="0" name=""/>
        <dsp:cNvSpPr/>
      </dsp:nvSpPr>
      <dsp:spPr>
        <a:xfrm>
          <a:off x="0" y="151303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82932" y="1649099"/>
          <a:ext cx="332604" cy="3326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98470" y="151303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dirty="0"/>
            <a:t>Volunteer hours donated in February</a:t>
          </a:r>
        </a:p>
      </dsp:txBody>
      <dsp:txXfrm>
        <a:off x="698470" y="1513033"/>
        <a:ext cx="3240403" cy="604736"/>
      </dsp:txXfrm>
    </dsp:sp>
    <dsp:sp modelId="{EDDD00E4-8FB5-47C3-A23F-ADD13779057E}">
      <dsp:nvSpPr>
        <dsp:cNvPr id="0" name=""/>
        <dsp:cNvSpPr/>
      </dsp:nvSpPr>
      <dsp:spPr>
        <a:xfrm>
          <a:off x="3938873" y="151303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520.93</a:t>
          </a:r>
        </a:p>
      </dsp:txBody>
      <dsp:txXfrm>
        <a:off x="3938873" y="1513033"/>
        <a:ext cx="3262023" cy="604736"/>
      </dsp:txXfrm>
    </dsp:sp>
    <dsp:sp modelId="{112622ED-2A49-4585-B06C-49886C4FF8EE}">
      <dsp:nvSpPr>
        <dsp:cNvPr id="0" name=""/>
        <dsp:cNvSpPr/>
      </dsp:nvSpPr>
      <dsp:spPr>
        <a:xfrm>
          <a:off x="0" y="226895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F1165-D1A0-4D17-90F8-1344DF4AAD0F}">
      <dsp:nvSpPr>
        <dsp:cNvPr id="0" name=""/>
        <dsp:cNvSpPr/>
      </dsp:nvSpPr>
      <dsp:spPr>
        <a:xfrm>
          <a:off x="182932" y="2405019"/>
          <a:ext cx="332604" cy="33260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F58CF5-8E28-4942-8DEF-96C9D749CA6C}">
      <dsp:nvSpPr>
        <dsp:cNvPr id="0" name=""/>
        <dsp:cNvSpPr/>
      </dsp:nvSpPr>
      <dsp:spPr>
        <a:xfrm>
          <a:off x="698470" y="226895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Year-To-Date volunteer hours donated in 2026</a:t>
          </a:r>
        </a:p>
      </dsp:txBody>
      <dsp:txXfrm>
        <a:off x="698470" y="2268953"/>
        <a:ext cx="3240403" cy="604736"/>
      </dsp:txXfrm>
    </dsp:sp>
    <dsp:sp modelId="{6717419B-9C76-4242-9740-932C9540D219}">
      <dsp:nvSpPr>
        <dsp:cNvPr id="0" name=""/>
        <dsp:cNvSpPr/>
      </dsp:nvSpPr>
      <dsp:spPr>
        <a:xfrm>
          <a:off x="3938873" y="226895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1109.69</a:t>
          </a:r>
        </a:p>
      </dsp:txBody>
      <dsp:txXfrm>
        <a:off x="3938873" y="2268953"/>
        <a:ext cx="3262023" cy="6047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F163C-C1FE-4174-B737-751ECC341F46}">
      <dsp:nvSpPr>
        <dsp:cNvPr id="0" name=""/>
        <dsp:cNvSpPr/>
      </dsp:nvSpPr>
      <dsp:spPr>
        <a:xfrm>
          <a:off x="0" y="123615"/>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795</a:t>
          </a:r>
        </a:p>
      </dsp:txBody>
      <dsp:txXfrm>
        <a:off x="0" y="123615"/>
        <a:ext cx="1699815" cy="415800"/>
      </dsp:txXfrm>
    </dsp:sp>
    <dsp:sp modelId="{15666817-1921-4E3E-B585-180B1F8A65A5}">
      <dsp:nvSpPr>
        <dsp:cNvPr id="0" name=""/>
        <dsp:cNvSpPr/>
      </dsp:nvSpPr>
      <dsp:spPr>
        <a:xfrm>
          <a:off x="1699815" y="91131"/>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2E9B3-D146-457B-826C-1EF4CF18CE37}">
      <dsp:nvSpPr>
        <dsp:cNvPr id="0" name=""/>
        <dsp:cNvSpPr/>
      </dsp:nvSpPr>
      <dsp:spPr>
        <a:xfrm>
          <a:off x="2175763" y="91131"/>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Adoptions</a:t>
          </a:r>
        </a:p>
      </dsp:txBody>
      <dsp:txXfrm>
        <a:off x="2199232" y="114600"/>
        <a:ext cx="4576560" cy="433830"/>
      </dsp:txXfrm>
    </dsp:sp>
    <dsp:sp modelId="{46BB5F10-9EF4-4FC6-BCDD-B7064259C548}">
      <dsp:nvSpPr>
        <dsp:cNvPr id="0" name=""/>
        <dsp:cNvSpPr/>
      </dsp:nvSpPr>
      <dsp:spPr>
        <a:xfrm>
          <a:off x="0" y="679984"/>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747</a:t>
          </a:r>
        </a:p>
      </dsp:txBody>
      <dsp:txXfrm>
        <a:off x="0" y="679984"/>
        <a:ext cx="1699815" cy="415800"/>
      </dsp:txXfrm>
    </dsp:sp>
    <dsp:sp modelId="{D4C38AA3-88F4-4EBD-8CC2-0A069B88979F}">
      <dsp:nvSpPr>
        <dsp:cNvPr id="0" name=""/>
        <dsp:cNvSpPr/>
      </dsp:nvSpPr>
      <dsp:spPr>
        <a:xfrm>
          <a:off x="1699815" y="647499"/>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55B01-9D1D-4544-8690-75D451E978F0}">
      <dsp:nvSpPr>
        <dsp:cNvPr id="0" name=""/>
        <dsp:cNvSpPr/>
      </dsp:nvSpPr>
      <dsp:spPr>
        <a:xfrm>
          <a:off x="2175763" y="647499"/>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Rescued</a:t>
          </a:r>
        </a:p>
      </dsp:txBody>
      <dsp:txXfrm>
        <a:off x="2199232" y="670968"/>
        <a:ext cx="4576560" cy="433830"/>
      </dsp:txXfrm>
    </dsp:sp>
    <dsp:sp modelId="{AF5607AE-5651-4FAB-9BC3-3F9A78EACEA2}">
      <dsp:nvSpPr>
        <dsp:cNvPr id="0" name=""/>
        <dsp:cNvSpPr/>
      </dsp:nvSpPr>
      <dsp:spPr>
        <a:xfrm>
          <a:off x="0" y="1236353"/>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171</a:t>
          </a:r>
        </a:p>
      </dsp:txBody>
      <dsp:txXfrm>
        <a:off x="0" y="1236353"/>
        <a:ext cx="1699815" cy="415800"/>
      </dsp:txXfrm>
    </dsp:sp>
    <dsp:sp modelId="{24469BF1-1443-468D-BFDE-D6A647153AB8}">
      <dsp:nvSpPr>
        <dsp:cNvPr id="0" name=""/>
        <dsp:cNvSpPr/>
      </dsp:nvSpPr>
      <dsp:spPr>
        <a:xfrm>
          <a:off x="1699815" y="1203868"/>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90220-428C-418F-956B-E140307A53C0}">
      <dsp:nvSpPr>
        <dsp:cNvPr id="0" name=""/>
        <dsp:cNvSpPr/>
      </dsp:nvSpPr>
      <dsp:spPr>
        <a:xfrm>
          <a:off x="2175763" y="1203868"/>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Returned To Owner</a:t>
          </a:r>
        </a:p>
      </dsp:txBody>
      <dsp:txXfrm>
        <a:off x="2199232" y="1227337"/>
        <a:ext cx="4576560" cy="433830"/>
      </dsp:txXfrm>
    </dsp:sp>
    <dsp:sp modelId="{7C583F7F-BD8C-41D3-BBC5-038365764D3A}">
      <dsp:nvSpPr>
        <dsp:cNvPr id="0" name=""/>
        <dsp:cNvSpPr/>
      </dsp:nvSpPr>
      <dsp:spPr>
        <a:xfrm>
          <a:off x="0" y="1792721"/>
          <a:ext cx="16981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i="0" kern="1200" dirty="0">
              <a:solidFill>
                <a:schemeClr val="tx1"/>
              </a:solidFill>
            </a:rPr>
            <a:t>509</a:t>
          </a:r>
        </a:p>
      </dsp:txBody>
      <dsp:txXfrm>
        <a:off x="0" y="1792721"/>
        <a:ext cx="1698155" cy="415800"/>
      </dsp:txXfrm>
    </dsp:sp>
    <dsp:sp modelId="{6950E1E6-6917-45AC-9307-25649CCFACA7}">
      <dsp:nvSpPr>
        <dsp:cNvPr id="0" name=""/>
        <dsp:cNvSpPr/>
      </dsp:nvSpPr>
      <dsp:spPr>
        <a:xfrm>
          <a:off x="1698155" y="1760237"/>
          <a:ext cx="339631"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5DA67-BE8F-44F5-976F-0022C0ABDD2D}">
      <dsp:nvSpPr>
        <dsp:cNvPr id="0" name=""/>
        <dsp:cNvSpPr/>
      </dsp:nvSpPr>
      <dsp:spPr>
        <a:xfrm>
          <a:off x="2173639" y="1760237"/>
          <a:ext cx="4618983"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i="0" kern="1200" dirty="0">
              <a:solidFill>
                <a:schemeClr val="tx1"/>
              </a:solidFill>
            </a:rPr>
            <a:t>Spay/Neuter Surgeries (</a:t>
          </a:r>
          <a:r>
            <a:rPr lang="en-US" sz="2100" i="1" kern="1200" dirty="0">
              <a:solidFill>
                <a:schemeClr val="tx1"/>
              </a:solidFill>
            </a:rPr>
            <a:t>Clinics + TNR</a:t>
          </a:r>
          <a:r>
            <a:rPr lang="en-US" sz="2100" i="0" kern="1200" dirty="0">
              <a:solidFill>
                <a:schemeClr val="tx1"/>
              </a:solidFill>
            </a:rPr>
            <a:t>)</a:t>
          </a:r>
        </a:p>
      </dsp:txBody>
      <dsp:txXfrm>
        <a:off x="2197108" y="1783706"/>
        <a:ext cx="4572045" cy="433830"/>
      </dsp:txXfrm>
    </dsp:sp>
    <dsp:sp modelId="{E11D5FEF-2363-490D-98C8-566F02FCA362}">
      <dsp:nvSpPr>
        <dsp:cNvPr id="0" name=""/>
        <dsp:cNvSpPr/>
      </dsp:nvSpPr>
      <dsp:spPr>
        <a:xfrm>
          <a:off x="0" y="2349090"/>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2,597</a:t>
          </a:r>
        </a:p>
      </dsp:txBody>
      <dsp:txXfrm>
        <a:off x="0" y="2349090"/>
        <a:ext cx="1699815" cy="415800"/>
      </dsp:txXfrm>
    </dsp:sp>
    <dsp:sp modelId="{0EAE2516-65D5-4AAB-9545-F1C5D61E80C7}">
      <dsp:nvSpPr>
        <dsp:cNvPr id="0" name=""/>
        <dsp:cNvSpPr/>
      </dsp:nvSpPr>
      <dsp:spPr>
        <a:xfrm>
          <a:off x="1699815" y="2316606"/>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A8652A-9431-4035-BF28-B84EDE16E17F}">
      <dsp:nvSpPr>
        <dsp:cNvPr id="0" name=""/>
        <dsp:cNvSpPr/>
      </dsp:nvSpPr>
      <dsp:spPr>
        <a:xfrm>
          <a:off x="2175763" y="2316606"/>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Total Lives Saved</a:t>
          </a:r>
        </a:p>
      </dsp:txBody>
      <dsp:txXfrm>
        <a:off x="2199232" y="2340075"/>
        <a:ext cx="4576560" cy="433830"/>
      </dsp:txXfrm>
    </dsp:sp>
    <dsp:sp modelId="{1A9C63B2-4E7C-4D69-8DC4-B301E0EAC357}">
      <dsp:nvSpPr>
        <dsp:cNvPr id="0" name=""/>
        <dsp:cNvSpPr/>
      </dsp:nvSpPr>
      <dsp:spPr>
        <a:xfrm>
          <a:off x="0" y="2905459"/>
          <a:ext cx="16981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82.69%</a:t>
          </a:r>
        </a:p>
      </dsp:txBody>
      <dsp:txXfrm>
        <a:off x="0" y="2905459"/>
        <a:ext cx="1698155" cy="415800"/>
      </dsp:txXfrm>
    </dsp:sp>
    <dsp:sp modelId="{FB539C22-BC88-4243-83EF-32920B2E1F36}">
      <dsp:nvSpPr>
        <dsp:cNvPr id="0" name=""/>
        <dsp:cNvSpPr/>
      </dsp:nvSpPr>
      <dsp:spPr>
        <a:xfrm>
          <a:off x="1698155" y="2872975"/>
          <a:ext cx="339631"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F5556-90BC-46E0-BEB3-5143D5F8DE3D}">
      <dsp:nvSpPr>
        <dsp:cNvPr id="0" name=""/>
        <dsp:cNvSpPr/>
      </dsp:nvSpPr>
      <dsp:spPr>
        <a:xfrm>
          <a:off x="2173639" y="2872975"/>
          <a:ext cx="4618983"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Save Rate</a:t>
          </a:r>
        </a:p>
      </dsp:txBody>
      <dsp:txXfrm>
        <a:off x="2197108" y="2896444"/>
        <a:ext cx="4572045" cy="4338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8500529-7E95-4177-A3E5-8E5FB6C8AADC}" type="datetimeFigureOut">
              <a:rPr lang="en-US" smtClean="0"/>
              <a:t>3/18/2026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2C4CB08-587F-4BD0-AFD7-E25F763F2E1E}" type="slidenum">
              <a:rPr lang="en-US" smtClean="0"/>
              <a:t>‹#›</a:t>
            </a:fld>
            <a:endParaRPr lang="en-US"/>
          </a:p>
        </p:txBody>
      </p:sp>
    </p:spTree>
    <p:extLst>
      <p:ext uri="{BB962C8B-B14F-4D97-AF65-F5344CB8AC3E}">
        <p14:creationId xmlns:p14="http://schemas.microsoft.com/office/powerpoint/2010/main" val="188095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lvl="0"/>
            <a:fld id="{FE1964A5-CA90-4EDD-9295-7D9E7C89227D}" type="datetime1">
              <a:rPr lang="en-US" smtClean="0"/>
              <a:t>3/18/2026</a:t>
            </a:fld>
            <a:endParaRPr lang="en-US"/>
          </a:p>
        </p:txBody>
      </p:sp>
      <p:sp>
        <p:nvSpPr>
          <p:cNvPr id="5" name="Footer Placeholder 4"/>
          <p:cNvSpPr>
            <a:spLocks noGrp="1"/>
          </p:cNvSpPr>
          <p:nvPr>
            <p:ph type="ftr" sz="quarter" idx="11"/>
          </p:nvPr>
        </p:nvSpPr>
        <p:spPr>
          <a:xfrm>
            <a:off x="1921934" y="5054602"/>
            <a:ext cx="4064860" cy="279400"/>
          </a:xfrm>
        </p:spPr>
        <p:txBody>
          <a:bodyPr/>
          <a:lstStyle/>
          <a:p>
            <a:pPr lvl="0"/>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lvl="0"/>
            <a:fld id="{22A464F9-A4A2-4795-A585-1E61EBE8C5A3}"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12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AE260E91-AAE8-468D-8A69-A3FBF241DA4B}" type="datetime1">
              <a:rPr lang="en-US" smtClean="0"/>
              <a:t>3/18/2026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4495180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3/18/2026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338160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3/18/2026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43335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3/18/2026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292926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3/18/2026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516653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3/18/2026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15423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281771FB-37A8-4882-A6D3-ABBE27D4758E}" type="datetime1">
              <a:rPr lang="en-US" smtClean="0"/>
              <a:t>3/18/2026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6594525-D84E-4E7B-8B8C-255C23810F51}"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731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4860023B-A838-4F19-955D-1983A6727E42}" type="datetime1">
              <a:rPr lang="en-US" smtClean="0"/>
              <a:t>3/18/2026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8C80CE9-95D5-4476-95EA-C990ACD76191}"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464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E330E268-072A-4D0C-A2DF-9E52BB8B14DA}" type="datetime1">
              <a:rPr lang="en-US" smtClean="0"/>
              <a:t>3/18/2026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578E44AA-3F5A-4849-8359-0F12FBCE4F04}" type="slidenum">
              <a:rPr lang="en-US" smtClean="0"/>
              <a:t>‹#›</a:t>
            </a:fld>
            <a:endParaRPr lang="en-US"/>
          </a:p>
        </p:txBody>
      </p:sp>
    </p:spTree>
    <p:extLst>
      <p:ext uri="{BB962C8B-B14F-4D97-AF65-F5344CB8AC3E}">
        <p14:creationId xmlns:p14="http://schemas.microsoft.com/office/powerpoint/2010/main" val="403001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6A3E7152-7BD8-409A-846D-05158739C4AE}" type="datetime1">
              <a:rPr lang="en-US" smtClean="0"/>
              <a:t>3/18/2026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E66B2F2-D85C-4980-A693-10AAD948922A}"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77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fld id="{B0E6951E-6CA5-4EA1-9211-DDAEDB476EF1}" type="datetime1">
              <a:rPr lang="en-US" smtClean="0"/>
              <a:t>3/18/2026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0F0C0F3-B6B9-4718-A33F-EBAAB6E6184C}" type="slidenum">
              <a:rPr lang="en-US" smtClean="0"/>
              <a:t>‹#›</a:t>
            </a:fld>
            <a:endParaRPr lang="en-US"/>
          </a:p>
        </p:txBody>
      </p:sp>
    </p:spTree>
    <p:extLst>
      <p:ext uri="{BB962C8B-B14F-4D97-AF65-F5344CB8AC3E}">
        <p14:creationId xmlns:p14="http://schemas.microsoft.com/office/powerpoint/2010/main" val="949194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fld id="{427A1494-503E-46EB-8E4A-988FCA035710}" type="datetime1">
              <a:rPr lang="en-US" smtClean="0"/>
              <a:t>3/18/2026</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E9A599F-D984-4037-965A-8C28A1B970D3}"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16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fld id="{7A390200-2D60-4F0D-9354-BF49D454B256}" type="datetime1">
              <a:rPr lang="en-US" smtClean="0"/>
              <a:t>3/18/2026</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4B4DFE67-2FFA-4916-96EA-56D63F400339}"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35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A36CD8C-57C9-4A2F-894F-FF899AB503B0}" type="datetime1">
              <a:rPr lang="en-US" smtClean="0"/>
              <a:t>3/18/2026</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ACF44C5A-0B84-47FD-A8DA-63EA86983490}" type="slidenum">
              <a:rPr lang="en-US" smtClean="0"/>
              <a:t>‹#›</a:t>
            </a:fld>
            <a:endParaRPr lang="en-US"/>
          </a:p>
        </p:txBody>
      </p:sp>
    </p:spTree>
    <p:extLst>
      <p:ext uri="{BB962C8B-B14F-4D97-AF65-F5344CB8AC3E}">
        <p14:creationId xmlns:p14="http://schemas.microsoft.com/office/powerpoint/2010/main" val="331167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EFE31D03-BF74-4B38-BFDD-C647F1639075}" type="datetime1">
              <a:rPr lang="en-US" smtClean="0"/>
              <a:t>3/18/2026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B11CE0BE-3064-4B68-853B-9AD972323C5A}"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23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8938EB4-E2E9-4547-9BE8-1AC42DE0F693}" type="datetime1">
              <a:rPr lang="en-US" smtClean="0"/>
              <a:t>3/18/2026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ACB39C5-0934-4BBC-8F90-8FC73B1AB70F}" type="slidenum">
              <a:rPr lang="en-US" smtClean="0"/>
              <a:t>‹#›</a:t>
            </a:fld>
            <a:endParaRPr lang="en-US"/>
          </a:p>
        </p:txBody>
      </p:sp>
    </p:spTree>
    <p:extLst>
      <p:ext uri="{BB962C8B-B14F-4D97-AF65-F5344CB8AC3E}">
        <p14:creationId xmlns:p14="http://schemas.microsoft.com/office/powerpoint/2010/main" val="221478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AE260E91-AAE8-468D-8A69-A3FBF241DA4B}" type="datetime1">
              <a:rPr lang="en-US" smtClean="0"/>
              <a:t>3/18/2026</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lvl="0"/>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14536585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9.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44" name="Picture 43">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44">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6" name="Picture 45">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7" name="Picture 46">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9" name="Straight Connector 48">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1" name="Rectangle 50">
            <a:extLst>
              <a:ext uri="{FF2B5EF4-FFF2-40B4-BE49-F238E27FC236}">
                <a16:creationId xmlns:a16="http://schemas.microsoft.com/office/drawing/2014/main" id="{E3D83BB5-436A-43DA-9214-7AC62ACE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D9479F50-C6F0-4F04-93DC-109BF07783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1" cy="6856214"/>
            <a:chOff x="-15736" y="0"/>
            <a:chExt cx="12229962" cy="6856214"/>
          </a:xfrm>
        </p:grpSpPr>
        <p:pic>
          <p:nvPicPr>
            <p:cNvPr id="54" name="Picture 53">
              <a:extLst>
                <a:ext uri="{FF2B5EF4-FFF2-40B4-BE49-F238E27FC236}">
                  <a16:creationId xmlns:a16="http://schemas.microsoft.com/office/drawing/2014/main" id="{BB25D3A2-3329-4FF0-9A24-8EE5BCAB7B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5" name="Rectangle 54">
              <a:extLst>
                <a:ext uri="{FF2B5EF4-FFF2-40B4-BE49-F238E27FC236}">
                  <a16:creationId xmlns:a16="http://schemas.microsoft.com/office/drawing/2014/main" id="{53877143-4D78-4631-9262-1B2BE798D8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6" name="Picture 55">
              <a:extLst>
                <a:ext uri="{FF2B5EF4-FFF2-40B4-BE49-F238E27FC236}">
                  <a16:creationId xmlns:a16="http://schemas.microsoft.com/office/drawing/2014/main" id="{8E84ED41-D8D6-43FE-9864-B2F1F00240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7" name="Picture 56">
              <a:extLst>
                <a:ext uri="{FF2B5EF4-FFF2-40B4-BE49-F238E27FC236}">
                  <a16:creationId xmlns:a16="http://schemas.microsoft.com/office/drawing/2014/main" id="{D63B5BC6-DF3D-4891-A44C-7071D61AD5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9" name="Title 8">
            <a:extLst>
              <a:ext uri="{FF2B5EF4-FFF2-40B4-BE49-F238E27FC236}">
                <a16:creationId xmlns:a16="http://schemas.microsoft.com/office/drawing/2014/main" id="{61191F50-5103-3A65-6E83-006E36B25D09}"/>
              </a:ext>
            </a:extLst>
          </p:cNvPr>
          <p:cNvSpPr>
            <a:spLocks noGrp="1"/>
          </p:cNvSpPr>
          <p:nvPr>
            <p:ph type="title"/>
          </p:nvPr>
        </p:nvSpPr>
        <p:spPr>
          <a:xfrm>
            <a:off x="811217" y="1041401"/>
            <a:ext cx="4896013" cy="2345264"/>
          </a:xfrm>
        </p:spPr>
        <p:txBody>
          <a:bodyPr vert="horz" lIns="91440" tIns="45720" rIns="91440" bIns="45720" rtlCol="0" anchor="b">
            <a:normAutofit/>
          </a:bodyPr>
          <a:lstStyle/>
          <a:p>
            <a:r>
              <a:rPr lang="en-US" sz="5400" b="1" kern="1200" cap="none" dirty="0">
                <a:ln w="3175" cmpd="sng">
                  <a:noFill/>
                </a:ln>
                <a:solidFill>
                  <a:schemeClr val="tx1">
                    <a:lumMod val="85000"/>
                    <a:lumOff val="15000"/>
                  </a:schemeClr>
                </a:solidFill>
                <a:effectLst/>
                <a:latin typeface="+mj-lt"/>
                <a:ea typeface="+mj-ea"/>
                <a:cs typeface="+mj-cs"/>
              </a:rPr>
              <a:t>Director’s Report</a:t>
            </a:r>
          </a:p>
        </p:txBody>
      </p:sp>
      <p:sp>
        <p:nvSpPr>
          <p:cNvPr id="11" name="Text Placeholder 10">
            <a:extLst>
              <a:ext uri="{FF2B5EF4-FFF2-40B4-BE49-F238E27FC236}">
                <a16:creationId xmlns:a16="http://schemas.microsoft.com/office/drawing/2014/main" id="{E0ED7B71-01DD-A571-A1C8-8791571C1CB8}"/>
              </a:ext>
            </a:extLst>
          </p:cNvPr>
          <p:cNvSpPr>
            <a:spLocks noGrp="1"/>
          </p:cNvSpPr>
          <p:nvPr>
            <p:ph type="body" idx="1"/>
          </p:nvPr>
        </p:nvSpPr>
        <p:spPr>
          <a:xfrm>
            <a:off x="811217" y="3657597"/>
            <a:ext cx="4896013" cy="2079174"/>
          </a:xfrm>
        </p:spPr>
        <p:txBody>
          <a:bodyPr vert="horz" lIns="91440" tIns="45720" rIns="91440" bIns="45720" rtlCol="0" anchor="t">
            <a:normAutofit/>
          </a:bodyPr>
          <a:lstStyle/>
          <a:p>
            <a:r>
              <a:rPr lang="en-US" sz="2100" dirty="0"/>
              <a:t>February 2026</a:t>
            </a:r>
          </a:p>
        </p:txBody>
      </p:sp>
      <p:pic>
        <p:nvPicPr>
          <p:cNvPr id="19" name="Picture 18" descr="A picture containing logo&#10;&#10;AI-generated content may be incorrect.">
            <a:extLst>
              <a:ext uri="{FF2B5EF4-FFF2-40B4-BE49-F238E27FC236}">
                <a16:creationId xmlns:a16="http://schemas.microsoft.com/office/drawing/2014/main" id="{0816BFE2-E45C-F046-08C3-B0E3D77FB0D0}"/>
              </a:ext>
            </a:extLst>
          </p:cNvPr>
          <p:cNvPicPr>
            <a:picLocks noChangeAspect="1"/>
          </p:cNvPicPr>
          <p:nvPr/>
        </p:nvPicPr>
        <p:blipFill>
          <a:blip r:embed="rId7">
            <a:extLst>
              <a:ext uri="{28A0092B-C50C-407E-A947-70E740481C1C}">
                <a14:useLocalDpi xmlns:a14="http://schemas.microsoft.com/office/drawing/2010/main" val="0"/>
              </a:ext>
            </a:extLst>
          </a:blip>
          <a:srcRect t="4352"/>
          <a:stretch>
            <a:fillRect/>
          </a:stretch>
        </p:blipFill>
        <p:spPr>
          <a:xfrm>
            <a:off x="5894079" y="2194729"/>
            <a:ext cx="2294405" cy="2194560"/>
          </a:xfrm>
          <a:prstGeom prst="rect">
            <a:avLst/>
          </a:prstGeom>
          <a:ln w="57150" cmpd="thickThin">
            <a:solidFill>
              <a:schemeClr val="tx1">
                <a:lumMod val="50000"/>
                <a:lumOff val="50000"/>
              </a:schemeClr>
            </a:solidFill>
            <a:miter lim="800000"/>
          </a:ln>
        </p:spPr>
      </p:pic>
      <p:cxnSp>
        <p:nvCxnSpPr>
          <p:cNvPr id="59" name="Straight Connector 58">
            <a:extLst>
              <a:ext uri="{FF2B5EF4-FFF2-40B4-BE49-F238E27FC236}">
                <a16:creationId xmlns:a16="http://schemas.microsoft.com/office/drawing/2014/main" id="{91A4F7F3-4A2D-4BC2-A7AD-98D81DB093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6084" y="3522131"/>
            <a:ext cx="4526280" cy="0"/>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Picture 36" descr="Qr code&#10;&#10;AI-generated content may be incorrect.">
            <a:extLst>
              <a:ext uri="{FF2B5EF4-FFF2-40B4-BE49-F238E27FC236}">
                <a16:creationId xmlns:a16="http://schemas.microsoft.com/office/drawing/2014/main" id="{4526595B-D220-DEFC-625E-589EC6E3F891}"/>
              </a:ext>
            </a:extLst>
          </p:cNvPr>
          <p:cNvPicPr>
            <a:picLocks noChangeAspect="1"/>
          </p:cNvPicPr>
          <p:nvPr/>
        </p:nvPicPr>
        <p:blipFill>
          <a:blip r:embed="rId8">
            <a:extLst>
              <a:ext uri="{28A0092B-C50C-407E-A947-70E740481C1C}">
                <a14:useLocalDpi xmlns:a14="http://schemas.microsoft.com/office/drawing/2010/main" val="0"/>
              </a:ext>
            </a:extLst>
          </a:blip>
          <a:srcRect t="3637" r="7" b="847"/>
          <a:stretch>
            <a:fillRect/>
          </a:stretch>
        </p:blipFill>
        <p:spPr>
          <a:xfrm>
            <a:off x="996084" y="5237565"/>
            <a:ext cx="658380" cy="628900"/>
          </a:xfrm>
          <a:prstGeom prst="rect">
            <a:avLst/>
          </a:prstGeom>
          <a:ln w="57150" cmpd="thickThin">
            <a:solidFill>
              <a:schemeClr val="tx1">
                <a:lumMod val="50000"/>
                <a:lumOff val="50000"/>
              </a:schemeClr>
            </a:solidFill>
            <a:miter lim="800000"/>
          </a:ln>
        </p:spPr>
      </p:pic>
      <p:sp>
        <p:nvSpPr>
          <p:cNvPr id="38" name="Slide Number Placeholder 37">
            <a:extLst>
              <a:ext uri="{FF2B5EF4-FFF2-40B4-BE49-F238E27FC236}">
                <a16:creationId xmlns:a16="http://schemas.microsoft.com/office/drawing/2014/main" id="{E3994A31-6442-BB15-F4F5-91D59DE9C2D6}"/>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lvl="0">
              <a:spcAft>
                <a:spcPts val="600"/>
              </a:spcAft>
            </a:pPr>
            <a:fld id="{3E66B2F2-D85C-4980-A693-10AAD948922A}" type="slidenum">
              <a:rPr lang="en-US" b="0" i="0" kern="1200" dirty="0">
                <a:solidFill>
                  <a:schemeClr val="tx1"/>
                </a:solidFill>
                <a:effectLst/>
                <a:latin typeface="+mn-lt"/>
                <a:ea typeface="+mn-ea"/>
                <a:cs typeface="+mn-cs"/>
              </a:rPr>
              <a:pPr lvl="0">
                <a:spcAft>
                  <a:spcPts val="600"/>
                </a:spcAft>
              </a:pPr>
              <a:t>1</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239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1D0B977-D4C6-E72B-A906-994EEC4C72BD}"/>
            </a:ext>
          </a:extLst>
        </p:cNvPr>
        <p:cNvGrpSpPr/>
        <p:nvPr/>
      </p:nvGrpSpPr>
      <p:grpSpPr>
        <a:xfrm>
          <a:off x="0" y="0"/>
          <a:ext cx="0" cy="0"/>
          <a:chOff x="0" y="0"/>
          <a:chExt cx="0" cy="0"/>
        </a:xfrm>
      </p:grpSpPr>
      <p:grpSp>
        <p:nvGrpSpPr>
          <p:cNvPr id="231" name="Group 230">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32" name="Picture 231">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3" name="Rectangle 232">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4" name="Picture 233">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35" name="Picture 234">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37" name="Straight Connector 236">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39" name="Rectangle 238">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240">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42" name="Picture 241">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3" name="Rectangle 242">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4" name="Picture 243">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5" name="Picture 244">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7F78BF84-F365-6E3A-24F6-8C04D8D87C81}"/>
              </a:ext>
            </a:extLst>
          </p:cNvPr>
          <p:cNvSpPr>
            <a:spLocks noGrp="1"/>
          </p:cNvSpPr>
          <p:nvPr>
            <p:ph type="title"/>
          </p:nvPr>
        </p:nvSpPr>
        <p:spPr>
          <a:xfrm>
            <a:off x="826964" y="4404852"/>
            <a:ext cx="7492258" cy="1054745"/>
          </a:xfrm>
        </p:spPr>
        <p:txBody>
          <a:bodyPr vert="horz" lIns="91440" tIns="45720" rIns="91440" bIns="45720" rtlCol="0" anchor="b">
            <a:normAutofit fontScale="90000"/>
          </a:bodyPr>
          <a:lstStyle/>
          <a:p>
            <a:r>
              <a:rPr lang="en-US" sz="5400" b="1" kern="1200" cap="none" dirty="0">
                <a:ln w="3175" cmpd="sng">
                  <a:noFill/>
                </a:ln>
                <a:solidFill>
                  <a:schemeClr val="tx1">
                    <a:lumMod val="85000"/>
                    <a:lumOff val="15000"/>
                  </a:schemeClr>
                </a:solidFill>
                <a:effectLst/>
                <a:latin typeface="+mj-lt"/>
                <a:ea typeface="+mj-ea"/>
                <a:cs typeface="+mj-cs"/>
              </a:rPr>
              <a:t>Streets of Bakersfield</a:t>
            </a:r>
            <a:br>
              <a:rPr lang="en-US" sz="5400" b="1" kern="1200" cap="none" dirty="0">
                <a:ln w="3175" cmpd="sng">
                  <a:noFill/>
                </a:ln>
                <a:solidFill>
                  <a:schemeClr val="tx1">
                    <a:lumMod val="85000"/>
                    <a:lumOff val="15000"/>
                  </a:schemeClr>
                </a:solidFill>
                <a:effectLst/>
                <a:latin typeface="+mj-lt"/>
                <a:ea typeface="+mj-ea"/>
                <a:cs typeface="+mj-cs"/>
              </a:rPr>
            </a:br>
            <a:r>
              <a:rPr lang="en-US" sz="3100" kern="1200" cap="none" dirty="0">
                <a:ln w="3175" cmpd="sng">
                  <a:noFill/>
                </a:ln>
                <a:solidFill>
                  <a:schemeClr val="tx1">
                    <a:lumMod val="85000"/>
                    <a:lumOff val="15000"/>
                  </a:schemeClr>
                </a:solidFill>
                <a:effectLst/>
                <a:latin typeface="+mj-lt"/>
                <a:ea typeface="+mj-ea"/>
                <a:cs typeface="+mj-cs"/>
              </a:rPr>
              <a:t>February 7</a:t>
            </a:r>
            <a:r>
              <a:rPr lang="en-US" sz="3100" kern="1200" cap="none" baseline="30000" dirty="0">
                <a:ln w="3175" cmpd="sng">
                  <a:noFill/>
                </a:ln>
                <a:solidFill>
                  <a:schemeClr val="tx1">
                    <a:lumMod val="85000"/>
                    <a:lumOff val="15000"/>
                  </a:schemeClr>
                </a:solidFill>
                <a:effectLst/>
                <a:latin typeface="+mj-lt"/>
                <a:ea typeface="+mj-ea"/>
                <a:cs typeface="+mj-cs"/>
              </a:rPr>
              <a:t>th</a:t>
            </a:r>
            <a:r>
              <a:rPr lang="en-US" sz="3100" kern="1200" cap="none" dirty="0">
                <a:ln w="3175" cmpd="sng">
                  <a:noFill/>
                </a:ln>
                <a:solidFill>
                  <a:schemeClr val="tx1">
                    <a:lumMod val="85000"/>
                    <a:lumOff val="15000"/>
                  </a:schemeClr>
                </a:solidFill>
                <a:effectLst/>
                <a:latin typeface="+mj-lt"/>
                <a:ea typeface="+mj-ea"/>
                <a:cs typeface="+mj-cs"/>
              </a:rPr>
              <a:t> &amp; February 21</a:t>
            </a:r>
            <a:r>
              <a:rPr lang="en-US" sz="3100" kern="1200" cap="none" baseline="30000" dirty="0">
                <a:ln w="3175" cmpd="sng">
                  <a:noFill/>
                </a:ln>
                <a:solidFill>
                  <a:schemeClr val="tx1">
                    <a:lumMod val="85000"/>
                    <a:lumOff val="15000"/>
                  </a:schemeClr>
                </a:solidFill>
                <a:effectLst/>
                <a:latin typeface="+mj-lt"/>
                <a:ea typeface="+mj-ea"/>
                <a:cs typeface="+mj-cs"/>
              </a:rPr>
              <a:t>st</a:t>
            </a:r>
            <a:r>
              <a:rPr lang="en-US" sz="3100" kern="1200" cap="none" dirty="0">
                <a:ln w="3175" cmpd="sng">
                  <a:noFill/>
                </a:ln>
                <a:solidFill>
                  <a:schemeClr val="tx1">
                    <a:lumMod val="85000"/>
                    <a:lumOff val="15000"/>
                  </a:schemeClr>
                </a:solidFill>
                <a:effectLst/>
                <a:latin typeface="+mj-lt"/>
                <a:ea typeface="+mj-ea"/>
                <a:cs typeface="+mj-cs"/>
              </a:rPr>
              <a:t> </a:t>
            </a:r>
          </a:p>
        </p:txBody>
      </p:sp>
      <p:sp>
        <p:nvSpPr>
          <p:cNvPr id="247" name="Rectangle 246">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55DFD5-2EB7-D424-30D3-8E80335194E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90957" y="1323688"/>
            <a:ext cx="2665369" cy="2665369"/>
          </a:xfrm>
          <a:prstGeom prst="rect">
            <a:avLst/>
          </a:prstGeom>
        </p:spPr>
      </p:pic>
      <p:pic>
        <p:nvPicPr>
          <p:cNvPr id="6" name="Picture 5">
            <a:extLst>
              <a:ext uri="{FF2B5EF4-FFF2-40B4-BE49-F238E27FC236}">
                <a16:creationId xmlns:a16="http://schemas.microsoft.com/office/drawing/2014/main" id="{5A801BD8-9F95-EFB6-A180-ADC39BE8D0B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21911" y="1257341"/>
            <a:ext cx="2798064" cy="2798064"/>
          </a:xfrm>
          <a:prstGeom prst="rect">
            <a:avLst/>
          </a:prstGeom>
        </p:spPr>
      </p:pic>
      <p:cxnSp>
        <p:nvCxnSpPr>
          <p:cNvPr id="249" name="Straight Connector 248">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BC3B4D5-E90C-CCC9-7C2E-1332FB6A5D98}"/>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10</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80379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DEC18331-E914-8729-82F7-E8DC8A65CE8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7494624-0A9D-FE30-DA84-3DA94C253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B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BA0A9CE-1073-00FE-3B48-7ADA2B2D3B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sp>
        <p:nvSpPr>
          <p:cNvPr id="13" name="Rectangle 12">
            <a:extLst>
              <a:ext uri="{FF2B5EF4-FFF2-40B4-BE49-F238E27FC236}">
                <a16:creationId xmlns:a16="http://schemas.microsoft.com/office/drawing/2014/main" id="{FC7D1694-B38C-277C-583C-D1A01D4D8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 y="671208"/>
            <a:ext cx="8203287" cy="5551283"/>
          </a:xfrm>
          <a:prstGeom prst="rect">
            <a:avLst/>
          </a:prstGeom>
          <a:noFill/>
          <a:ln w="22225" cap="flat">
            <a:solidFill>
              <a:srgbClr val="8352FB"/>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5BEE48FA-1C5B-3A11-4094-2205C0877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21888" y="3174136"/>
            <a:ext cx="582930" cy="606425"/>
          </a:xfrm>
          <a:prstGeom prst="rect">
            <a:avLst/>
          </a:prstGeom>
        </p:spPr>
      </p:pic>
      <p:pic>
        <p:nvPicPr>
          <p:cNvPr id="4" name="Picture 3">
            <a:extLst>
              <a:ext uri="{FF2B5EF4-FFF2-40B4-BE49-F238E27FC236}">
                <a16:creationId xmlns:a16="http://schemas.microsoft.com/office/drawing/2014/main" id="{808FE8C1-0C32-D2DD-E4C9-1121E68A7C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0336" y="1367597"/>
            <a:ext cx="7429144" cy="4178894"/>
          </a:xfrm>
          <a:prstGeom prst="rect">
            <a:avLst/>
          </a:prstGeom>
        </p:spPr>
      </p:pic>
      <p:pic>
        <p:nvPicPr>
          <p:cNvPr id="17" name="Picture 16">
            <a:extLst>
              <a:ext uri="{FF2B5EF4-FFF2-40B4-BE49-F238E27FC236}">
                <a16:creationId xmlns:a16="http://schemas.microsoft.com/office/drawing/2014/main" id="{5651512B-34C0-DFDB-4A0A-4B6D93FC4C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8578482" y="3174136"/>
            <a:ext cx="582930" cy="606425"/>
          </a:xfrm>
          <a:prstGeom prst="rect">
            <a:avLst/>
          </a:prstGeom>
        </p:spPr>
      </p:pic>
      <p:sp>
        <p:nvSpPr>
          <p:cNvPr id="2" name="Slide Number Placeholder 1">
            <a:extLst>
              <a:ext uri="{FF2B5EF4-FFF2-40B4-BE49-F238E27FC236}">
                <a16:creationId xmlns:a16="http://schemas.microsoft.com/office/drawing/2014/main" id="{893F0DE9-1C8C-FFDB-1C41-11103533ABC4}"/>
              </a:ext>
            </a:extLst>
          </p:cNvPr>
          <p:cNvSpPr>
            <a:spLocks noGrp="1"/>
          </p:cNvSpPr>
          <p:nvPr>
            <p:ph type="sldNum" sz="quarter" idx="12"/>
          </p:nvPr>
        </p:nvSpPr>
        <p:spPr>
          <a:xfrm>
            <a:off x="7765425" y="5871720"/>
            <a:ext cx="407023" cy="279400"/>
          </a:xfrm>
        </p:spPr>
        <p:txBody>
          <a:bodyPr>
            <a:normAutofit/>
          </a:bodyPr>
          <a:lstStyle/>
          <a:p>
            <a:pPr lvl="0">
              <a:spcAft>
                <a:spcPts val="600"/>
              </a:spcAft>
            </a:pPr>
            <a:fld id="{ACF44C5A-0B84-47FD-A8DA-63EA86983490}" type="slidenum">
              <a:rPr lang="en-US" smtClean="0"/>
              <a:pPr lvl="0">
                <a:spcAft>
                  <a:spcPts val="600"/>
                </a:spcAft>
              </a:pPr>
              <a:t>11</a:t>
            </a:fld>
            <a:endParaRPr lang="en-US"/>
          </a:p>
        </p:txBody>
      </p:sp>
    </p:spTree>
    <p:extLst>
      <p:ext uri="{BB962C8B-B14F-4D97-AF65-F5344CB8AC3E}">
        <p14:creationId xmlns:p14="http://schemas.microsoft.com/office/powerpoint/2010/main" val="7188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34DCA8-BC57-40AE-94D7-754460957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B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93A23A1-FB7B-4C57-8240-0B6015C11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sp>
        <p:nvSpPr>
          <p:cNvPr id="13" name="Rectangle 12">
            <a:extLst>
              <a:ext uri="{FF2B5EF4-FFF2-40B4-BE49-F238E27FC236}">
                <a16:creationId xmlns:a16="http://schemas.microsoft.com/office/drawing/2014/main" id="{D43CA6E1-DE85-4998-B1CA-2B617EDF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 y="671208"/>
            <a:ext cx="8203287" cy="5551283"/>
          </a:xfrm>
          <a:prstGeom prst="rect">
            <a:avLst/>
          </a:prstGeom>
          <a:noFill/>
          <a:ln w="22225" cap="flat">
            <a:solidFill>
              <a:srgbClr val="8352FB"/>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D162A3C-D7A8-4B2A-94B1-73192CBC57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21888" y="3174136"/>
            <a:ext cx="582930" cy="606425"/>
          </a:xfrm>
          <a:prstGeom prst="rect">
            <a:avLst/>
          </a:prstGeom>
        </p:spPr>
      </p:pic>
      <p:pic>
        <p:nvPicPr>
          <p:cNvPr id="4" name="Picture 3" descr="Graphical user interface, application&#10;&#10;AI-generated content may be incorrect.">
            <a:extLst>
              <a:ext uri="{FF2B5EF4-FFF2-40B4-BE49-F238E27FC236}">
                <a16:creationId xmlns:a16="http://schemas.microsoft.com/office/drawing/2014/main" id="{7B26E01F-6356-72B5-1E70-8789BA089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335" y="1367597"/>
            <a:ext cx="7429146" cy="4178894"/>
          </a:xfrm>
          <a:prstGeom prst="rect">
            <a:avLst/>
          </a:prstGeom>
        </p:spPr>
      </p:pic>
      <p:pic>
        <p:nvPicPr>
          <p:cNvPr id="17" name="Picture 16">
            <a:extLst>
              <a:ext uri="{FF2B5EF4-FFF2-40B4-BE49-F238E27FC236}">
                <a16:creationId xmlns:a16="http://schemas.microsoft.com/office/drawing/2014/main" id="{6B8F1012-6DEE-4829-9F32-620A71109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8578482" y="3174136"/>
            <a:ext cx="582930" cy="606425"/>
          </a:xfrm>
          <a:prstGeom prst="rect">
            <a:avLst/>
          </a:prstGeom>
        </p:spPr>
      </p:pic>
      <p:sp>
        <p:nvSpPr>
          <p:cNvPr id="2" name="Slide Number Placeholder 1">
            <a:extLst>
              <a:ext uri="{FF2B5EF4-FFF2-40B4-BE49-F238E27FC236}">
                <a16:creationId xmlns:a16="http://schemas.microsoft.com/office/drawing/2014/main" id="{CDBF9D23-BCBB-E41E-4A59-9D3AA9BA5347}"/>
              </a:ext>
            </a:extLst>
          </p:cNvPr>
          <p:cNvSpPr>
            <a:spLocks noGrp="1"/>
          </p:cNvSpPr>
          <p:nvPr>
            <p:ph type="sldNum" sz="quarter" idx="12"/>
          </p:nvPr>
        </p:nvSpPr>
        <p:spPr>
          <a:xfrm>
            <a:off x="7765425" y="5871720"/>
            <a:ext cx="407023" cy="279400"/>
          </a:xfrm>
        </p:spPr>
        <p:txBody>
          <a:bodyPr>
            <a:normAutofit/>
          </a:bodyPr>
          <a:lstStyle/>
          <a:p>
            <a:pPr lvl="0">
              <a:spcAft>
                <a:spcPts val="600"/>
              </a:spcAft>
            </a:pPr>
            <a:fld id="{ACF44C5A-0B84-47FD-A8DA-63EA86983490}" type="slidenum">
              <a:rPr lang="en-US" smtClean="0"/>
              <a:pPr lvl="0">
                <a:spcAft>
                  <a:spcPts val="600"/>
                </a:spcAft>
              </a:pPr>
              <a:t>12</a:t>
            </a:fld>
            <a:endParaRPr lang="en-US"/>
          </a:p>
        </p:txBody>
      </p:sp>
    </p:spTree>
    <p:extLst>
      <p:ext uri="{BB962C8B-B14F-4D97-AF65-F5344CB8AC3E}">
        <p14:creationId xmlns:p14="http://schemas.microsoft.com/office/powerpoint/2010/main" val="190160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8160-67D0-49E6-75E8-C80BFEDF57E0}"/>
              </a:ext>
            </a:extLst>
          </p:cNvPr>
          <p:cNvSpPr>
            <a:spLocks noGrp="1"/>
          </p:cNvSpPr>
          <p:nvPr>
            <p:ph type="title"/>
          </p:nvPr>
        </p:nvSpPr>
        <p:spPr>
          <a:xfrm>
            <a:off x="971551" y="982132"/>
            <a:ext cx="7200897" cy="1303867"/>
          </a:xfrm>
        </p:spPr>
        <p:txBody>
          <a:bodyPr>
            <a:normAutofit/>
          </a:bodyPr>
          <a:lstStyle/>
          <a:p>
            <a:pPr>
              <a:lnSpc>
                <a:spcPct val="90000"/>
              </a:lnSpc>
            </a:pPr>
            <a:r>
              <a:rPr lang="en-US" sz="3600" b="1" dirty="0">
                <a:solidFill>
                  <a:srgbClr val="262626"/>
                </a:solidFill>
              </a:rPr>
              <a:t>Low-Cost Spay/Neuter Clinics</a:t>
            </a:r>
            <a:br>
              <a:rPr lang="en-US" sz="3600" b="1" dirty="0">
                <a:solidFill>
                  <a:srgbClr val="262626"/>
                </a:solidFill>
              </a:rPr>
            </a:br>
            <a:r>
              <a:rPr lang="en-US" sz="2800" dirty="0">
                <a:solidFill>
                  <a:srgbClr val="262626"/>
                </a:solidFill>
              </a:rPr>
              <a:t>February 2026</a:t>
            </a:r>
          </a:p>
        </p:txBody>
      </p:sp>
      <p:sp>
        <p:nvSpPr>
          <p:cNvPr id="10" name="Slide Number Placeholder 9">
            <a:extLst>
              <a:ext uri="{FF2B5EF4-FFF2-40B4-BE49-F238E27FC236}">
                <a16:creationId xmlns:a16="http://schemas.microsoft.com/office/drawing/2014/main" id="{6DBE048E-FBDC-D12F-1CD7-A44B23F2CF1C}"/>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13</a:t>
            </a:fld>
            <a:endParaRPr lang="en-US">
              <a:solidFill>
                <a:srgbClr val="000000"/>
              </a:solidFill>
            </a:endParaRPr>
          </a:p>
        </p:txBody>
      </p:sp>
      <p:graphicFrame>
        <p:nvGraphicFramePr>
          <p:cNvPr id="9" name="Content Placeholder 8">
            <a:extLst>
              <a:ext uri="{FF2B5EF4-FFF2-40B4-BE49-F238E27FC236}">
                <a16:creationId xmlns:a16="http://schemas.microsoft.com/office/drawing/2014/main" id="{D48698C4-530E-B7F1-E8A3-261ED5E5B873}"/>
              </a:ext>
            </a:extLst>
          </p:cNvPr>
          <p:cNvGraphicFramePr>
            <a:graphicFrameLocks noGrp="1"/>
          </p:cNvGraphicFramePr>
          <p:nvPr>
            <p:ph idx="1"/>
            <p:extLst>
              <p:ext uri="{D42A27DB-BD31-4B8C-83A1-F6EECF244321}">
                <p14:modId xmlns:p14="http://schemas.microsoft.com/office/powerpoint/2010/main" val="1626627766"/>
              </p:ext>
            </p:extLst>
          </p:nvPr>
        </p:nvGraphicFramePr>
        <p:xfrm>
          <a:off x="1020046" y="2285999"/>
          <a:ext cx="7152402" cy="2874888"/>
        </p:xfrm>
        <a:graphic>
          <a:graphicData uri="http://schemas.openxmlformats.org/drawingml/2006/table">
            <a:tbl>
              <a:tblPr firstRow="1" bandRow="1">
                <a:tableStyleId>{5C22544A-7EE6-4342-B048-85BDC9FD1C3A}</a:tableStyleId>
              </a:tblPr>
              <a:tblGrid>
                <a:gridCol w="1449772">
                  <a:extLst>
                    <a:ext uri="{9D8B030D-6E8A-4147-A177-3AD203B41FA5}">
                      <a16:colId xmlns:a16="http://schemas.microsoft.com/office/drawing/2014/main" val="3535636717"/>
                    </a:ext>
                  </a:extLst>
                </a:gridCol>
                <a:gridCol w="3555413">
                  <a:extLst>
                    <a:ext uri="{9D8B030D-6E8A-4147-A177-3AD203B41FA5}">
                      <a16:colId xmlns:a16="http://schemas.microsoft.com/office/drawing/2014/main" val="2980989674"/>
                    </a:ext>
                  </a:extLst>
                </a:gridCol>
                <a:gridCol w="2147217">
                  <a:extLst>
                    <a:ext uri="{9D8B030D-6E8A-4147-A177-3AD203B41FA5}">
                      <a16:colId xmlns:a16="http://schemas.microsoft.com/office/drawing/2014/main" val="2168993521"/>
                    </a:ext>
                  </a:extLst>
                </a:gridCol>
              </a:tblGrid>
              <a:tr h="319432">
                <a:tc>
                  <a:txBody>
                    <a:bodyPr/>
                    <a:lstStyle/>
                    <a:p>
                      <a:r>
                        <a:rPr lang="en-US" sz="1400" dirty="0"/>
                        <a:t>Date</a:t>
                      </a:r>
                    </a:p>
                  </a:txBody>
                  <a:tcPr marL="77754" marR="77754" marT="36299" marB="36299">
                    <a:solidFill>
                      <a:schemeClr val="tx2"/>
                    </a:solidFill>
                  </a:tcPr>
                </a:tc>
                <a:tc>
                  <a:txBody>
                    <a:bodyPr/>
                    <a:lstStyle/>
                    <a:p>
                      <a:r>
                        <a:rPr lang="en-US" sz="1400"/>
                        <a:t>Location</a:t>
                      </a:r>
                    </a:p>
                  </a:txBody>
                  <a:tcPr marL="77754" marR="77754" marT="36299" marB="36299">
                    <a:solidFill>
                      <a:schemeClr val="tx2"/>
                    </a:solidFill>
                  </a:tcPr>
                </a:tc>
                <a:tc>
                  <a:txBody>
                    <a:bodyPr/>
                    <a:lstStyle/>
                    <a:p>
                      <a:r>
                        <a:rPr lang="en-US" sz="1400"/>
                        <a:t>Surgeries</a:t>
                      </a:r>
                    </a:p>
                  </a:txBody>
                  <a:tcPr marL="77754" marR="77754" marT="36299" marB="36299">
                    <a:solidFill>
                      <a:schemeClr val="tx2"/>
                    </a:solidFill>
                  </a:tcPr>
                </a:tc>
                <a:extLst>
                  <a:ext uri="{0D108BD9-81ED-4DB2-BD59-A6C34878D82A}">
                    <a16:rowId xmlns:a16="http://schemas.microsoft.com/office/drawing/2014/main" val="1202743004"/>
                  </a:ext>
                </a:extLst>
              </a:tr>
              <a:tr h="319432">
                <a:tc>
                  <a:txBody>
                    <a:bodyPr/>
                    <a:lstStyle/>
                    <a:p>
                      <a:r>
                        <a:rPr lang="en-US" sz="1400" b="0" dirty="0">
                          <a:solidFill>
                            <a:schemeClr val="tx1"/>
                          </a:solidFill>
                        </a:rPr>
                        <a:t>February 4</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Kern River Valley</a:t>
                      </a:r>
                    </a:p>
                  </a:txBody>
                  <a:tcPr marL="77754" marR="77754" marT="36299" marB="36299">
                    <a:solidFill>
                      <a:schemeClr val="accent6">
                        <a:lumMod val="40000"/>
                        <a:lumOff val="60000"/>
                      </a:schemeClr>
                    </a:solidFill>
                  </a:tcPr>
                </a:tc>
                <a:tc>
                  <a:txBody>
                    <a:bodyPr/>
                    <a:lstStyle/>
                    <a:p>
                      <a:r>
                        <a:rPr lang="en-US" sz="1400" b="0" dirty="0">
                          <a:solidFill>
                            <a:schemeClr val="tx1"/>
                          </a:solidFill>
                        </a:rPr>
                        <a:t>90</a:t>
                      </a:r>
                    </a:p>
                  </a:txBody>
                  <a:tcPr marL="77754" marR="77754" marT="36299" marB="36299">
                    <a:solidFill>
                      <a:schemeClr val="accent6">
                        <a:lumMod val="40000"/>
                        <a:lumOff val="60000"/>
                      </a:schemeClr>
                    </a:solidFill>
                  </a:tcPr>
                </a:tc>
                <a:extLst>
                  <a:ext uri="{0D108BD9-81ED-4DB2-BD59-A6C34878D82A}">
                    <a16:rowId xmlns:a16="http://schemas.microsoft.com/office/drawing/2014/main" val="4132736253"/>
                  </a:ext>
                </a:extLst>
              </a:tr>
              <a:tr h="319432">
                <a:tc>
                  <a:txBody>
                    <a:bodyPr/>
                    <a:lstStyle/>
                    <a:p>
                      <a:r>
                        <a:rPr lang="en-US" sz="1400" b="0" dirty="0">
                          <a:solidFill>
                            <a:schemeClr val="tx1"/>
                          </a:solidFill>
                        </a:rPr>
                        <a:t>February 5</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Green Gardens</a:t>
                      </a:r>
                    </a:p>
                  </a:txBody>
                  <a:tcPr marL="77754" marR="77754" marT="36299" marB="36299">
                    <a:solidFill>
                      <a:schemeClr val="accent6">
                        <a:lumMod val="20000"/>
                        <a:lumOff val="80000"/>
                      </a:schemeClr>
                    </a:solidFill>
                  </a:tcPr>
                </a:tc>
                <a:tc>
                  <a:txBody>
                    <a:bodyPr/>
                    <a:lstStyle/>
                    <a:p>
                      <a:r>
                        <a:rPr lang="en-US" sz="1400" b="0" dirty="0">
                          <a:solidFill>
                            <a:schemeClr val="tx1"/>
                          </a:solidFill>
                        </a:rPr>
                        <a:t>61</a:t>
                      </a:r>
                    </a:p>
                  </a:txBody>
                  <a:tcPr marL="77754" marR="77754" marT="36299" marB="36299">
                    <a:solidFill>
                      <a:schemeClr val="accent6">
                        <a:lumMod val="20000"/>
                        <a:lumOff val="80000"/>
                      </a:schemeClr>
                    </a:solidFill>
                  </a:tcPr>
                </a:tc>
                <a:extLst>
                  <a:ext uri="{0D108BD9-81ED-4DB2-BD59-A6C34878D82A}">
                    <a16:rowId xmlns:a16="http://schemas.microsoft.com/office/drawing/2014/main" val="2003675274"/>
                  </a:ext>
                </a:extLst>
              </a:tr>
              <a:tr h="319432">
                <a:tc>
                  <a:txBody>
                    <a:bodyPr/>
                    <a:lstStyle/>
                    <a:p>
                      <a:r>
                        <a:rPr lang="en-US" sz="1400" b="0" dirty="0">
                          <a:solidFill>
                            <a:schemeClr val="tx1"/>
                          </a:solidFill>
                        </a:rPr>
                        <a:t>February 12</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65</a:t>
                      </a:r>
                    </a:p>
                  </a:txBody>
                  <a:tcPr marL="77754" marR="77754" marT="36299" marB="36299">
                    <a:solidFill>
                      <a:schemeClr val="accent6">
                        <a:lumMod val="40000"/>
                        <a:lumOff val="60000"/>
                      </a:schemeClr>
                    </a:solidFill>
                  </a:tcPr>
                </a:tc>
                <a:extLst>
                  <a:ext uri="{0D108BD9-81ED-4DB2-BD59-A6C34878D82A}">
                    <a16:rowId xmlns:a16="http://schemas.microsoft.com/office/drawing/2014/main" val="1867425589"/>
                  </a:ext>
                </a:extLst>
              </a:tr>
              <a:tr h="319432">
                <a:tc>
                  <a:txBody>
                    <a:bodyPr/>
                    <a:lstStyle/>
                    <a:p>
                      <a:r>
                        <a:rPr lang="en-US" sz="1400" b="0" dirty="0">
                          <a:solidFill>
                            <a:schemeClr val="tx1"/>
                          </a:solidFill>
                        </a:rPr>
                        <a:t>February 18</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err="1">
                          <a:solidFill>
                            <a:schemeClr val="tx1"/>
                          </a:solidFill>
                        </a:rPr>
                        <a:t>Dogtopia</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55</a:t>
                      </a:r>
                    </a:p>
                  </a:txBody>
                  <a:tcPr marL="77754" marR="77754" marT="36299" marB="36299">
                    <a:solidFill>
                      <a:schemeClr val="accent6">
                        <a:lumMod val="20000"/>
                        <a:lumOff val="80000"/>
                      </a:schemeClr>
                    </a:solidFill>
                  </a:tcPr>
                </a:tc>
                <a:extLst>
                  <a:ext uri="{0D108BD9-81ED-4DB2-BD59-A6C34878D82A}">
                    <a16:rowId xmlns:a16="http://schemas.microsoft.com/office/drawing/2014/main" val="265876514"/>
                  </a:ext>
                </a:extLst>
              </a:tr>
              <a:tr h="319432">
                <a:tc>
                  <a:txBody>
                    <a:bodyPr/>
                    <a:lstStyle/>
                    <a:p>
                      <a:r>
                        <a:rPr lang="en-US" sz="1400" b="0" dirty="0">
                          <a:solidFill>
                            <a:schemeClr val="tx1"/>
                          </a:solidFill>
                        </a:rPr>
                        <a:t>February 21</a:t>
                      </a:r>
                      <a:r>
                        <a:rPr lang="en-US" sz="1400" b="0" baseline="30000" dirty="0">
                          <a:solidFill>
                            <a:schemeClr val="tx1"/>
                          </a:solidFill>
                        </a:rPr>
                        <a:t>st</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Virginia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63</a:t>
                      </a:r>
                    </a:p>
                  </a:txBody>
                  <a:tcPr marL="77754" marR="77754" marT="36299" marB="36299">
                    <a:solidFill>
                      <a:schemeClr val="accent6">
                        <a:lumMod val="40000"/>
                        <a:lumOff val="60000"/>
                      </a:schemeClr>
                    </a:solidFill>
                  </a:tcPr>
                </a:tc>
                <a:extLst>
                  <a:ext uri="{0D108BD9-81ED-4DB2-BD59-A6C34878D82A}">
                    <a16:rowId xmlns:a16="http://schemas.microsoft.com/office/drawing/2014/main" val="400930712"/>
                  </a:ext>
                </a:extLst>
              </a:tr>
              <a:tr h="319432">
                <a:tc>
                  <a:txBody>
                    <a:bodyPr/>
                    <a:lstStyle/>
                    <a:p>
                      <a:r>
                        <a:rPr lang="en-US" sz="1400" b="0" dirty="0">
                          <a:solidFill>
                            <a:schemeClr val="tx1"/>
                          </a:solidFill>
                        </a:rPr>
                        <a:t>February 24</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World Spay Day at KCAS</a:t>
                      </a:r>
                    </a:p>
                  </a:txBody>
                  <a:tcPr marL="77754" marR="77754" marT="36299" marB="36299">
                    <a:solidFill>
                      <a:schemeClr val="accent6">
                        <a:lumMod val="20000"/>
                        <a:lumOff val="80000"/>
                      </a:schemeClr>
                    </a:solidFill>
                  </a:tcPr>
                </a:tc>
                <a:tc>
                  <a:txBody>
                    <a:bodyPr/>
                    <a:lstStyle/>
                    <a:p>
                      <a:r>
                        <a:rPr lang="en-US" sz="1400" b="0" dirty="0">
                          <a:solidFill>
                            <a:schemeClr val="tx1"/>
                          </a:solidFill>
                        </a:rPr>
                        <a:t>107</a:t>
                      </a:r>
                    </a:p>
                  </a:txBody>
                  <a:tcPr marL="77754" marR="77754" marT="36299" marB="36299">
                    <a:solidFill>
                      <a:schemeClr val="accent6">
                        <a:lumMod val="20000"/>
                        <a:lumOff val="80000"/>
                      </a:schemeClr>
                    </a:solidFill>
                  </a:tcPr>
                </a:tc>
                <a:extLst>
                  <a:ext uri="{0D108BD9-81ED-4DB2-BD59-A6C34878D82A}">
                    <a16:rowId xmlns:a16="http://schemas.microsoft.com/office/drawing/2014/main" val="3031541424"/>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February 25</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58</a:t>
                      </a:r>
                    </a:p>
                  </a:txBody>
                  <a:tcPr marL="77754" marR="77754" marT="36299" marB="36299">
                    <a:solidFill>
                      <a:schemeClr val="accent6">
                        <a:lumMod val="40000"/>
                        <a:lumOff val="60000"/>
                      </a:schemeClr>
                    </a:solidFill>
                  </a:tcPr>
                </a:tc>
                <a:extLst>
                  <a:ext uri="{0D108BD9-81ED-4DB2-BD59-A6C34878D82A}">
                    <a16:rowId xmlns:a16="http://schemas.microsoft.com/office/drawing/2014/main" val="1820398752"/>
                  </a:ext>
                </a:extLst>
              </a:tr>
              <a:tr h="319432">
                <a:tc>
                  <a:txBody>
                    <a:bodyPr/>
                    <a:lstStyle/>
                    <a:p>
                      <a:endParaRPr lang="en-US" sz="1400" dirty="0"/>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Total Surgeries</a:t>
                      </a:r>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499</a:t>
                      </a:r>
                    </a:p>
                  </a:txBody>
                  <a:tcPr marL="77754" marR="77754" marT="36299" marB="36299">
                    <a:solidFill>
                      <a:schemeClr val="tx2"/>
                    </a:solidFill>
                  </a:tcPr>
                </a:tc>
                <a:extLst>
                  <a:ext uri="{0D108BD9-81ED-4DB2-BD59-A6C34878D82A}">
                    <a16:rowId xmlns:a16="http://schemas.microsoft.com/office/drawing/2014/main" val="1909591663"/>
                  </a:ext>
                </a:extLst>
              </a:tr>
            </a:tbl>
          </a:graphicData>
        </a:graphic>
      </p:graphicFrame>
    </p:spTree>
    <p:extLst>
      <p:ext uri="{BB962C8B-B14F-4D97-AF65-F5344CB8AC3E}">
        <p14:creationId xmlns:p14="http://schemas.microsoft.com/office/powerpoint/2010/main" val="3155634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25355F23-A331-11B6-3ED7-473D409EAC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9F1B79-0148-2C8D-10E0-95975C00509B}"/>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rot="10800000">
            <a:off x="695975" y="692495"/>
            <a:ext cx="7752050" cy="5416205"/>
          </a:xfrm>
          <a:prstGeom prst="rect">
            <a:avLst/>
          </a:prstGeom>
        </p:spPr>
      </p:pic>
      <p:sp>
        <p:nvSpPr>
          <p:cNvPr id="2" name="Slide Number Placeholder 1">
            <a:extLst>
              <a:ext uri="{FF2B5EF4-FFF2-40B4-BE49-F238E27FC236}">
                <a16:creationId xmlns:a16="http://schemas.microsoft.com/office/drawing/2014/main" id="{45A1F6E3-F722-2E5A-9AA2-3490F0671007}"/>
              </a:ext>
            </a:extLst>
          </p:cNvPr>
          <p:cNvSpPr>
            <a:spLocks noGrp="1"/>
          </p:cNvSpPr>
          <p:nvPr>
            <p:ph type="sldNum" sz="quarter" idx="12"/>
          </p:nvPr>
        </p:nvSpPr>
        <p:spPr/>
        <p:txBody>
          <a:bodyPr>
            <a:normAutofit/>
          </a:bodyPr>
          <a:lstStyle/>
          <a:p>
            <a:pPr lvl="0">
              <a:spcAft>
                <a:spcPts val="600"/>
              </a:spcAft>
            </a:pPr>
            <a:fld id="{ACF44C5A-0B84-47FD-A8DA-63EA86983490}" type="slidenum">
              <a:rPr lang="en-US">
                <a:solidFill>
                  <a:srgbClr val="FFFFFF"/>
                </a:solidFill>
              </a:rPr>
              <a:pPr lvl="0">
                <a:spcAft>
                  <a:spcPts val="600"/>
                </a:spcAft>
              </a:pPr>
              <a:t>14</a:t>
            </a:fld>
            <a:endParaRPr lang="en-US">
              <a:solidFill>
                <a:srgbClr val="FFFFFF"/>
              </a:solidFill>
            </a:endParaRPr>
          </a:p>
        </p:txBody>
      </p:sp>
    </p:spTree>
    <p:extLst>
      <p:ext uri="{BB962C8B-B14F-4D97-AF65-F5344CB8AC3E}">
        <p14:creationId xmlns:p14="http://schemas.microsoft.com/office/powerpoint/2010/main" val="154539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394EE-446B-D6C1-3ED4-C730ACE792CF}"/>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rot="10800000">
            <a:off x="717570" y="609600"/>
            <a:ext cx="7708859" cy="5386028"/>
          </a:xfrm>
          <a:prstGeom prst="rect">
            <a:avLst/>
          </a:prstGeom>
        </p:spPr>
      </p:pic>
      <p:sp>
        <p:nvSpPr>
          <p:cNvPr id="2" name="Slide Number Placeholder 1">
            <a:extLst>
              <a:ext uri="{FF2B5EF4-FFF2-40B4-BE49-F238E27FC236}">
                <a16:creationId xmlns:a16="http://schemas.microsoft.com/office/drawing/2014/main" id="{249F7C88-095B-CA3D-8134-DF906B2E65F7}"/>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15</a:t>
            </a:fld>
            <a:endParaRPr lang="en-US">
              <a:solidFill>
                <a:srgbClr val="FFFFFF"/>
              </a:solidFill>
            </a:endParaRPr>
          </a:p>
        </p:txBody>
      </p:sp>
    </p:spTree>
    <p:extLst>
      <p:ext uri="{BB962C8B-B14F-4D97-AF65-F5344CB8AC3E}">
        <p14:creationId xmlns:p14="http://schemas.microsoft.com/office/powerpoint/2010/main" val="1364778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5B10D-E77C-C9BB-EB1F-D4393FEEB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73875-BC57-BC05-DB2C-997E1649C951}"/>
              </a:ext>
            </a:extLst>
          </p:cNvPr>
          <p:cNvSpPr>
            <a:spLocks noGrp="1"/>
          </p:cNvSpPr>
          <p:nvPr>
            <p:ph type="title"/>
          </p:nvPr>
        </p:nvSpPr>
        <p:spPr>
          <a:xfrm>
            <a:off x="965199" y="609600"/>
            <a:ext cx="7648121" cy="1099457"/>
          </a:xfrm>
        </p:spPr>
        <p:txBody>
          <a:bodyPr>
            <a:normAutofit/>
          </a:bodyPr>
          <a:lstStyle/>
          <a:p>
            <a:pPr>
              <a:lnSpc>
                <a:spcPct val="90000"/>
              </a:lnSpc>
            </a:pPr>
            <a:r>
              <a:rPr lang="en-US" b="1" dirty="0">
                <a:solidFill>
                  <a:schemeClr val="tx2"/>
                </a:solidFill>
              </a:rPr>
              <a:t>Low-Cost Vaccination Clinics</a:t>
            </a:r>
            <a:br>
              <a:rPr lang="en-US" b="1" dirty="0">
                <a:solidFill>
                  <a:schemeClr val="tx2"/>
                </a:solidFill>
              </a:rPr>
            </a:br>
            <a:r>
              <a:rPr lang="en-US" sz="2400" dirty="0"/>
              <a:t>February 2026</a:t>
            </a:r>
          </a:p>
        </p:txBody>
      </p:sp>
      <p:graphicFrame>
        <p:nvGraphicFramePr>
          <p:cNvPr id="4" name="Content Placeholder 3">
            <a:extLst>
              <a:ext uri="{FF2B5EF4-FFF2-40B4-BE49-F238E27FC236}">
                <a16:creationId xmlns:a16="http://schemas.microsoft.com/office/drawing/2014/main" id="{E5BED227-DA28-B138-8557-B967F7A9511A}"/>
              </a:ext>
            </a:extLst>
          </p:cNvPr>
          <p:cNvGraphicFramePr>
            <a:graphicFrameLocks noGrp="1"/>
          </p:cNvGraphicFramePr>
          <p:nvPr>
            <p:ph idx="1"/>
            <p:extLst>
              <p:ext uri="{D42A27DB-BD31-4B8C-83A1-F6EECF244321}">
                <p14:modId xmlns:p14="http://schemas.microsoft.com/office/powerpoint/2010/main" val="4249014666"/>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9E773578-A7A7-D955-5783-60035D4C6BAD}"/>
              </a:ext>
            </a:extLst>
          </p:cNvPr>
          <p:cNvSpPr>
            <a:spLocks noGrp="1"/>
          </p:cNvSpPr>
          <p:nvPr>
            <p:ph type="sldNum" sz="quarter" idx="12"/>
          </p:nvPr>
        </p:nvSpPr>
        <p:spPr/>
        <p:txBody>
          <a:bodyPr/>
          <a:lstStyle/>
          <a:p>
            <a:pPr lvl="0"/>
            <a:fld id="{578E44AA-3F5A-4849-8359-0F12FBCE4F04}" type="slidenum">
              <a:rPr lang="en-US" smtClean="0"/>
              <a:t>16</a:t>
            </a:fld>
            <a:endParaRPr lang="en-US"/>
          </a:p>
        </p:txBody>
      </p:sp>
      <p:sp>
        <p:nvSpPr>
          <p:cNvPr id="5" name="TextBox 4">
            <a:extLst>
              <a:ext uri="{FF2B5EF4-FFF2-40B4-BE49-F238E27FC236}">
                <a16:creationId xmlns:a16="http://schemas.microsoft.com/office/drawing/2014/main" id="{5B6FB8D8-DF2A-9A76-886B-2679512364BD}"/>
              </a:ext>
            </a:extLst>
          </p:cNvPr>
          <p:cNvSpPr txBox="1"/>
          <p:nvPr/>
        </p:nvSpPr>
        <p:spPr>
          <a:xfrm>
            <a:off x="1597147" y="2761488"/>
            <a:ext cx="3762568" cy="646331"/>
          </a:xfrm>
          <a:prstGeom prst="rect">
            <a:avLst/>
          </a:prstGeom>
          <a:noFill/>
        </p:spPr>
        <p:txBody>
          <a:bodyPr wrap="none" rtlCol="0">
            <a:spAutoFit/>
          </a:bodyPr>
          <a:lstStyle/>
          <a:p>
            <a:r>
              <a:rPr lang="en-US" dirty="0"/>
              <a:t>DHPP*                                            413</a:t>
            </a:r>
          </a:p>
          <a:p>
            <a:endParaRPr lang="en-US" dirty="0"/>
          </a:p>
        </p:txBody>
      </p:sp>
      <p:sp>
        <p:nvSpPr>
          <p:cNvPr id="6" name="TextBox 5">
            <a:extLst>
              <a:ext uri="{FF2B5EF4-FFF2-40B4-BE49-F238E27FC236}">
                <a16:creationId xmlns:a16="http://schemas.microsoft.com/office/drawing/2014/main" id="{9F10E3B9-255F-99F5-496F-545C4027F49C}"/>
              </a:ext>
            </a:extLst>
          </p:cNvPr>
          <p:cNvSpPr txBox="1"/>
          <p:nvPr/>
        </p:nvSpPr>
        <p:spPr>
          <a:xfrm>
            <a:off x="1597146" y="3429000"/>
            <a:ext cx="4255014" cy="369332"/>
          </a:xfrm>
          <a:prstGeom prst="rect">
            <a:avLst/>
          </a:prstGeom>
          <a:noFill/>
        </p:spPr>
        <p:txBody>
          <a:bodyPr wrap="square" rtlCol="0">
            <a:spAutoFit/>
          </a:bodyPr>
          <a:lstStyle/>
          <a:p>
            <a:r>
              <a:rPr lang="en-US" dirty="0"/>
              <a:t>FVRPC*                                          223</a:t>
            </a:r>
          </a:p>
        </p:txBody>
      </p:sp>
      <p:sp>
        <p:nvSpPr>
          <p:cNvPr id="7" name="TextBox 6">
            <a:extLst>
              <a:ext uri="{FF2B5EF4-FFF2-40B4-BE49-F238E27FC236}">
                <a16:creationId xmlns:a16="http://schemas.microsoft.com/office/drawing/2014/main" id="{AEF0C5CA-D749-E2DB-8C48-F53CBDA22509}"/>
              </a:ext>
            </a:extLst>
          </p:cNvPr>
          <p:cNvSpPr txBox="1"/>
          <p:nvPr/>
        </p:nvSpPr>
        <p:spPr>
          <a:xfrm>
            <a:off x="1597146" y="5602146"/>
            <a:ext cx="6581653" cy="307777"/>
          </a:xfrm>
          <a:prstGeom prst="rect">
            <a:avLst/>
          </a:prstGeom>
          <a:noFill/>
        </p:spPr>
        <p:txBody>
          <a:bodyPr wrap="square" rtlCol="0">
            <a:spAutoFit/>
          </a:bodyPr>
          <a:lstStyle/>
          <a:p>
            <a:r>
              <a:rPr lang="en-US" sz="1400" b="1" i="1" dirty="0"/>
              <a:t>*DHPP and FVRCP vaccinations provided at no-cost by Petco Love.</a:t>
            </a:r>
          </a:p>
        </p:txBody>
      </p:sp>
    </p:spTree>
    <p:extLst>
      <p:ext uri="{BB962C8B-B14F-4D97-AF65-F5344CB8AC3E}">
        <p14:creationId xmlns:p14="http://schemas.microsoft.com/office/powerpoint/2010/main" val="3236072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FCAA-6C75-49E1-E49A-BD64132B117E}"/>
              </a:ext>
            </a:extLst>
          </p:cNvPr>
          <p:cNvSpPr>
            <a:spLocks noGrp="1"/>
          </p:cNvSpPr>
          <p:nvPr>
            <p:ph type="title"/>
          </p:nvPr>
        </p:nvSpPr>
        <p:spPr>
          <a:xfrm>
            <a:off x="1176867" y="471805"/>
            <a:ext cx="6798734" cy="1303867"/>
          </a:xfrm>
        </p:spPr>
        <p:txBody>
          <a:bodyPr>
            <a:normAutofit/>
          </a:bodyPr>
          <a:lstStyle/>
          <a:p>
            <a:r>
              <a:rPr lang="en-US" sz="2400" b="1" dirty="0">
                <a:solidFill>
                  <a:schemeClr val="tx2"/>
                </a:solidFill>
              </a:rPr>
              <a:t>Field Service Calls: </a:t>
            </a:r>
            <a:r>
              <a:rPr lang="en-US" sz="2400" dirty="0">
                <a:solidFill>
                  <a:schemeClr val="tx2"/>
                </a:solidFill>
              </a:rPr>
              <a:t>February 2026</a:t>
            </a:r>
            <a:endParaRPr lang="en-US" sz="2400" dirty="0"/>
          </a:p>
        </p:txBody>
      </p:sp>
      <p:graphicFrame>
        <p:nvGraphicFramePr>
          <p:cNvPr id="4" name="Content Placeholder 3">
            <a:extLst>
              <a:ext uri="{FF2B5EF4-FFF2-40B4-BE49-F238E27FC236}">
                <a16:creationId xmlns:a16="http://schemas.microsoft.com/office/drawing/2014/main" id="{F885418E-5D81-D470-ECE9-BA7F4EFE1F88}"/>
              </a:ext>
            </a:extLst>
          </p:cNvPr>
          <p:cNvGraphicFramePr>
            <a:graphicFrameLocks noGrp="1"/>
          </p:cNvGraphicFramePr>
          <p:nvPr>
            <p:ph idx="1"/>
            <p:extLst>
              <p:ext uri="{D42A27DB-BD31-4B8C-83A1-F6EECF244321}">
                <p14:modId xmlns:p14="http://schemas.microsoft.com/office/powerpoint/2010/main" val="1372028431"/>
              </p:ext>
            </p:extLst>
          </p:nvPr>
        </p:nvGraphicFramePr>
        <p:xfrm>
          <a:off x="993647" y="1583097"/>
          <a:ext cx="4062985" cy="4389120"/>
        </p:xfrm>
        <a:graphic>
          <a:graphicData uri="http://schemas.openxmlformats.org/drawingml/2006/table">
            <a:tbl>
              <a:tblPr firstRow="1" bandRow="1">
                <a:tableStyleId>{5C22544A-7EE6-4342-B048-85BDC9FD1C3A}</a:tableStyleId>
              </a:tblPr>
              <a:tblGrid>
                <a:gridCol w="1877569">
                  <a:extLst>
                    <a:ext uri="{9D8B030D-6E8A-4147-A177-3AD203B41FA5}">
                      <a16:colId xmlns:a16="http://schemas.microsoft.com/office/drawing/2014/main" val="3471396554"/>
                    </a:ext>
                  </a:extLst>
                </a:gridCol>
                <a:gridCol w="2185416">
                  <a:extLst>
                    <a:ext uri="{9D8B030D-6E8A-4147-A177-3AD203B41FA5}">
                      <a16:colId xmlns:a16="http://schemas.microsoft.com/office/drawing/2014/main" val="2043748698"/>
                    </a:ext>
                  </a:extLst>
                </a:gridCol>
              </a:tblGrid>
              <a:tr h="262721">
                <a:tc>
                  <a:txBody>
                    <a:bodyPr/>
                    <a:lstStyle/>
                    <a:p>
                      <a:r>
                        <a:rPr lang="en-US" dirty="0"/>
                        <a:t>AREA</a:t>
                      </a:r>
                    </a:p>
                  </a:txBody>
                  <a:tcPr>
                    <a:solidFill>
                      <a:schemeClr val="tx1"/>
                    </a:solidFill>
                  </a:tcPr>
                </a:tc>
                <a:tc>
                  <a:txBody>
                    <a:bodyPr/>
                    <a:lstStyle/>
                    <a:p>
                      <a:r>
                        <a:rPr lang="en-US" dirty="0"/>
                        <a:t>CALLS PER AREA</a:t>
                      </a:r>
                    </a:p>
                  </a:txBody>
                  <a:tcPr>
                    <a:solidFill>
                      <a:schemeClr val="tx1"/>
                    </a:solidFill>
                  </a:tcPr>
                </a:tc>
                <a:extLst>
                  <a:ext uri="{0D108BD9-81ED-4DB2-BD59-A6C34878D82A}">
                    <a16:rowId xmlns:a16="http://schemas.microsoft.com/office/drawing/2014/main" val="465830595"/>
                  </a:ext>
                </a:extLst>
              </a:tr>
              <a:tr h="262721">
                <a:tc>
                  <a:txBody>
                    <a:bodyPr/>
                    <a:lstStyle/>
                    <a:p>
                      <a:r>
                        <a:rPr lang="en-US" dirty="0"/>
                        <a:t>Lake Isabella</a:t>
                      </a:r>
                    </a:p>
                  </a:txBody>
                  <a:tcPr>
                    <a:solidFill>
                      <a:schemeClr val="accent6">
                        <a:lumMod val="20000"/>
                        <a:lumOff val="80000"/>
                      </a:schemeClr>
                    </a:solidFill>
                  </a:tcPr>
                </a:tc>
                <a:tc>
                  <a:txBody>
                    <a:bodyPr/>
                    <a:lstStyle/>
                    <a:p>
                      <a:r>
                        <a:rPr lang="en-US" dirty="0"/>
                        <a:t>140</a:t>
                      </a:r>
                    </a:p>
                  </a:txBody>
                  <a:tcPr>
                    <a:solidFill>
                      <a:schemeClr val="accent6">
                        <a:lumMod val="20000"/>
                        <a:lumOff val="80000"/>
                      </a:schemeClr>
                    </a:solidFill>
                  </a:tcPr>
                </a:tc>
                <a:extLst>
                  <a:ext uri="{0D108BD9-81ED-4DB2-BD59-A6C34878D82A}">
                    <a16:rowId xmlns:a16="http://schemas.microsoft.com/office/drawing/2014/main" val="3346462710"/>
                  </a:ext>
                </a:extLst>
              </a:tr>
              <a:tr h="262721">
                <a:tc>
                  <a:txBody>
                    <a:bodyPr/>
                    <a:lstStyle/>
                    <a:p>
                      <a:r>
                        <a:rPr lang="en-US" dirty="0"/>
                        <a:t>Mojave</a:t>
                      </a:r>
                    </a:p>
                  </a:txBody>
                  <a:tcPr>
                    <a:solidFill>
                      <a:schemeClr val="bg1"/>
                    </a:solidFill>
                  </a:tcPr>
                </a:tc>
                <a:tc>
                  <a:txBody>
                    <a:bodyPr/>
                    <a:lstStyle/>
                    <a:p>
                      <a:r>
                        <a:rPr lang="en-US" dirty="0"/>
                        <a:t>115</a:t>
                      </a:r>
                    </a:p>
                  </a:txBody>
                  <a:tcPr>
                    <a:solidFill>
                      <a:schemeClr val="bg1"/>
                    </a:solidFill>
                  </a:tcPr>
                </a:tc>
                <a:extLst>
                  <a:ext uri="{0D108BD9-81ED-4DB2-BD59-A6C34878D82A}">
                    <a16:rowId xmlns:a16="http://schemas.microsoft.com/office/drawing/2014/main" val="3570713538"/>
                  </a:ext>
                </a:extLst>
              </a:tr>
              <a:tr h="262721">
                <a:tc>
                  <a:txBody>
                    <a:bodyPr/>
                    <a:lstStyle/>
                    <a:p>
                      <a:r>
                        <a:rPr lang="en-US" dirty="0"/>
                        <a:t>North County</a:t>
                      </a:r>
                    </a:p>
                  </a:txBody>
                  <a:tcPr>
                    <a:solidFill>
                      <a:schemeClr val="accent6">
                        <a:lumMod val="20000"/>
                        <a:lumOff val="80000"/>
                      </a:schemeClr>
                    </a:solidFill>
                  </a:tcPr>
                </a:tc>
                <a:tc>
                  <a:txBody>
                    <a:bodyPr/>
                    <a:lstStyle/>
                    <a:p>
                      <a:r>
                        <a:rPr lang="en-US" dirty="0"/>
                        <a:t>40</a:t>
                      </a:r>
                    </a:p>
                  </a:txBody>
                  <a:tcPr>
                    <a:solidFill>
                      <a:schemeClr val="accent6">
                        <a:lumMod val="20000"/>
                        <a:lumOff val="80000"/>
                      </a:schemeClr>
                    </a:solidFill>
                  </a:tcPr>
                </a:tc>
                <a:extLst>
                  <a:ext uri="{0D108BD9-81ED-4DB2-BD59-A6C34878D82A}">
                    <a16:rowId xmlns:a16="http://schemas.microsoft.com/office/drawing/2014/main" val="540241288"/>
                  </a:ext>
                </a:extLst>
              </a:tr>
              <a:tr h="262721">
                <a:tc>
                  <a:txBody>
                    <a:bodyPr/>
                    <a:lstStyle/>
                    <a:p>
                      <a:r>
                        <a:rPr lang="en-US" dirty="0"/>
                        <a:t>Northeast</a:t>
                      </a:r>
                    </a:p>
                  </a:txBody>
                  <a:tcPr>
                    <a:solidFill>
                      <a:schemeClr val="bg1"/>
                    </a:solidFill>
                  </a:tcPr>
                </a:tc>
                <a:tc>
                  <a:txBody>
                    <a:bodyPr/>
                    <a:lstStyle/>
                    <a:p>
                      <a:r>
                        <a:rPr lang="en-US" dirty="0"/>
                        <a:t>360</a:t>
                      </a:r>
                    </a:p>
                  </a:txBody>
                  <a:tcPr>
                    <a:solidFill>
                      <a:schemeClr val="bg1"/>
                    </a:solidFill>
                  </a:tcPr>
                </a:tc>
                <a:extLst>
                  <a:ext uri="{0D108BD9-81ED-4DB2-BD59-A6C34878D82A}">
                    <a16:rowId xmlns:a16="http://schemas.microsoft.com/office/drawing/2014/main" val="2315505216"/>
                  </a:ext>
                </a:extLst>
              </a:tr>
              <a:tr h="262721">
                <a:tc>
                  <a:txBody>
                    <a:bodyPr/>
                    <a:lstStyle/>
                    <a:p>
                      <a:r>
                        <a:rPr lang="en-US" dirty="0"/>
                        <a:t>Northwest</a:t>
                      </a:r>
                    </a:p>
                  </a:txBody>
                  <a:tcPr>
                    <a:solidFill>
                      <a:schemeClr val="accent6">
                        <a:lumMod val="20000"/>
                        <a:lumOff val="80000"/>
                      </a:schemeClr>
                    </a:solidFill>
                  </a:tcPr>
                </a:tc>
                <a:tc>
                  <a:txBody>
                    <a:bodyPr/>
                    <a:lstStyle/>
                    <a:p>
                      <a:r>
                        <a:rPr lang="en-US" dirty="0"/>
                        <a:t>274</a:t>
                      </a:r>
                    </a:p>
                  </a:txBody>
                  <a:tcPr>
                    <a:solidFill>
                      <a:schemeClr val="accent6">
                        <a:lumMod val="20000"/>
                        <a:lumOff val="80000"/>
                      </a:schemeClr>
                    </a:solidFill>
                  </a:tcPr>
                </a:tc>
                <a:extLst>
                  <a:ext uri="{0D108BD9-81ED-4DB2-BD59-A6C34878D82A}">
                    <a16:rowId xmlns:a16="http://schemas.microsoft.com/office/drawing/2014/main" val="210109379"/>
                  </a:ext>
                </a:extLst>
              </a:tr>
              <a:tr h="262721">
                <a:tc>
                  <a:txBody>
                    <a:bodyPr/>
                    <a:lstStyle/>
                    <a:p>
                      <a:r>
                        <a:rPr lang="en-US" dirty="0"/>
                        <a:t>Ridgecrest</a:t>
                      </a:r>
                    </a:p>
                  </a:txBody>
                  <a:tcPr>
                    <a:solidFill>
                      <a:schemeClr val="bg1"/>
                    </a:solidFill>
                  </a:tcPr>
                </a:tc>
                <a:tc>
                  <a:txBody>
                    <a:bodyPr/>
                    <a:lstStyle/>
                    <a:p>
                      <a:r>
                        <a:rPr lang="en-US" dirty="0"/>
                        <a:t>36</a:t>
                      </a:r>
                    </a:p>
                  </a:txBody>
                  <a:tcPr>
                    <a:solidFill>
                      <a:schemeClr val="bg1"/>
                    </a:solidFill>
                  </a:tcPr>
                </a:tc>
                <a:extLst>
                  <a:ext uri="{0D108BD9-81ED-4DB2-BD59-A6C34878D82A}">
                    <a16:rowId xmlns:a16="http://schemas.microsoft.com/office/drawing/2014/main" val="2847960073"/>
                  </a:ext>
                </a:extLst>
              </a:tr>
              <a:tr h="262721">
                <a:tc>
                  <a:txBody>
                    <a:bodyPr/>
                    <a:lstStyle/>
                    <a:p>
                      <a:r>
                        <a:rPr lang="en-US" dirty="0"/>
                        <a:t>Southeast</a:t>
                      </a:r>
                    </a:p>
                  </a:txBody>
                  <a:tcPr>
                    <a:solidFill>
                      <a:schemeClr val="accent6">
                        <a:lumMod val="20000"/>
                        <a:lumOff val="80000"/>
                      </a:schemeClr>
                    </a:solidFill>
                  </a:tcPr>
                </a:tc>
                <a:tc>
                  <a:txBody>
                    <a:bodyPr/>
                    <a:lstStyle/>
                    <a:p>
                      <a:r>
                        <a:rPr lang="en-US" dirty="0"/>
                        <a:t>197</a:t>
                      </a:r>
                    </a:p>
                  </a:txBody>
                  <a:tcPr>
                    <a:solidFill>
                      <a:schemeClr val="accent6">
                        <a:lumMod val="20000"/>
                        <a:lumOff val="80000"/>
                      </a:schemeClr>
                    </a:solidFill>
                  </a:tcPr>
                </a:tc>
                <a:extLst>
                  <a:ext uri="{0D108BD9-81ED-4DB2-BD59-A6C34878D82A}">
                    <a16:rowId xmlns:a16="http://schemas.microsoft.com/office/drawing/2014/main" val="1737625010"/>
                  </a:ext>
                </a:extLst>
              </a:tr>
              <a:tr h="262721">
                <a:tc>
                  <a:txBody>
                    <a:bodyPr/>
                    <a:lstStyle/>
                    <a:p>
                      <a:r>
                        <a:rPr lang="en-US" dirty="0"/>
                        <a:t>Southwest</a:t>
                      </a:r>
                    </a:p>
                  </a:txBody>
                  <a:tcPr>
                    <a:solidFill>
                      <a:schemeClr val="bg1"/>
                    </a:solidFill>
                  </a:tcPr>
                </a:tc>
                <a:tc>
                  <a:txBody>
                    <a:bodyPr/>
                    <a:lstStyle/>
                    <a:p>
                      <a:r>
                        <a:rPr lang="en-US" dirty="0"/>
                        <a:t>162</a:t>
                      </a:r>
                    </a:p>
                  </a:txBody>
                  <a:tcPr>
                    <a:solidFill>
                      <a:schemeClr val="bg1"/>
                    </a:solidFill>
                  </a:tcPr>
                </a:tc>
                <a:extLst>
                  <a:ext uri="{0D108BD9-81ED-4DB2-BD59-A6C34878D82A}">
                    <a16:rowId xmlns:a16="http://schemas.microsoft.com/office/drawing/2014/main" val="1504972360"/>
                  </a:ext>
                </a:extLst>
              </a:tr>
              <a:tr h="262721">
                <a:tc>
                  <a:txBody>
                    <a:bodyPr/>
                    <a:lstStyle/>
                    <a:p>
                      <a:r>
                        <a:rPr lang="en-US" dirty="0"/>
                        <a:t>Taft</a:t>
                      </a:r>
                    </a:p>
                  </a:txBody>
                  <a:tcPr>
                    <a:solidFill>
                      <a:schemeClr val="accent6">
                        <a:lumMod val="20000"/>
                        <a:lumOff val="80000"/>
                      </a:schemeClr>
                    </a:solidFill>
                  </a:tcPr>
                </a:tc>
                <a:tc>
                  <a:txBody>
                    <a:bodyPr/>
                    <a:lstStyle/>
                    <a:p>
                      <a:r>
                        <a:rPr lang="en-US" dirty="0"/>
                        <a:t>142</a:t>
                      </a:r>
                    </a:p>
                  </a:txBody>
                  <a:tcPr>
                    <a:solidFill>
                      <a:schemeClr val="accent6">
                        <a:lumMod val="20000"/>
                        <a:lumOff val="80000"/>
                      </a:schemeClr>
                    </a:solidFill>
                  </a:tcPr>
                </a:tc>
                <a:extLst>
                  <a:ext uri="{0D108BD9-81ED-4DB2-BD59-A6C34878D82A}">
                    <a16:rowId xmlns:a16="http://schemas.microsoft.com/office/drawing/2014/main" val="1838616530"/>
                  </a:ext>
                </a:extLst>
              </a:tr>
              <a:tr h="262721">
                <a:tc>
                  <a:txBody>
                    <a:bodyPr/>
                    <a:lstStyle/>
                    <a:p>
                      <a:r>
                        <a:rPr lang="en-US" dirty="0"/>
                        <a:t>Tehachapi</a:t>
                      </a:r>
                    </a:p>
                  </a:txBody>
                  <a:tcPr>
                    <a:solidFill>
                      <a:schemeClr val="bg1"/>
                    </a:solidFill>
                  </a:tcPr>
                </a:tc>
                <a:tc>
                  <a:txBody>
                    <a:bodyPr/>
                    <a:lstStyle/>
                    <a:p>
                      <a:r>
                        <a:rPr lang="en-US" dirty="0"/>
                        <a:t>54</a:t>
                      </a:r>
                    </a:p>
                  </a:txBody>
                  <a:tcPr>
                    <a:solidFill>
                      <a:schemeClr val="bg1"/>
                    </a:solidFill>
                  </a:tcPr>
                </a:tc>
                <a:extLst>
                  <a:ext uri="{0D108BD9-81ED-4DB2-BD59-A6C34878D82A}">
                    <a16:rowId xmlns:a16="http://schemas.microsoft.com/office/drawing/2014/main" val="1542955253"/>
                  </a:ext>
                </a:extLst>
              </a:tr>
              <a:tr h="262721">
                <a:tc>
                  <a:txBody>
                    <a:bodyPr/>
                    <a:lstStyle/>
                    <a:p>
                      <a:r>
                        <a:rPr lang="en-US" b="1" dirty="0">
                          <a:solidFill>
                            <a:schemeClr val="bg1"/>
                          </a:solidFill>
                        </a:rPr>
                        <a:t>TOTAL</a:t>
                      </a:r>
                    </a:p>
                  </a:txBody>
                  <a:tcPr>
                    <a:solidFill>
                      <a:schemeClr val="tx1"/>
                    </a:solidFill>
                  </a:tcPr>
                </a:tc>
                <a:tc>
                  <a:txBody>
                    <a:bodyPr/>
                    <a:lstStyle/>
                    <a:p>
                      <a:r>
                        <a:rPr lang="en-US" b="1" dirty="0">
                          <a:solidFill>
                            <a:schemeClr val="bg1"/>
                          </a:solidFill>
                        </a:rPr>
                        <a:t>1,520</a:t>
                      </a:r>
                    </a:p>
                  </a:txBody>
                  <a:tcPr>
                    <a:solidFill>
                      <a:schemeClr val="tx1"/>
                    </a:solidFill>
                  </a:tcPr>
                </a:tc>
                <a:extLst>
                  <a:ext uri="{0D108BD9-81ED-4DB2-BD59-A6C34878D82A}">
                    <a16:rowId xmlns:a16="http://schemas.microsoft.com/office/drawing/2014/main" val="2703254816"/>
                  </a:ext>
                </a:extLst>
              </a:tr>
            </a:tbl>
          </a:graphicData>
        </a:graphic>
      </p:graphicFrame>
      <p:sp>
        <p:nvSpPr>
          <p:cNvPr id="10" name="Slide Number Placeholder 9">
            <a:extLst>
              <a:ext uri="{FF2B5EF4-FFF2-40B4-BE49-F238E27FC236}">
                <a16:creationId xmlns:a16="http://schemas.microsoft.com/office/drawing/2014/main" id="{DCB2C961-01EA-C117-2171-9DB14A62B063}"/>
              </a:ext>
            </a:extLst>
          </p:cNvPr>
          <p:cNvSpPr>
            <a:spLocks noGrp="1"/>
          </p:cNvSpPr>
          <p:nvPr>
            <p:ph type="sldNum" sz="quarter" idx="12"/>
          </p:nvPr>
        </p:nvSpPr>
        <p:spPr/>
        <p:txBody>
          <a:bodyPr/>
          <a:lstStyle/>
          <a:p>
            <a:pPr lvl="0"/>
            <a:fld id="{578E44AA-3F5A-4849-8359-0F12FBCE4F04}" type="slidenum">
              <a:rPr lang="en-US" smtClean="0"/>
              <a:t>17</a:t>
            </a:fld>
            <a:endParaRPr lang="en-US"/>
          </a:p>
        </p:txBody>
      </p:sp>
      <p:sp>
        <p:nvSpPr>
          <p:cNvPr id="8" name="Rectangle: Rounded Corners 7">
            <a:extLst>
              <a:ext uri="{FF2B5EF4-FFF2-40B4-BE49-F238E27FC236}">
                <a16:creationId xmlns:a16="http://schemas.microsoft.com/office/drawing/2014/main" id="{9DF6D6DC-505A-EB71-6067-E7B7A9460A94}"/>
              </a:ext>
            </a:extLst>
          </p:cNvPr>
          <p:cNvSpPr/>
          <p:nvPr/>
        </p:nvSpPr>
        <p:spPr>
          <a:xfrm>
            <a:off x="5404104" y="2695552"/>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72E26"/>
                </a:solidFill>
              </a:rPr>
              <a:t>24 dogs were returned to their owners in the field in </a:t>
            </a:r>
            <a:r>
              <a:rPr lang="en-US" dirty="0">
                <a:solidFill>
                  <a:schemeClr val="tx1"/>
                </a:solidFill>
              </a:rPr>
              <a:t>February</a:t>
            </a:r>
            <a:r>
              <a:rPr lang="en-US" dirty="0">
                <a:solidFill>
                  <a:srgbClr val="372E26"/>
                </a:solidFill>
              </a:rPr>
              <a:t> 2026.</a:t>
            </a:r>
          </a:p>
        </p:txBody>
      </p:sp>
      <p:sp>
        <p:nvSpPr>
          <p:cNvPr id="9" name="Rectangle: Rounded Corners 8">
            <a:extLst>
              <a:ext uri="{FF2B5EF4-FFF2-40B4-BE49-F238E27FC236}">
                <a16:creationId xmlns:a16="http://schemas.microsoft.com/office/drawing/2014/main" id="{6D749E66-A4D6-8CBF-1899-C08C2324DF02}"/>
              </a:ext>
            </a:extLst>
          </p:cNvPr>
          <p:cNvSpPr/>
          <p:nvPr/>
        </p:nvSpPr>
        <p:spPr>
          <a:xfrm>
            <a:off x="5404104" y="4327450"/>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72E26"/>
                </a:solidFill>
              </a:rPr>
              <a:t>96 dogs were secured on property by Animal Control Officers in </a:t>
            </a:r>
            <a:r>
              <a:rPr lang="en-US" dirty="0">
                <a:solidFill>
                  <a:schemeClr val="tx1"/>
                </a:solidFill>
              </a:rPr>
              <a:t>February</a:t>
            </a:r>
            <a:r>
              <a:rPr lang="en-US" dirty="0">
                <a:solidFill>
                  <a:srgbClr val="372E26"/>
                </a:solidFill>
              </a:rPr>
              <a:t> 2026.</a:t>
            </a:r>
          </a:p>
        </p:txBody>
      </p:sp>
    </p:spTree>
    <p:extLst>
      <p:ext uri="{BB962C8B-B14F-4D97-AF65-F5344CB8AC3E}">
        <p14:creationId xmlns:p14="http://schemas.microsoft.com/office/powerpoint/2010/main" val="1756444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BDF5C-24A0-C13F-F95C-F709DA873E3F}"/>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EA631C2-00F1-C01D-2E58-8DCF458BA64C}"/>
              </a:ext>
            </a:extLst>
          </p:cNvPr>
          <p:cNvGraphicFramePr>
            <a:graphicFrameLocks noGrp="1"/>
          </p:cNvGraphicFramePr>
          <p:nvPr>
            <p:ph idx="1"/>
            <p:extLst>
              <p:ext uri="{D42A27DB-BD31-4B8C-83A1-F6EECF244321}">
                <p14:modId xmlns:p14="http://schemas.microsoft.com/office/powerpoint/2010/main" val="3734780"/>
              </p:ext>
            </p:extLst>
          </p:nvPr>
        </p:nvGraphicFramePr>
        <p:xfrm>
          <a:off x="5163869" y="2631997"/>
          <a:ext cx="3065731" cy="2647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17F53FB-1C00-4FD9-5A6E-4E7BDD3AA23E}"/>
              </a:ext>
            </a:extLst>
          </p:cNvPr>
          <p:cNvSpPr>
            <a:spLocks noGrp="1"/>
          </p:cNvSpPr>
          <p:nvPr>
            <p:ph type="sldNum" sz="quarter" idx="12"/>
          </p:nvPr>
        </p:nvSpPr>
        <p:spPr/>
        <p:txBody>
          <a:bodyPr/>
          <a:lstStyle/>
          <a:p>
            <a:pPr lvl="0"/>
            <a:fld id="{578E44AA-3F5A-4849-8359-0F12FBCE4F04}" type="slidenum">
              <a:rPr lang="en-US" smtClean="0"/>
              <a:t>18</a:t>
            </a:fld>
            <a:endParaRPr lang="en-US"/>
          </a:p>
        </p:txBody>
      </p:sp>
      <p:graphicFrame>
        <p:nvGraphicFramePr>
          <p:cNvPr id="4" name="Table 3">
            <a:extLst>
              <a:ext uri="{FF2B5EF4-FFF2-40B4-BE49-F238E27FC236}">
                <a16:creationId xmlns:a16="http://schemas.microsoft.com/office/drawing/2014/main" id="{0CDF47F4-4F32-49D7-7BE1-13B786CE347D}"/>
              </a:ext>
            </a:extLst>
          </p:cNvPr>
          <p:cNvGraphicFramePr>
            <a:graphicFrameLocks noGrp="1"/>
          </p:cNvGraphicFramePr>
          <p:nvPr>
            <p:extLst>
              <p:ext uri="{D42A27DB-BD31-4B8C-83A1-F6EECF244321}">
                <p14:modId xmlns:p14="http://schemas.microsoft.com/office/powerpoint/2010/main" val="1999220473"/>
              </p:ext>
            </p:extLst>
          </p:nvPr>
        </p:nvGraphicFramePr>
        <p:xfrm>
          <a:off x="850391" y="2764736"/>
          <a:ext cx="4096512" cy="2381597"/>
        </p:xfrm>
        <a:graphic>
          <a:graphicData uri="http://schemas.openxmlformats.org/drawingml/2006/table">
            <a:tbl>
              <a:tblPr firstRow="1" bandRow="1">
                <a:tableStyleId>{5C22544A-7EE6-4342-B048-85BDC9FD1C3A}</a:tableStyleId>
              </a:tblPr>
              <a:tblGrid>
                <a:gridCol w="2048256">
                  <a:extLst>
                    <a:ext uri="{9D8B030D-6E8A-4147-A177-3AD203B41FA5}">
                      <a16:colId xmlns:a16="http://schemas.microsoft.com/office/drawing/2014/main" val="1890785363"/>
                    </a:ext>
                  </a:extLst>
                </a:gridCol>
                <a:gridCol w="2048256">
                  <a:extLst>
                    <a:ext uri="{9D8B030D-6E8A-4147-A177-3AD203B41FA5}">
                      <a16:colId xmlns:a16="http://schemas.microsoft.com/office/drawing/2014/main" val="2445036401"/>
                    </a:ext>
                  </a:extLst>
                </a:gridCol>
              </a:tblGrid>
              <a:tr h="399112">
                <a:tc>
                  <a:txBody>
                    <a:bodyPr/>
                    <a:lstStyle/>
                    <a:p>
                      <a:r>
                        <a:rPr lang="en-US" sz="1600" dirty="0"/>
                        <a:t>TYPE</a:t>
                      </a:r>
                    </a:p>
                  </a:txBody>
                  <a:tcPr marL="68580" marR="68580" marT="34290" marB="34290">
                    <a:solidFill>
                      <a:schemeClr val="tx1"/>
                    </a:solidFill>
                  </a:tcPr>
                </a:tc>
                <a:tc>
                  <a:txBody>
                    <a:bodyPr/>
                    <a:lstStyle/>
                    <a:p>
                      <a:r>
                        <a:rPr lang="en-US" sz="1600" dirty="0"/>
                        <a:t>CALLS PER TYPE</a:t>
                      </a:r>
                    </a:p>
                  </a:txBody>
                  <a:tcPr marL="68580" marR="68580" marT="34290" marB="34290">
                    <a:solidFill>
                      <a:schemeClr val="tx1"/>
                    </a:solidFill>
                  </a:tcPr>
                </a:tc>
                <a:extLst>
                  <a:ext uri="{0D108BD9-81ED-4DB2-BD59-A6C34878D82A}">
                    <a16:rowId xmlns:a16="http://schemas.microsoft.com/office/drawing/2014/main" val="4207555428"/>
                  </a:ext>
                </a:extLst>
              </a:tr>
              <a:tr h="396497">
                <a:tc>
                  <a:txBody>
                    <a:bodyPr/>
                    <a:lstStyle/>
                    <a:p>
                      <a:r>
                        <a:rPr lang="en-US" sz="1600" dirty="0"/>
                        <a:t>CAF – Breeder</a:t>
                      </a:r>
                    </a:p>
                  </a:txBody>
                  <a:tcPr marL="68580" marR="68580" marT="34290" marB="34290">
                    <a:solidFill>
                      <a:schemeClr val="accent6">
                        <a:lumMod val="20000"/>
                        <a:lumOff val="80000"/>
                      </a:schemeClr>
                    </a:solidFill>
                  </a:tcPr>
                </a:tc>
                <a:tc>
                  <a:txBody>
                    <a:bodyPr/>
                    <a:lstStyle/>
                    <a:p>
                      <a:r>
                        <a:rPr lang="en-US" sz="1600" dirty="0"/>
                        <a:t>5</a:t>
                      </a:r>
                    </a:p>
                  </a:txBody>
                  <a:tcPr marL="68580" marR="68580" marT="34290" marB="34290">
                    <a:solidFill>
                      <a:schemeClr val="accent6">
                        <a:lumMod val="20000"/>
                        <a:lumOff val="80000"/>
                      </a:schemeClr>
                    </a:solidFill>
                  </a:tcPr>
                </a:tc>
                <a:extLst>
                  <a:ext uri="{0D108BD9-81ED-4DB2-BD59-A6C34878D82A}">
                    <a16:rowId xmlns:a16="http://schemas.microsoft.com/office/drawing/2014/main" val="869163743"/>
                  </a:ext>
                </a:extLst>
              </a:tr>
              <a:tr h="396497">
                <a:tc>
                  <a:txBody>
                    <a:bodyPr/>
                    <a:lstStyle/>
                    <a:p>
                      <a:r>
                        <a:rPr lang="en-US" sz="1600" dirty="0"/>
                        <a:t>CAF – Rescue</a:t>
                      </a:r>
                    </a:p>
                  </a:txBody>
                  <a:tcPr marL="68580" marR="68580" marT="34290" marB="34290">
                    <a:solidFill>
                      <a:schemeClr val="bg1"/>
                    </a:solidFill>
                  </a:tcPr>
                </a:tc>
                <a:tc>
                  <a:txBody>
                    <a:bodyPr/>
                    <a:lstStyle/>
                    <a:p>
                      <a:r>
                        <a:rPr lang="en-US" sz="1600" dirty="0"/>
                        <a:t>0</a:t>
                      </a:r>
                    </a:p>
                  </a:txBody>
                  <a:tcPr marL="68580" marR="68580" marT="34290" marB="34290">
                    <a:solidFill>
                      <a:schemeClr val="bg1"/>
                    </a:solidFill>
                  </a:tcPr>
                </a:tc>
                <a:extLst>
                  <a:ext uri="{0D108BD9-81ED-4DB2-BD59-A6C34878D82A}">
                    <a16:rowId xmlns:a16="http://schemas.microsoft.com/office/drawing/2014/main" val="331032993"/>
                  </a:ext>
                </a:extLst>
              </a:tr>
              <a:tr h="396497">
                <a:tc>
                  <a:txBody>
                    <a:bodyPr/>
                    <a:lstStyle/>
                    <a:p>
                      <a:r>
                        <a:rPr lang="en-US" sz="1600" dirty="0"/>
                        <a:t>CAF – Kennel</a:t>
                      </a:r>
                    </a:p>
                  </a:txBody>
                  <a:tcPr marL="68580" marR="68580" marT="34290" marB="34290">
                    <a:solidFill>
                      <a:schemeClr val="accent6">
                        <a:lumMod val="20000"/>
                        <a:lumOff val="80000"/>
                      </a:schemeClr>
                    </a:solidFill>
                  </a:tcPr>
                </a:tc>
                <a:tc>
                  <a:txBody>
                    <a:bodyPr/>
                    <a:lstStyle/>
                    <a:p>
                      <a:r>
                        <a:rPr lang="en-US" sz="1600" dirty="0"/>
                        <a:t>0</a:t>
                      </a:r>
                    </a:p>
                  </a:txBody>
                  <a:tcPr marL="68580" marR="68580" marT="34290" marB="34290">
                    <a:solidFill>
                      <a:schemeClr val="accent6">
                        <a:lumMod val="20000"/>
                        <a:lumOff val="80000"/>
                      </a:schemeClr>
                    </a:solidFill>
                  </a:tcPr>
                </a:tc>
                <a:extLst>
                  <a:ext uri="{0D108BD9-81ED-4DB2-BD59-A6C34878D82A}">
                    <a16:rowId xmlns:a16="http://schemas.microsoft.com/office/drawing/2014/main" val="258031398"/>
                  </a:ext>
                </a:extLst>
              </a:tr>
              <a:tr h="396497">
                <a:tc>
                  <a:txBody>
                    <a:bodyPr/>
                    <a:lstStyle/>
                    <a:p>
                      <a:r>
                        <a:rPr lang="en-US" sz="1600" dirty="0"/>
                        <a:t>CAF – Boarding</a:t>
                      </a:r>
                    </a:p>
                  </a:txBody>
                  <a:tcPr marL="68580" marR="68580" marT="34290" marB="34290">
                    <a:solidFill>
                      <a:schemeClr val="bg1"/>
                    </a:solidFill>
                  </a:tcPr>
                </a:tc>
                <a:tc>
                  <a:txBody>
                    <a:bodyPr/>
                    <a:lstStyle/>
                    <a:p>
                      <a:r>
                        <a:rPr lang="en-US" sz="1600" dirty="0"/>
                        <a:t>0</a:t>
                      </a:r>
                    </a:p>
                  </a:txBody>
                  <a:tcPr marL="68580" marR="68580" marT="34290" marB="34290">
                    <a:solidFill>
                      <a:schemeClr val="bg1"/>
                    </a:solidFill>
                  </a:tcPr>
                </a:tc>
                <a:extLst>
                  <a:ext uri="{0D108BD9-81ED-4DB2-BD59-A6C34878D82A}">
                    <a16:rowId xmlns:a16="http://schemas.microsoft.com/office/drawing/2014/main" val="4148431281"/>
                  </a:ext>
                </a:extLst>
              </a:tr>
              <a:tr h="396497">
                <a:tc>
                  <a:txBody>
                    <a:bodyPr/>
                    <a:lstStyle/>
                    <a:p>
                      <a:r>
                        <a:rPr lang="en-US" sz="1600" b="1" dirty="0">
                          <a:solidFill>
                            <a:schemeClr val="bg1"/>
                          </a:solidFill>
                        </a:rPr>
                        <a:t>TOTAL</a:t>
                      </a:r>
                    </a:p>
                  </a:txBody>
                  <a:tcPr marL="68580" marR="68580" marT="34290" marB="34290">
                    <a:solidFill>
                      <a:schemeClr val="tx1"/>
                    </a:solidFill>
                  </a:tcPr>
                </a:tc>
                <a:tc>
                  <a:txBody>
                    <a:bodyPr/>
                    <a:lstStyle/>
                    <a:p>
                      <a:r>
                        <a:rPr lang="en-US" sz="1600" b="1" dirty="0">
                          <a:solidFill>
                            <a:schemeClr val="bg1"/>
                          </a:solidFill>
                        </a:rPr>
                        <a:t>5</a:t>
                      </a:r>
                    </a:p>
                  </a:txBody>
                  <a:tcPr marL="68580" marR="68580" marT="34290" marB="34290">
                    <a:solidFill>
                      <a:schemeClr val="tx1"/>
                    </a:solidFill>
                  </a:tcPr>
                </a:tc>
                <a:extLst>
                  <a:ext uri="{0D108BD9-81ED-4DB2-BD59-A6C34878D82A}">
                    <a16:rowId xmlns:a16="http://schemas.microsoft.com/office/drawing/2014/main" val="631007107"/>
                  </a:ext>
                </a:extLst>
              </a:tr>
            </a:tbl>
          </a:graphicData>
        </a:graphic>
      </p:graphicFrame>
      <p:sp>
        <p:nvSpPr>
          <p:cNvPr id="3" name="Title 1">
            <a:extLst>
              <a:ext uri="{FF2B5EF4-FFF2-40B4-BE49-F238E27FC236}">
                <a16:creationId xmlns:a16="http://schemas.microsoft.com/office/drawing/2014/main" id="{6C28F3C0-5B2E-F94E-F446-53A8FE50A999}"/>
              </a:ext>
            </a:extLst>
          </p:cNvPr>
          <p:cNvSpPr txBox="1">
            <a:spLocks/>
          </p:cNvSpPr>
          <p:nvPr/>
        </p:nvSpPr>
        <p:spPr>
          <a:xfrm>
            <a:off x="1142999" y="970467"/>
            <a:ext cx="6858001"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300" b="1" dirty="0">
                <a:solidFill>
                  <a:schemeClr val="tx2"/>
                </a:solidFill>
              </a:rPr>
              <a:t>Commercial Animal Facility Calls</a:t>
            </a:r>
          </a:p>
          <a:p>
            <a:pPr algn="ctr"/>
            <a:r>
              <a:rPr lang="en-US" sz="2800" dirty="0">
                <a:solidFill>
                  <a:schemeClr val="tx1"/>
                </a:solidFill>
              </a:rPr>
              <a:t>February </a:t>
            </a:r>
            <a:r>
              <a:rPr lang="en-US" sz="2500" dirty="0">
                <a:solidFill>
                  <a:schemeClr val="tx1"/>
                </a:solidFill>
              </a:rPr>
              <a:t>2026</a:t>
            </a:r>
          </a:p>
        </p:txBody>
      </p:sp>
    </p:spTree>
    <p:extLst>
      <p:ext uri="{BB962C8B-B14F-4D97-AF65-F5344CB8AC3E}">
        <p14:creationId xmlns:p14="http://schemas.microsoft.com/office/powerpoint/2010/main" val="2101319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99661AA-7EAF-BA5B-F40E-E5A6914C0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9BB75-74E9-3CD5-8162-9527105C695E}"/>
              </a:ext>
            </a:extLst>
          </p:cNvPr>
          <p:cNvSpPr>
            <a:spLocks noGrp="1"/>
          </p:cNvSpPr>
          <p:nvPr>
            <p:ph type="title"/>
          </p:nvPr>
        </p:nvSpPr>
        <p:spPr>
          <a:xfrm>
            <a:off x="971551" y="982132"/>
            <a:ext cx="7200897" cy="1303867"/>
          </a:xfrm>
        </p:spPr>
        <p:txBody>
          <a:bodyPr>
            <a:normAutofit/>
          </a:bodyPr>
          <a:lstStyle/>
          <a:p>
            <a:pPr>
              <a:lnSpc>
                <a:spcPct val="90000"/>
              </a:lnSpc>
            </a:pPr>
            <a:r>
              <a:rPr lang="en-US" b="1" dirty="0">
                <a:solidFill>
                  <a:srgbClr val="262626"/>
                </a:solidFill>
              </a:rPr>
              <a:t>Volunteer Program</a:t>
            </a:r>
            <a:br>
              <a:rPr lang="en-US" b="1" dirty="0">
                <a:solidFill>
                  <a:srgbClr val="262626"/>
                </a:solidFill>
              </a:rPr>
            </a:br>
            <a:r>
              <a:rPr lang="en-US" sz="3200" dirty="0">
                <a:solidFill>
                  <a:srgbClr val="262626"/>
                </a:solidFill>
              </a:rPr>
              <a:t>February 2026</a:t>
            </a:r>
          </a:p>
        </p:txBody>
      </p:sp>
      <p:sp>
        <p:nvSpPr>
          <p:cNvPr id="3" name="Slide Number Placeholder 2">
            <a:extLst>
              <a:ext uri="{FF2B5EF4-FFF2-40B4-BE49-F238E27FC236}">
                <a16:creationId xmlns:a16="http://schemas.microsoft.com/office/drawing/2014/main" id="{829E020B-BD62-F752-770F-4D1B9DD451BE}"/>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19</a:t>
            </a:fld>
            <a:endParaRPr lang="en-US">
              <a:solidFill>
                <a:srgbClr val="000000"/>
              </a:solidFill>
            </a:endParaRPr>
          </a:p>
        </p:txBody>
      </p:sp>
      <p:graphicFrame>
        <p:nvGraphicFramePr>
          <p:cNvPr id="4" name="Content Placeholder 3">
            <a:extLst>
              <a:ext uri="{FF2B5EF4-FFF2-40B4-BE49-F238E27FC236}">
                <a16:creationId xmlns:a16="http://schemas.microsoft.com/office/drawing/2014/main" id="{AB54A653-5EB5-BEF2-1E21-740DE5F67FAB}"/>
              </a:ext>
            </a:extLst>
          </p:cNvPr>
          <p:cNvGraphicFramePr>
            <a:graphicFrameLocks noGrp="1"/>
          </p:cNvGraphicFramePr>
          <p:nvPr>
            <p:ph idx="1"/>
            <p:extLst>
              <p:ext uri="{D42A27DB-BD31-4B8C-83A1-F6EECF244321}">
                <p14:modId xmlns:p14="http://schemas.microsoft.com/office/powerpoint/2010/main" val="525647244"/>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1348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C614199-1CA9-0A95-4D39-FDC8E3F08FDE}"/>
              </a:ext>
            </a:extLst>
          </p:cNvPr>
          <p:cNvSpPr>
            <a:spLocks noGrp="1"/>
          </p:cNvSpPr>
          <p:nvPr>
            <p:ph type="title"/>
          </p:nvPr>
        </p:nvSpPr>
        <p:spPr>
          <a:xfrm>
            <a:off x="791699" y="1055077"/>
            <a:ext cx="1899682" cy="4794578"/>
          </a:xfrm>
        </p:spPr>
        <p:txBody>
          <a:bodyPr vert="horz" lIns="68580" tIns="34290" rIns="68580" bIns="34290" rtlCol="0" anchorCtr="0" compatLnSpc="1">
            <a:normAutofit/>
          </a:bodyPr>
          <a:lstStyle/>
          <a:p>
            <a:pPr>
              <a:spcBef>
                <a:spcPct val="0"/>
              </a:spcBef>
            </a:pPr>
            <a:r>
              <a:rPr lang="en-US" sz="2800" b="1" dirty="0">
                <a:solidFill>
                  <a:srgbClr val="262626"/>
                </a:solidFill>
                <a:latin typeface="+mj-lt"/>
                <a:ea typeface="+mj-ea"/>
                <a:cs typeface="+mj-cs"/>
              </a:rPr>
              <a:t>Program Highlights</a:t>
            </a:r>
            <a:br>
              <a:rPr lang="en-US" sz="2800" b="1" dirty="0">
                <a:solidFill>
                  <a:srgbClr val="262626"/>
                </a:solidFill>
                <a:latin typeface="+mj-lt"/>
                <a:ea typeface="+mj-ea"/>
                <a:cs typeface="+mj-cs"/>
              </a:rPr>
            </a:br>
            <a:r>
              <a:rPr lang="en-US" sz="2000" dirty="0">
                <a:solidFill>
                  <a:srgbClr val="262626"/>
                </a:solidFill>
                <a:latin typeface="+mj-lt"/>
                <a:ea typeface="+mj-ea"/>
                <a:cs typeface="+mj-cs"/>
              </a:rPr>
              <a:t>February 2026</a:t>
            </a:r>
          </a:p>
        </p:txBody>
      </p:sp>
      <p:sp useBgFill="1">
        <p:nvSpPr>
          <p:cNvPr id="70" name="Rectangle 69">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1FCA1FC-E403-EBCA-6FE1-E7C0A12C16AD}"/>
              </a:ext>
            </a:extLst>
          </p:cNvPr>
          <p:cNvSpPr>
            <a:spLocks noGrp="1"/>
          </p:cNvSpPr>
          <p:nvPr>
            <p:ph type="sldNum" sz="quarter" idx="12"/>
          </p:nvPr>
        </p:nvSpPr>
        <p:spPr>
          <a:xfrm>
            <a:off x="8287222" y="6379383"/>
            <a:ext cx="407023" cy="279400"/>
          </a:xfrm>
        </p:spPr>
        <p:txBody>
          <a:bodyPr>
            <a:normAutofit/>
          </a:bodyPr>
          <a:lstStyle/>
          <a:p>
            <a:pPr lvl="0">
              <a:spcAft>
                <a:spcPts val="600"/>
              </a:spcAft>
            </a:pPr>
            <a:fld id="{578E44AA-3F5A-4849-8359-0F12FBCE4F04}" type="slidenum">
              <a:rPr lang="en-US" smtClean="0"/>
              <a:pPr lvl="0">
                <a:spcAft>
                  <a:spcPts val="600"/>
                </a:spcAft>
              </a:pPr>
              <a:t>2</a:t>
            </a:fld>
            <a:endParaRPr lang="en-US"/>
          </a:p>
        </p:txBody>
      </p:sp>
      <p:graphicFrame>
        <p:nvGraphicFramePr>
          <p:cNvPr id="59" name="Content Placeholder 2">
            <a:extLst>
              <a:ext uri="{FF2B5EF4-FFF2-40B4-BE49-F238E27FC236}">
                <a16:creationId xmlns:a16="http://schemas.microsoft.com/office/drawing/2014/main" id="{0EDDD9EF-97BE-8799-3F4A-EFE21C10B5C3}"/>
              </a:ext>
            </a:extLst>
          </p:cNvPr>
          <p:cNvGraphicFramePr>
            <a:graphicFrameLocks noGrp="1"/>
          </p:cNvGraphicFramePr>
          <p:nvPr>
            <p:ph idx="1"/>
            <p:extLst>
              <p:ext uri="{D42A27DB-BD31-4B8C-83A1-F6EECF244321}">
                <p14:modId xmlns:p14="http://schemas.microsoft.com/office/powerpoint/2010/main" val="3472053535"/>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230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B1772DAD-446C-4C23-8DD2-9EA339D8B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55006BC8-6B91-450A-86BD-6FB65EACB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52" name="Picture 51">
              <a:extLst>
                <a:ext uri="{FF2B5EF4-FFF2-40B4-BE49-F238E27FC236}">
                  <a16:creationId xmlns:a16="http://schemas.microsoft.com/office/drawing/2014/main" id="{5E53EB03-ABCD-43FB-80B8-B99EFA91A94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4" name="Rectangle 63">
              <a:extLst>
                <a:ext uri="{FF2B5EF4-FFF2-40B4-BE49-F238E27FC236}">
                  <a16:creationId xmlns:a16="http://schemas.microsoft.com/office/drawing/2014/main" id="{16516F06-85E8-499D-83CE-43A050421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4" name="Picture 53">
              <a:extLst>
                <a:ext uri="{FF2B5EF4-FFF2-40B4-BE49-F238E27FC236}">
                  <a16:creationId xmlns:a16="http://schemas.microsoft.com/office/drawing/2014/main" id="{FEAB8FC2-6D2E-472F-A503-B39212C9E95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5" name="Picture 54">
              <a:extLst>
                <a:ext uri="{FF2B5EF4-FFF2-40B4-BE49-F238E27FC236}">
                  <a16:creationId xmlns:a16="http://schemas.microsoft.com/office/drawing/2014/main" id="{47CBDA81-DEF0-491E-A62D-73AB24C273B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FD5B06A2-1F56-B60C-E6E4-95B838881F7D}"/>
              </a:ext>
            </a:extLst>
          </p:cNvPr>
          <p:cNvSpPr>
            <a:spLocks noGrp="1"/>
          </p:cNvSpPr>
          <p:nvPr>
            <p:ph type="title"/>
          </p:nvPr>
        </p:nvSpPr>
        <p:spPr>
          <a:xfrm>
            <a:off x="4809148" y="982132"/>
            <a:ext cx="3564470" cy="1303867"/>
          </a:xfrm>
        </p:spPr>
        <p:txBody>
          <a:bodyPr>
            <a:normAutofit/>
          </a:bodyPr>
          <a:lstStyle/>
          <a:p>
            <a:pPr>
              <a:lnSpc>
                <a:spcPct val="90000"/>
              </a:lnSpc>
            </a:pPr>
            <a:r>
              <a:rPr lang="en-US"/>
              <a:t>Donations </a:t>
            </a:r>
            <a:br>
              <a:rPr lang="en-US"/>
            </a:br>
            <a:r>
              <a:rPr lang="en-US"/>
              <a:t>from Zeus!</a:t>
            </a:r>
          </a:p>
        </p:txBody>
      </p:sp>
      <p:sp>
        <p:nvSpPr>
          <p:cNvPr id="66" name="Rectangle 65">
            <a:extLst>
              <a:ext uri="{FF2B5EF4-FFF2-40B4-BE49-F238E27FC236}">
                <a16:creationId xmlns:a16="http://schemas.microsoft.com/office/drawing/2014/main" id="{E26CFBA2-8375-42B7-BB40-605556C4E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3732370" cy="4659376"/>
          </a:xfrm>
          <a:prstGeom prst="rect">
            <a:avLst/>
          </a:prstGeom>
          <a:solidFill>
            <a:schemeClr val="bg2"/>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55EE060-D59E-4B9A-8C1E-84440A775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1254051"/>
            <a:ext cx="1881489" cy="2094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rabbit looking out a window&#10;&#10;AI-generated content may be incorrect.">
            <a:extLst>
              <a:ext uri="{FF2B5EF4-FFF2-40B4-BE49-F238E27FC236}">
                <a16:creationId xmlns:a16="http://schemas.microsoft.com/office/drawing/2014/main" id="{F9B42B4C-341A-4949-1BF3-EBE38EA89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408" y="1454882"/>
            <a:ext cx="1650837" cy="1650837"/>
          </a:xfrm>
          <a:prstGeom prst="rect">
            <a:avLst/>
          </a:prstGeom>
        </p:spPr>
      </p:pic>
      <p:sp>
        <p:nvSpPr>
          <p:cNvPr id="61" name="Rectangle 60">
            <a:extLst>
              <a:ext uri="{FF2B5EF4-FFF2-40B4-BE49-F238E27FC236}">
                <a16:creationId xmlns:a16="http://schemas.microsoft.com/office/drawing/2014/main" id="{BA00D986-71F3-4374-9993-6FFB6D186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9860" y="1254050"/>
            <a:ext cx="1516070"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F6E9C41E-FDD8-44C7-BF30-687FB2D82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5463" y="2400639"/>
            <a:ext cx="3291840" cy="0"/>
          </a:xfrm>
          <a:prstGeom prst="line">
            <a:avLst/>
          </a:prstGeom>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6C451AE5-3856-4CA6-9324-3F475F3A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509434"/>
            <a:ext cx="1881489" cy="2086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alendar&#10;&#10;AI-generated content may be incorrect.">
            <a:extLst>
              <a:ext uri="{FF2B5EF4-FFF2-40B4-BE49-F238E27FC236}">
                <a16:creationId xmlns:a16="http://schemas.microsoft.com/office/drawing/2014/main" id="{D1356680-EA7B-8F5F-DE94-816C1729735F}"/>
              </a:ext>
            </a:extLst>
          </p:cNvPr>
          <p:cNvPicPr>
            <a:picLocks noChangeAspect="1"/>
          </p:cNvPicPr>
          <p:nvPr/>
        </p:nvPicPr>
        <p:blipFill>
          <a:blip r:embed="rId6">
            <a:extLst>
              <a:ext uri="{28A0092B-C50C-407E-A947-70E740481C1C}">
                <a14:useLocalDpi xmlns:a14="http://schemas.microsoft.com/office/drawing/2010/main" val="0"/>
              </a:ext>
            </a:extLst>
          </a:blip>
          <a:srcRect l="12108" r="18766" b="-4"/>
          <a:stretch>
            <a:fillRect/>
          </a:stretch>
        </p:blipFill>
        <p:spPr>
          <a:xfrm>
            <a:off x="1267013" y="3679249"/>
            <a:ext cx="1207626" cy="1747063"/>
          </a:xfrm>
          <a:prstGeom prst="rect">
            <a:avLst/>
          </a:prstGeom>
        </p:spPr>
      </p:pic>
      <p:sp>
        <p:nvSpPr>
          <p:cNvPr id="67" name="Rectangle 66">
            <a:extLst>
              <a:ext uri="{FF2B5EF4-FFF2-40B4-BE49-F238E27FC236}">
                <a16:creationId xmlns:a16="http://schemas.microsoft.com/office/drawing/2014/main" id="{247A7C4C-EEE8-40B0-A8E1-1E249FD30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2518" y="2917369"/>
            <a:ext cx="1497561" cy="267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dog sitting on the floor&#10;&#10;AI-generated content may be incorrect.">
            <a:extLst>
              <a:ext uri="{FF2B5EF4-FFF2-40B4-BE49-F238E27FC236}">
                <a16:creationId xmlns:a16="http://schemas.microsoft.com/office/drawing/2014/main" id="{82E8B9F6-53BA-CC74-9C95-B31589A05834}"/>
              </a:ext>
            </a:extLst>
          </p:cNvPr>
          <p:cNvPicPr>
            <a:picLocks noChangeAspect="1"/>
          </p:cNvPicPr>
          <p:nvPr/>
        </p:nvPicPr>
        <p:blipFill>
          <a:blip r:embed="rId7">
            <a:extLst>
              <a:ext uri="{28A0092B-C50C-407E-A947-70E740481C1C}">
                <a14:useLocalDpi xmlns:a14="http://schemas.microsoft.com/office/drawing/2010/main" val="0"/>
              </a:ext>
            </a:extLst>
          </a:blip>
          <a:srcRect l="21573" r="12657" b="4316"/>
          <a:stretch>
            <a:fillRect/>
          </a:stretch>
        </p:blipFill>
        <p:spPr>
          <a:xfrm>
            <a:off x="3054420" y="3353036"/>
            <a:ext cx="1264800" cy="1840051"/>
          </a:xfrm>
          <a:prstGeom prst="rect">
            <a:avLst/>
          </a:prstGeom>
        </p:spPr>
      </p:pic>
      <p:sp>
        <p:nvSpPr>
          <p:cNvPr id="12" name="Content Placeholder 11">
            <a:extLst>
              <a:ext uri="{FF2B5EF4-FFF2-40B4-BE49-F238E27FC236}">
                <a16:creationId xmlns:a16="http://schemas.microsoft.com/office/drawing/2014/main" id="{CEA95430-44E4-9399-CB15-C905CD256667}"/>
              </a:ext>
            </a:extLst>
          </p:cNvPr>
          <p:cNvSpPr>
            <a:spLocks noGrp="1"/>
          </p:cNvSpPr>
          <p:nvPr>
            <p:ph idx="1"/>
          </p:nvPr>
        </p:nvSpPr>
        <p:spPr>
          <a:xfrm>
            <a:off x="4809148" y="2556932"/>
            <a:ext cx="3564470" cy="3318936"/>
          </a:xfrm>
        </p:spPr>
        <p:txBody>
          <a:bodyPr>
            <a:normAutofit/>
          </a:bodyPr>
          <a:lstStyle/>
          <a:p>
            <a:pPr>
              <a:lnSpc>
                <a:spcPct val="90000"/>
              </a:lnSpc>
            </a:pPr>
            <a:r>
              <a:rPr lang="en-US" sz="1600"/>
              <a:t>About a year ago, Zeus rang a family’s doorbell while lost and chose to stay on their porch until he got help. Though he had a microchip, his owner never responded, and over time, Zeus found his forever home with the family who took him in.</a:t>
            </a:r>
          </a:p>
          <a:p>
            <a:pPr>
              <a:lnSpc>
                <a:spcPct val="90000"/>
              </a:lnSpc>
            </a:pPr>
            <a:r>
              <a:rPr lang="en-US" sz="1600"/>
              <a:t>In February, Zeus and his mom, Renee, came to the shelter to help dogs who haven’t been as lucky as he was. They donated toys, supplies, and more for pets still waiting for their second chance.</a:t>
            </a:r>
          </a:p>
        </p:txBody>
      </p:sp>
      <p:sp>
        <p:nvSpPr>
          <p:cNvPr id="4" name="Slide Number Placeholder 3">
            <a:extLst>
              <a:ext uri="{FF2B5EF4-FFF2-40B4-BE49-F238E27FC236}">
                <a16:creationId xmlns:a16="http://schemas.microsoft.com/office/drawing/2014/main" id="{DAB96BFA-C208-7714-7535-2CF7618D627A}"/>
              </a:ext>
            </a:extLst>
          </p:cNvPr>
          <p:cNvSpPr>
            <a:spLocks noGrp="1"/>
          </p:cNvSpPr>
          <p:nvPr>
            <p:ph type="sldNum" sz="quarter" idx="12"/>
          </p:nvPr>
        </p:nvSpPr>
        <p:spPr>
          <a:xfrm>
            <a:off x="7765425" y="5934456"/>
            <a:ext cx="407023" cy="279400"/>
          </a:xfrm>
        </p:spPr>
        <p:txBody>
          <a:bodyPr>
            <a:normAutofit/>
          </a:bodyPr>
          <a:lstStyle/>
          <a:p>
            <a:pPr lvl="0">
              <a:spcAft>
                <a:spcPts val="600"/>
              </a:spcAft>
            </a:pPr>
            <a:fld id="{578E44AA-3F5A-4849-8359-0F12FBCE4F04}" type="slidenum">
              <a:rPr lang="en-US" smtClean="0"/>
              <a:pPr lvl="0">
                <a:spcAft>
                  <a:spcPts val="600"/>
                </a:spcAft>
              </a:pPr>
              <a:t>20</a:t>
            </a:fld>
            <a:endParaRPr lang="en-US"/>
          </a:p>
        </p:txBody>
      </p:sp>
    </p:spTree>
    <p:extLst>
      <p:ext uri="{BB962C8B-B14F-4D97-AF65-F5344CB8AC3E}">
        <p14:creationId xmlns:p14="http://schemas.microsoft.com/office/powerpoint/2010/main" val="103030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4C2E-A3D1-80E0-6C9C-1D8D6782B157}"/>
              </a:ext>
            </a:extLst>
          </p:cNvPr>
          <p:cNvSpPr>
            <a:spLocks noGrp="1"/>
          </p:cNvSpPr>
          <p:nvPr>
            <p:ph type="title"/>
          </p:nvPr>
        </p:nvSpPr>
        <p:spPr/>
        <p:txBody>
          <a:bodyPr>
            <a:normAutofit/>
          </a:bodyPr>
          <a:lstStyle/>
          <a:p>
            <a:r>
              <a:rPr lang="en-US" b="1" dirty="0">
                <a:solidFill>
                  <a:schemeClr val="tx2"/>
                </a:solidFill>
              </a:rPr>
              <a:t>2026 Year To Date</a:t>
            </a:r>
            <a:br>
              <a:rPr lang="en-US" dirty="0"/>
            </a:br>
            <a:r>
              <a:rPr lang="en-US" sz="2400" dirty="0"/>
              <a:t>January 1</a:t>
            </a:r>
            <a:r>
              <a:rPr lang="en-US" sz="2400" baseline="30000" dirty="0"/>
              <a:t>st</a:t>
            </a:r>
            <a:r>
              <a:rPr lang="en-US" sz="2400" dirty="0"/>
              <a:t> – </a:t>
            </a:r>
            <a:r>
              <a:rPr lang="en-US" sz="2400" dirty="0">
                <a:solidFill>
                  <a:schemeClr val="tx1"/>
                </a:solidFill>
              </a:rPr>
              <a:t>February 28</a:t>
            </a:r>
            <a:r>
              <a:rPr lang="en-US" sz="2400" baseline="30000" dirty="0">
                <a:solidFill>
                  <a:schemeClr val="tx1"/>
                </a:solidFill>
              </a:rPr>
              <a:t>th</a:t>
            </a:r>
            <a:r>
              <a:rPr lang="en-US" sz="2400" dirty="0"/>
              <a:t> </a:t>
            </a:r>
          </a:p>
        </p:txBody>
      </p:sp>
      <p:graphicFrame>
        <p:nvGraphicFramePr>
          <p:cNvPr id="9" name="Content Placeholder 8">
            <a:extLst>
              <a:ext uri="{FF2B5EF4-FFF2-40B4-BE49-F238E27FC236}">
                <a16:creationId xmlns:a16="http://schemas.microsoft.com/office/drawing/2014/main" id="{BB484EBF-3089-53C4-DC57-85D0B7FE9A9C}"/>
              </a:ext>
            </a:extLst>
          </p:cNvPr>
          <p:cNvGraphicFramePr>
            <a:graphicFrameLocks noGrp="1"/>
          </p:cNvGraphicFramePr>
          <p:nvPr>
            <p:ph idx="1"/>
            <p:extLst>
              <p:ext uri="{D42A27DB-BD31-4B8C-83A1-F6EECF244321}">
                <p14:modId xmlns:p14="http://schemas.microsoft.com/office/powerpoint/2010/main" val="511631470"/>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a:extLst>
              <a:ext uri="{FF2B5EF4-FFF2-40B4-BE49-F238E27FC236}">
                <a16:creationId xmlns:a16="http://schemas.microsoft.com/office/drawing/2014/main" id="{16FFA21D-81E2-7242-BB58-B6EFBF19987D}"/>
              </a:ext>
            </a:extLst>
          </p:cNvPr>
          <p:cNvSpPr>
            <a:spLocks noGrp="1"/>
          </p:cNvSpPr>
          <p:nvPr>
            <p:ph type="sldNum" sz="quarter" idx="12"/>
          </p:nvPr>
        </p:nvSpPr>
        <p:spPr/>
        <p:txBody>
          <a:bodyPr/>
          <a:lstStyle/>
          <a:p>
            <a:pPr lvl="0"/>
            <a:fld id="{578E44AA-3F5A-4849-8359-0F12FBCE4F04}" type="slidenum">
              <a:rPr lang="en-US" smtClean="0"/>
              <a:t>21</a:t>
            </a:fld>
            <a:endParaRPr lang="en-US"/>
          </a:p>
        </p:txBody>
      </p:sp>
    </p:spTree>
    <p:extLst>
      <p:ext uri="{BB962C8B-B14F-4D97-AF65-F5344CB8AC3E}">
        <p14:creationId xmlns:p14="http://schemas.microsoft.com/office/powerpoint/2010/main" val="2101271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603CB67-2EEA-71C3-8160-1DA2BC19BB1E}"/>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pic>
        <p:nvPicPr>
          <p:cNvPr id="4" name="Picture 3" descr="A picture containing diagram&#10;&#10;AI-generated content may be incorrect.">
            <a:extLst>
              <a:ext uri="{FF2B5EF4-FFF2-40B4-BE49-F238E27FC236}">
                <a16:creationId xmlns:a16="http://schemas.microsoft.com/office/drawing/2014/main" id="{9849F8D8-F420-63F3-F794-3585984E0D07}"/>
              </a:ext>
            </a:extLst>
          </p:cNvPr>
          <p:cNvPicPr>
            <a:picLocks noChangeAspect="1"/>
          </p:cNvPicPr>
          <p:nvPr/>
        </p:nvPicPr>
        <p:blipFill>
          <a:blip r:embed="rId4">
            <a:extLst>
              <a:ext uri="{28A0092B-C50C-407E-A947-70E740481C1C}">
                <a14:useLocalDpi xmlns:a14="http://schemas.microsoft.com/office/drawing/2010/main" val="0"/>
              </a:ext>
            </a:extLst>
          </a:blip>
          <a:srcRect l="10977"/>
          <a:stretch>
            <a:fillRect/>
          </a:stretch>
        </p:blipFill>
        <p:spPr>
          <a:xfrm>
            <a:off x="940418" y="635628"/>
            <a:ext cx="7232030" cy="5586743"/>
          </a:xfrm>
          <a:prstGeom prst="rect">
            <a:avLst/>
          </a:prstGeom>
        </p:spPr>
      </p:pic>
      <p:grpSp>
        <p:nvGrpSpPr>
          <p:cNvPr id="44" name="Group 43">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45"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6" name="Picture 45">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7"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8" name="Picture 47">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2A063E52-677C-C69A-248B-A60568F490B4}"/>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smtClean="0"/>
              <a:pPr lvl="0">
                <a:spcAft>
                  <a:spcPts val="600"/>
                </a:spcAft>
              </a:pPr>
              <a:t>22</a:t>
            </a:fld>
            <a:endParaRPr lang="en-US"/>
          </a:p>
        </p:txBody>
      </p:sp>
    </p:spTree>
    <p:extLst>
      <p:ext uri="{BB962C8B-B14F-4D97-AF65-F5344CB8AC3E}">
        <p14:creationId xmlns:p14="http://schemas.microsoft.com/office/powerpoint/2010/main" val="2205084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48486B3A-3DC7-1E67-E84D-C3892776784B}"/>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pic>
        <p:nvPicPr>
          <p:cNvPr id="4" name="Picture 3" descr="A picture containing diagram&#10;&#10;AI-generated content may be incorrect.">
            <a:extLst>
              <a:ext uri="{FF2B5EF4-FFF2-40B4-BE49-F238E27FC236}">
                <a16:creationId xmlns:a16="http://schemas.microsoft.com/office/drawing/2014/main" id="{89323B31-9AE1-72D2-058D-506E708D65F7}"/>
              </a:ext>
            </a:extLst>
          </p:cNvPr>
          <p:cNvPicPr>
            <a:picLocks noChangeAspect="1"/>
          </p:cNvPicPr>
          <p:nvPr/>
        </p:nvPicPr>
        <p:blipFill>
          <a:blip r:embed="rId4">
            <a:extLst>
              <a:ext uri="{28A0092B-C50C-407E-A947-70E740481C1C}">
                <a14:useLocalDpi xmlns:a14="http://schemas.microsoft.com/office/drawing/2010/main" val="0"/>
              </a:ext>
            </a:extLst>
          </a:blip>
          <a:srcRect l="11946" r="-1355"/>
          <a:stretch>
            <a:fillRect/>
          </a:stretch>
        </p:blipFill>
        <p:spPr>
          <a:xfrm>
            <a:off x="922707" y="627255"/>
            <a:ext cx="7326313" cy="5659577"/>
          </a:xfrm>
          <a:prstGeom prst="rect">
            <a:avLst/>
          </a:prstGeom>
        </p:spPr>
      </p:pic>
      <p:grpSp>
        <p:nvGrpSpPr>
          <p:cNvPr id="44" name="Group 43">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45"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6" name="Picture 45">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7"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8" name="Picture 47">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3E3C3AC8-3B34-3971-6B3A-2F1BCAF15DAC}"/>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smtClean="0"/>
              <a:pPr lvl="0">
                <a:spcAft>
                  <a:spcPts val="600"/>
                </a:spcAft>
              </a:pPr>
              <a:t>23</a:t>
            </a:fld>
            <a:endParaRPr lang="en-US"/>
          </a:p>
        </p:txBody>
      </p:sp>
    </p:spTree>
    <p:extLst>
      <p:ext uri="{BB962C8B-B14F-4D97-AF65-F5344CB8AC3E}">
        <p14:creationId xmlns:p14="http://schemas.microsoft.com/office/powerpoint/2010/main" val="2382832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7689AAD-F469-B00C-EA3B-184F56C5A4CA}"/>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pic>
        <p:nvPicPr>
          <p:cNvPr id="4" name="Picture 3" descr="A picture containing text, device&#10;&#10;AI-generated content may be incorrect.">
            <a:extLst>
              <a:ext uri="{FF2B5EF4-FFF2-40B4-BE49-F238E27FC236}">
                <a16:creationId xmlns:a16="http://schemas.microsoft.com/office/drawing/2014/main" id="{01A0E504-0DD6-58DA-D645-B9FF4DF7E978}"/>
              </a:ext>
            </a:extLst>
          </p:cNvPr>
          <p:cNvPicPr>
            <a:picLocks noChangeAspect="1"/>
          </p:cNvPicPr>
          <p:nvPr/>
        </p:nvPicPr>
        <p:blipFill>
          <a:blip r:embed="rId4">
            <a:extLst>
              <a:ext uri="{28A0092B-C50C-407E-A947-70E740481C1C}">
                <a14:useLocalDpi xmlns:a14="http://schemas.microsoft.com/office/drawing/2010/main" val="0"/>
              </a:ext>
            </a:extLst>
          </a:blip>
          <a:srcRect l="10591"/>
          <a:stretch>
            <a:fillRect/>
          </a:stretch>
        </p:blipFill>
        <p:spPr>
          <a:xfrm>
            <a:off x="868127" y="653663"/>
            <a:ext cx="7185337" cy="5550673"/>
          </a:xfrm>
          <a:prstGeom prst="rect">
            <a:avLst/>
          </a:prstGeom>
        </p:spPr>
      </p:pic>
      <p:grpSp>
        <p:nvGrpSpPr>
          <p:cNvPr id="44" name="Group 43">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45"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6" name="Picture 45">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7"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8" name="Picture 47">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CE2756D3-4C20-0589-DB68-1A838F063470}"/>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smtClean="0"/>
              <a:pPr lvl="0">
                <a:spcAft>
                  <a:spcPts val="600"/>
                </a:spcAft>
              </a:pPr>
              <a:t>24</a:t>
            </a:fld>
            <a:endParaRPr lang="en-US"/>
          </a:p>
        </p:txBody>
      </p:sp>
    </p:spTree>
    <p:extLst>
      <p:ext uri="{BB962C8B-B14F-4D97-AF65-F5344CB8AC3E}">
        <p14:creationId xmlns:p14="http://schemas.microsoft.com/office/powerpoint/2010/main" val="140874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A5B0222-9A28-0E35-07EF-5E5493D85213}"/>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pic>
        <p:nvPicPr>
          <p:cNvPr id="4" name="Picture 3" descr="A picture containing diagram&#10;&#10;AI-generated content may be incorrect.">
            <a:extLst>
              <a:ext uri="{FF2B5EF4-FFF2-40B4-BE49-F238E27FC236}">
                <a16:creationId xmlns:a16="http://schemas.microsoft.com/office/drawing/2014/main" id="{26A28F9D-0538-EC07-E10A-ABEEB5EAAAAD}"/>
              </a:ext>
            </a:extLst>
          </p:cNvPr>
          <p:cNvPicPr>
            <a:picLocks noChangeAspect="1"/>
          </p:cNvPicPr>
          <p:nvPr/>
        </p:nvPicPr>
        <p:blipFill>
          <a:blip r:embed="rId4">
            <a:extLst>
              <a:ext uri="{28A0092B-C50C-407E-A947-70E740481C1C}">
                <a14:useLocalDpi xmlns:a14="http://schemas.microsoft.com/office/drawing/2010/main" val="0"/>
              </a:ext>
            </a:extLst>
          </a:blip>
          <a:srcRect l="11135" t="422" r="-2009" b="-422"/>
          <a:stretch>
            <a:fillRect/>
          </a:stretch>
        </p:blipFill>
        <p:spPr>
          <a:xfrm>
            <a:off x="919733" y="649097"/>
            <a:ext cx="7303656" cy="5642074"/>
          </a:xfrm>
          <a:prstGeom prst="rect">
            <a:avLst/>
          </a:prstGeom>
        </p:spPr>
      </p:pic>
      <p:grpSp>
        <p:nvGrpSpPr>
          <p:cNvPr id="44" name="Group 43">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45"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6" name="Picture 45">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7"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8" name="Picture 47">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92203B77-351C-2521-AF50-F23B8FF7494D}"/>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smtClean="0"/>
              <a:pPr lvl="0">
                <a:spcAft>
                  <a:spcPts val="600"/>
                </a:spcAft>
              </a:pPr>
              <a:t>25</a:t>
            </a:fld>
            <a:endParaRPr lang="en-US"/>
          </a:p>
        </p:txBody>
      </p:sp>
    </p:spTree>
    <p:extLst>
      <p:ext uri="{BB962C8B-B14F-4D97-AF65-F5344CB8AC3E}">
        <p14:creationId xmlns:p14="http://schemas.microsoft.com/office/powerpoint/2010/main" val="2395067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3A2EA39D-AD20-4EB8-A5A2-909783A44B56}"/>
            </a:ext>
          </a:extLst>
        </p:cNvPr>
        <p:cNvGrpSpPr/>
        <p:nvPr/>
      </p:nvGrpSpPr>
      <p:grpSpPr>
        <a:xfrm>
          <a:off x="0" y="0"/>
          <a:ext cx="0" cy="0"/>
          <a:chOff x="0" y="0"/>
          <a:chExt cx="0" cy="0"/>
        </a:xfrm>
      </p:grpSpPr>
      <p:grpSp>
        <p:nvGrpSpPr>
          <p:cNvPr id="166" name="Group 165">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67" name="Picture 166">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8" name="Rectangle 167">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9" name="Picture 168">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0" name="Picture 169">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2" name="Straight Connector 171">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4" name="Rectangle 173">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75">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77" name="Picture 176">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8" name="Rectangle 177">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9" name="Picture 178">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0" name="Picture 179">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2162C7CE-7E5B-A5A8-928B-F66C4E541F8D}"/>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b="1" kern="1200" cap="none" dirty="0">
                <a:ln w="3175" cmpd="sng">
                  <a:noFill/>
                </a:ln>
                <a:solidFill>
                  <a:schemeClr val="tx1">
                    <a:lumMod val="85000"/>
                    <a:lumOff val="15000"/>
                  </a:schemeClr>
                </a:solidFill>
                <a:effectLst/>
                <a:latin typeface="+mj-lt"/>
                <a:ea typeface="+mj-ea"/>
                <a:cs typeface="+mj-cs"/>
              </a:rPr>
              <a:t>February Adoptions</a:t>
            </a:r>
            <a:br>
              <a:rPr lang="en-US" sz="3400" b="1" kern="1200" cap="none" dirty="0">
                <a:ln w="3175" cmpd="sng">
                  <a:noFill/>
                </a:ln>
                <a:solidFill>
                  <a:schemeClr val="tx1">
                    <a:lumMod val="85000"/>
                    <a:lumOff val="15000"/>
                  </a:schemeClr>
                </a:solidFill>
                <a:effectLst/>
                <a:latin typeface="+mj-lt"/>
                <a:ea typeface="+mj-ea"/>
                <a:cs typeface="+mj-cs"/>
              </a:rPr>
            </a:br>
            <a:r>
              <a:rPr lang="en-US" sz="3400" kern="1200" cap="none" dirty="0">
                <a:ln w="3175" cmpd="sng">
                  <a:noFill/>
                </a:ln>
                <a:solidFill>
                  <a:schemeClr val="tx1">
                    <a:lumMod val="85000"/>
                    <a:lumOff val="15000"/>
                  </a:schemeClr>
                </a:solidFill>
                <a:effectLst/>
                <a:latin typeface="+mj-lt"/>
                <a:ea typeface="+mj-ea"/>
                <a:cs typeface="+mj-cs"/>
              </a:rPr>
              <a:t>February 2</a:t>
            </a:r>
            <a:r>
              <a:rPr lang="en-US" sz="3400" kern="1200" cap="none" baseline="30000" dirty="0">
                <a:ln w="3175" cmpd="sng">
                  <a:noFill/>
                </a:ln>
                <a:solidFill>
                  <a:schemeClr val="tx1">
                    <a:lumMod val="85000"/>
                    <a:lumOff val="15000"/>
                  </a:schemeClr>
                </a:solidFill>
                <a:effectLst/>
                <a:latin typeface="+mj-lt"/>
                <a:ea typeface="+mj-ea"/>
                <a:cs typeface="+mj-cs"/>
              </a:rPr>
              <a:t>nd</a:t>
            </a:r>
            <a:r>
              <a:rPr lang="en-US" sz="3400" kern="1200" cap="none" dirty="0">
                <a:ln w="3175" cmpd="sng">
                  <a:noFill/>
                </a:ln>
                <a:solidFill>
                  <a:schemeClr val="tx1">
                    <a:lumMod val="85000"/>
                    <a:lumOff val="15000"/>
                  </a:schemeClr>
                </a:solidFill>
                <a:effectLst/>
                <a:latin typeface="+mj-lt"/>
                <a:ea typeface="+mj-ea"/>
                <a:cs typeface="+mj-cs"/>
              </a:rPr>
              <a:t> – February 28</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a:t>
            </a:r>
          </a:p>
        </p:txBody>
      </p:sp>
      <p:sp>
        <p:nvSpPr>
          <p:cNvPr id="182" name="Rectangle 181">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1A38F5-BA64-3E0E-7814-F4A10F88B17F}"/>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1524609" y="1257341"/>
            <a:ext cx="2798064" cy="279806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1FA4CFB6-4F73-803B-812B-2263D0729ACC}"/>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4821911" y="1257341"/>
            <a:ext cx="2798064" cy="2798064"/>
          </a:xfrm>
          <a:prstGeom prst="rect">
            <a:avLst/>
          </a:prstGeom>
        </p:spPr>
      </p:pic>
      <p:cxnSp>
        <p:nvCxnSpPr>
          <p:cNvPr id="184" name="Straight Connector 183">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59727DB-8CB8-2616-8AF6-7745601BD5DC}"/>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3</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8779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CA1151B-B186-825C-C1AA-4D2EF29F5507}"/>
            </a:ext>
          </a:extLst>
        </p:cNvPr>
        <p:cNvGrpSpPr/>
        <p:nvPr/>
      </p:nvGrpSpPr>
      <p:grpSpPr>
        <a:xfrm>
          <a:off x="0" y="0"/>
          <a:ext cx="0" cy="0"/>
          <a:chOff x="0" y="0"/>
          <a:chExt cx="0" cy="0"/>
        </a:xfrm>
      </p:grpSpPr>
      <p:grpSp>
        <p:nvGrpSpPr>
          <p:cNvPr id="189" name="Group 18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90" name="Picture 18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1" name="Rectangle 19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2" name="Picture 19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93" name="Picture 19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5" name="Straight Connector 19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197" name="Rectangle 196">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00" name="Picture 199">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1" name="Rectangle 200">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2" name="Picture 201">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3" name="Picture 202">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05E45D5C-D515-29B3-384E-CF14796CC543}"/>
              </a:ext>
            </a:extLst>
          </p:cNvPr>
          <p:cNvSpPr>
            <a:spLocks noGrp="1"/>
          </p:cNvSpPr>
          <p:nvPr>
            <p:ph type="title"/>
          </p:nvPr>
        </p:nvSpPr>
        <p:spPr>
          <a:xfrm>
            <a:off x="748146" y="982132"/>
            <a:ext cx="3070512" cy="2823880"/>
          </a:xfrm>
        </p:spPr>
        <p:txBody>
          <a:bodyPr vert="horz" lIns="91440" tIns="45720" rIns="91440" bIns="45720" rtlCol="0" anchor="b">
            <a:normAutofit/>
          </a:bodyPr>
          <a:lstStyle/>
          <a:p>
            <a:r>
              <a:rPr lang="en-US" sz="3900" b="1" dirty="0">
                <a:solidFill>
                  <a:srgbClr val="262626"/>
                </a:solidFill>
              </a:rPr>
              <a:t>Fee-Waived Valentine Adoptions</a:t>
            </a:r>
            <a:br>
              <a:rPr lang="en-US" sz="3900" b="1" dirty="0">
                <a:solidFill>
                  <a:srgbClr val="262626"/>
                </a:solidFill>
              </a:rPr>
            </a:br>
            <a:r>
              <a:rPr lang="en-US" sz="2400" dirty="0">
                <a:solidFill>
                  <a:srgbClr val="262626"/>
                </a:solidFill>
              </a:rPr>
              <a:t>February 14th</a:t>
            </a:r>
          </a:p>
        </p:txBody>
      </p:sp>
      <p:pic>
        <p:nvPicPr>
          <p:cNvPr id="5" name="Picture 4">
            <a:extLst>
              <a:ext uri="{FF2B5EF4-FFF2-40B4-BE49-F238E27FC236}">
                <a16:creationId xmlns:a16="http://schemas.microsoft.com/office/drawing/2014/main" id="{DB92C219-C57B-999F-EFB5-416AD4005C56}"/>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4064001" y="1377949"/>
            <a:ext cx="4102099" cy="4102099"/>
          </a:xfrm>
          <a:prstGeom prst="rect">
            <a:avLst/>
          </a:prstGeom>
          <a:ln w="57150" cmpd="thickThin">
            <a:solidFill>
              <a:srgbClr val="7F7F7F"/>
            </a:solidFill>
            <a:miter lim="800000"/>
          </a:ln>
        </p:spPr>
      </p:pic>
      <p:sp>
        <p:nvSpPr>
          <p:cNvPr id="2" name="Slide Number Placeholder 1">
            <a:extLst>
              <a:ext uri="{FF2B5EF4-FFF2-40B4-BE49-F238E27FC236}">
                <a16:creationId xmlns:a16="http://schemas.microsoft.com/office/drawing/2014/main" id="{5A2DEAB5-BBDC-9B9E-0E77-472FE6BE414C}"/>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ACF44C5A-0B84-47FD-A8DA-63EA86983490}" type="slidenum">
              <a:rPr lang="en-US">
                <a:solidFill>
                  <a:srgbClr val="000000"/>
                </a:solidFill>
              </a:rPr>
              <a:pPr lvl="0" defTabSz="914400">
                <a:spcAft>
                  <a:spcPts val="600"/>
                </a:spcAft>
              </a:pPr>
              <a:t>4</a:t>
            </a:fld>
            <a:endParaRPr lang="en-US">
              <a:solidFill>
                <a:srgbClr val="000000"/>
              </a:solidFill>
            </a:endParaRPr>
          </a:p>
        </p:txBody>
      </p:sp>
    </p:spTree>
    <p:extLst>
      <p:ext uri="{BB962C8B-B14F-4D97-AF65-F5344CB8AC3E}">
        <p14:creationId xmlns:p14="http://schemas.microsoft.com/office/powerpoint/2010/main" val="1369693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21006D58-0578-B636-EE2F-C6AC28511414}"/>
            </a:ext>
          </a:extLst>
        </p:cNvPr>
        <p:cNvGrpSpPr/>
        <p:nvPr/>
      </p:nvGrpSpPr>
      <p:grpSpPr>
        <a:xfrm>
          <a:off x="0" y="0"/>
          <a:ext cx="0" cy="0"/>
          <a:chOff x="0" y="0"/>
          <a:chExt cx="0" cy="0"/>
        </a:xfrm>
      </p:grpSpPr>
      <p:grpSp>
        <p:nvGrpSpPr>
          <p:cNvPr id="166" name="Group 165">
            <a:extLst>
              <a:ext uri="{FF2B5EF4-FFF2-40B4-BE49-F238E27FC236}">
                <a16:creationId xmlns:a16="http://schemas.microsoft.com/office/drawing/2014/main" id="{63BBE490-28D1-5AE1-F364-01DC83BE5E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67" name="Picture 166">
              <a:extLst>
                <a:ext uri="{FF2B5EF4-FFF2-40B4-BE49-F238E27FC236}">
                  <a16:creationId xmlns:a16="http://schemas.microsoft.com/office/drawing/2014/main" id="{90628019-4A11-3448-5379-73A411AE94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8" name="Rectangle 167">
              <a:extLst>
                <a:ext uri="{FF2B5EF4-FFF2-40B4-BE49-F238E27FC236}">
                  <a16:creationId xmlns:a16="http://schemas.microsoft.com/office/drawing/2014/main" id="{A061D606-1538-D96E-51A8-B4B6D192A2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9" name="Picture 168">
              <a:extLst>
                <a:ext uri="{FF2B5EF4-FFF2-40B4-BE49-F238E27FC236}">
                  <a16:creationId xmlns:a16="http://schemas.microsoft.com/office/drawing/2014/main" id="{410B11F9-FDCC-5A7A-21B9-BEE0DB79D53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0" name="Picture 169">
              <a:extLst>
                <a:ext uri="{FF2B5EF4-FFF2-40B4-BE49-F238E27FC236}">
                  <a16:creationId xmlns:a16="http://schemas.microsoft.com/office/drawing/2014/main" id="{FF1F5BA9-7AC0-628E-1F21-D27E5E2D40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2" name="Straight Connector 171">
            <a:extLst>
              <a:ext uri="{FF2B5EF4-FFF2-40B4-BE49-F238E27FC236}">
                <a16:creationId xmlns:a16="http://schemas.microsoft.com/office/drawing/2014/main" id="{9DBF72B3-56AB-C3E2-BD7F-B61A287F3A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4" name="Rectangle 173">
            <a:extLst>
              <a:ext uri="{FF2B5EF4-FFF2-40B4-BE49-F238E27FC236}">
                <a16:creationId xmlns:a16="http://schemas.microsoft.com/office/drawing/2014/main" id="{1C55E278-6B44-2B0A-623B-799A9ED00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75">
            <a:extLst>
              <a:ext uri="{FF2B5EF4-FFF2-40B4-BE49-F238E27FC236}">
                <a16:creationId xmlns:a16="http://schemas.microsoft.com/office/drawing/2014/main" id="{A3A1CAB6-31A4-BDD8-9537-4E511791B9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77" name="Picture 176">
              <a:extLst>
                <a:ext uri="{FF2B5EF4-FFF2-40B4-BE49-F238E27FC236}">
                  <a16:creationId xmlns:a16="http://schemas.microsoft.com/office/drawing/2014/main" id="{7D472D79-46FB-6EB3-DFF1-7793390A0E7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8" name="Rectangle 177">
              <a:extLst>
                <a:ext uri="{FF2B5EF4-FFF2-40B4-BE49-F238E27FC236}">
                  <a16:creationId xmlns:a16="http://schemas.microsoft.com/office/drawing/2014/main" id="{32EF3A3B-6B61-056B-E4B3-A00BB9EDA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9" name="Picture 178">
              <a:extLst>
                <a:ext uri="{FF2B5EF4-FFF2-40B4-BE49-F238E27FC236}">
                  <a16:creationId xmlns:a16="http://schemas.microsoft.com/office/drawing/2014/main" id="{491ACE97-959F-02DC-1BEC-5A09E8C1CB5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0" name="Picture 179">
              <a:extLst>
                <a:ext uri="{FF2B5EF4-FFF2-40B4-BE49-F238E27FC236}">
                  <a16:creationId xmlns:a16="http://schemas.microsoft.com/office/drawing/2014/main" id="{118C4C4E-4A69-65DB-6531-BAAA22E9AEA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90A203C2-BB0B-C6D3-CFBC-23064712ED98}"/>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b="1" kern="1200" cap="none" dirty="0" err="1">
                <a:ln w="3175" cmpd="sng">
                  <a:noFill/>
                </a:ln>
                <a:solidFill>
                  <a:schemeClr val="tx1">
                    <a:lumMod val="85000"/>
                    <a:lumOff val="15000"/>
                  </a:schemeClr>
                </a:solidFill>
                <a:effectLst/>
                <a:latin typeface="+mj-lt"/>
                <a:ea typeface="+mj-ea"/>
                <a:cs typeface="+mj-cs"/>
              </a:rPr>
              <a:t>Caturday</a:t>
            </a:r>
            <a:r>
              <a:rPr lang="en-US" sz="3400" b="1" kern="1200" cap="none" dirty="0">
                <a:ln w="3175" cmpd="sng">
                  <a:noFill/>
                </a:ln>
                <a:solidFill>
                  <a:schemeClr val="tx1">
                    <a:lumMod val="85000"/>
                    <a:lumOff val="15000"/>
                  </a:schemeClr>
                </a:solidFill>
                <a:effectLst/>
                <a:latin typeface="+mj-lt"/>
                <a:ea typeface="+mj-ea"/>
                <a:cs typeface="+mj-cs"/>
              </a:rPr>
              <a:t> Adoptions</a:t>
            </a:r>
            <a:br>
              <a:rPr lang="en-US" sz="3400" b="1" kern="1200" cap="none" dirty="0">
                <a:ln w="3175" cmpd="sng">
                  <a:noFill/>
                </a:ln>
                <a:solidFill>
                  <a:schemeClr val="tx1">
                    <a:lumMod val="85000"/>
                    <a:lumOff val="15000"/>
                  </a:schemeClr>
                </a:solidFill>
                <a:effectLst/>
                <a:latin typeface="+mj-lt"/>
                <a:ea typeface="+mj-ea"/>
                <a:cs typeface="+mj-cs"/>
              </a:rPr>
            </a:br>
            <a:r>
              <a:rPr lang="en-US" sz="3400" kern="1200" cap="none" dirty="0">
                <a:ln w="3175" cmpd="sng">
                  <a:noFill/>
                </a:ln>
                <a:solidFill>
                  <a:schemeClr val="tx1">
                    <a:lumMod val="85000"/>
                    <a:lumOff val="15000"/>
                  </a:schemeClr>
                </a:solidFill>
                <a:effectLst/>
                <a:latin typeface="+mj-lt"/>
                <a:ea typeface="+mj-ea"/>
                <a:cs typeface="+mj-cs"/>
              </a:rPr>
              <a:t>Saturday, February 28</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a:t>
            </a:r>
          </a:p>
        </p:txBody>
      </p:sp>
      <p:sp>
        <p:nvSpPr>
          <p:cNvPr id="182" name="Rectangle 181">
            <a:extLst>
              <a:ext uri="{FF2B5EF4-FFF2-40B4-BE49-F238E27FC236}">
                <a16:creationId xmlns:a16="http://schemas.microsoft.com/office/drawing/2014/main" id="{1E1048D4-8DA4-CFC2-00B8-21E071731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68F2F18-D426-EB13-7DE2-62EA042B8C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24609" y="1257341"/>
            <a:ext cx="2798064" cy="279806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EA3FDFE-814A-45EF-9CD8-EBDB226EB63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21911" y="1257341"/>
            <a:ext cx="2798064" cy="2798064"/>
          </a:xfrm>
          <a:prstGeom prst="rect">
            <a:avLst/>
          </a:prstGeom>
        </p:spPr>
      </p:pic>
      <p:cxnSp>
        <p:nvCxnSpPr>
          <p:cNvPr id="184" name="Straight Connector 183">
            <a:extLst>
              <a:ext uri="{FF2B5EF4-FFF2-40B4-BE49-F238E27FC236}">
                <a16:creationId xmlns:a16="http://schemas.microsoft.com/office/drawing/2014/main" id="{EA9D2D0E-6990-A252-9F0A-3A6A97EDA8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2F166A18-8227-640C-2D4C-2E86A0BC49C2}"/>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5</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34515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3A14E42-1CA5-C0CB-EBBF-D6F0297F51FF}"/>
            </a:ext>
          </a:extLst>
        </p:cNvPr>
        <p:cNvGrpSpPr/>
        <p:nvPr/>
      </p:nvGrpSpPr>
      <p:grpSpPr>
        <a:xfrm>
          <a:off x="0" y="0"/>
          <a:ext cx="0" cy="0"/>
          <a:chOff x="0" y="0"/>
          <a:chExt cx="0" cy="0"/>
        </a:xfrm>
      </p:grpSpPr>
      <p:grpSp>
        <p:nvGrpSpPr>
          <p:cNvPr id="98" name="Group 97">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99" name="Picture 98">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0" name="Rectangle 99">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1" name="Picture 100">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02" name="Picture 101">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04" name="Straight Connector 103">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06" name="Rectangle 105">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09" name="Picture 108">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0" name="Rectangle 109">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1" name="Picture 110">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2" name="Picture 111">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96BF60CA-2DB8-9449-BB38-A1D4B549D984}"/>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 </a:t>
            </a:r>
          </a:p>
        </p:txBody>
      </p:sp>
      <p:sp>
        <p:nvSpPr>
          <p:cNvPr id="114" name="Rectangle 113">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732C435-7189-8D80-1EEF-9E15263EE55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57048" y="1743491"/>
            <a:ext cx="2217013" cy="1858517"/>
          </a:xfrm>
          <a:prstGeom prst="rect">
            <a:avLst/>
          </a:prstGeom>
        </p:spPr>
      </p:pic>
      <p:pic>
        <p:nvPicPr>
          <p:cNvPr id="4" name="Picture 3">
            <a:extLst>
              <a:ext uri="{FF2B5EF4-FFF2-40B4-BE49-F238E27FC236}">
                <a16:creationId xmlns:a16="http://schemas.microsoft.com/office/drawing/2014/main" id="{DB0A3A9B-99A2-9956-8F0D-FE1D05E6F6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62423" y="1743491"/>
            <a:ext cx="1858517" cy="1858517"/>
          </a:xfrm>
          <a:prstGeom prst="rect">
            <a:avLst/>
          </a:prstGeom>
        </p:spPr>
      </p:pic>
      <p:pic>
        <p:nvPicPr>
          <p:cNvPr id="6" name="Picture 5">
            <a:extLst>
              <a:ext uri="{FF2B5EF4-FFF2-40B4-BE49-F238E27FC236}">
                <a16:creationId xmlns:a16="http://schemas.microsoft.com/office/drawing/2014/main" id="{F4935724-51CB-1F79-6F5C-BAC0954A22B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13660" y="1753737"/>
            <a:ext cx="1840955" cy="1840955"/>
          </a:xfrm>
          <a:prstGeom prst="rect">
            <a:avLst/>
          </a:prstGeom>
        </p:spPr>
      </p:pic>
      <p:cxnSp>
        <p:nvCxnSpPr>
          <p:cNvPr id="116" name="Straight Connector 115">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8EF4532B-90C1-C12D-8005-26D2E8A7AB93}"/>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6</a:t>
            </a:fld>
            <a:endParaRPr lang="en-US" b="0" i="0" kern="1200" dirty="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2F99EE3C-5064-0F51-5A4C-A64941FFAC7A}"/>
              </a:ext>
            </a:extLst>
          </p:cNvPr>
          <p:cNvSpPr txBox="1"/>
          <p:nvPr/>
        </p:nvSpPr>
        <p:spPr>
          <a:xfrm>
            <a:off x="2943014" y="4932224"/>
            <a:ext cx="3232782" cy="523220"/>
          </a:xfrm>
          <a:prstGeom prst="rect">
            <a:avLst/>
          </a:prstGeom>
          <a:noFill/>
        </p:spPr>
        <p:txBody>
          <a:bodyPr wrap="square">
            <a:spAutoFit/>
          </a:bodyPr>
          <a:lstStyle/>
          <a:p>
            <a:pPr algn="ctr"/>
            <a:r>
              <a:rPr lang="en-US" sz="2800" dirty="0"/>
              <a:t>February 1</a:t>
            </a:r>
            <a:r>
              <a:rPr lang="en-US" sz="2800" baseline="30000" dirty="0"/>
              <a:t>st</a:t>
            </a:r>
            <a:r>
              <a:rPr lang="en-US" sz="2800" dirty="0"/>
              <a:t>, 7</a:t>
            </a:r>
            <a:r>
              <a:rPr lang="en-US" sz="2800" baseline="30000" dirty="0"/>
              <a:t>th</a:t>
            </a:r>
            <a:r>
              <a:rPr lang="en-US" sz="2800" dirty="0"/>
              <a:t>, 8</a:t>
            </a:r>
            <a:r>
              <a:rPr lang="en-US" sz="2800" baseline="30000" dirty="0"/>
              <a:t>th</a:t>
            </a:r>
            <a:r>
              <a:rPr lang="en-US" sz="2800" dirty="0"/>
              <a:t> </a:t>
            </a:r>
          </a:p>
        </p:txBody>
      </p:sp>
    </p:spTree>
    <p:extLst>
      <p:ext uri="{BB962C8B-B14F-4D97-AF65-F5344CB8AC3E}">
        <p14:creationId xmlns:p14="http://schemas.microsoft.com/office/powerpoint/2010/main" val="3162140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A4613B3-6300-203D-277A-67139BB3E767}"/>
            </a:ext>
          </a:extLst>
        </p:cNvPr>
        <p:cNvGrpSpPr/>
        <p:nvPr/>
      </p:nvGrpSpPr>
      <p:grpSpPr>
        <a:xfrm>
          <a:off x="0" y="0"/>
          <a:ext cx="0" cy="0"/>
          <a:chOff x="0" y="0"/>
          <a:chExt cx="0" cy="0"/>
        </a:xfrm>
      </p:grpSpPr>
      <p:grpSp>
        <p:nvGrpSpPr>
          <p:cNvPr id="167" name="Group 166">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68" name="Picture 167">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9" name="Rectangle 168">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0" name="Picture 169">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1" name="Picture 170">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3" name="Straight Connector 172">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5" name="Rectangle 174">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78" name="Picture 177">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9" name="Rectangle 178">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0" name="Picture 179">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1" name="Picture 180">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D0CC6336-C164-6EF5-94F6-9D2F6F3142A9}"/>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a:t>
            </a:r>
          </a:p>
          <a:p>
            <a:pPr algn="ctr">
              <a:lnSpc>
                <a:spcPct val="90000"/>
              </a:lnSpc>
              <a:spcBef>
                <a:spcPct val="0"/>
              </a:spcBef>
              <a:spcAft>
                <a:spcPts val="600"/>
              </a:spcAft>
            </a:pPr>
            <a:r>
              <a:rPr lang="en-US" sz="2800" kern="1200" cap="none" dirty="0">
                <a:ln w="3175" cmpd="sng">
                  <a:noFill/>
                </a:ln>
                <a:solidFill>
                  <a:schemeClr val="tx1">
                    <a:lumMod val="85000"/>
                    <a:lumOff val="15000"/>
                  </a:schemeClr>
                </a:solidFill>
                <a:effectLst/>
                <a:latin typeface="+mj-lt"/>
                <a:ea typeface="+mj-ea"/>
                <a:cs typeface="+mj-cs"/>
              </a:rPr>
              <a:t>February 13</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14</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15</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a:t>
            </a:r>
          </a:p>
        </p:txBody>
      </p:sp>
      <p:sp>
        <p:nvSpPr>
          <p:cNvPr id="183" name="Rectangle 182">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9CF16A-DC1C-B1A0-B170-D6C622EC2A0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32377" y="1619565"/>
            <a:ext cx="2073616" cy="2073616"/>
          </a:xfrm>
          <a:prstGeom prst="rect">
            <a:avLst/>
          </a:prstGeom>
        </p:spPr>
      </p:pic>
      <p:pic>
        <p:nvPicPr>
          <p:cNvPr id="7" name="Picture 6">
            <a:extLst>
              <a:ext uri="{FF2B5EF4-FFF2-40B4-BE49-F238E27FC236}">
                <a16:creationId xmlns:a16="http://schemas.microsoft.com/office/drawing/2014/main" id="{B870E3BA-E037-3C74-51B0-05D12C48CB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06749" y="1603717"/>
            <a:ext cx="2105312" cy="2105312"/>
          </a:xfrm>
          <a:prstGeom prst="rect">
            <a:avLst/>
          </a:prstGeom>
        </p:spPr>
      </p:pic>
      <p:pic>
        <p:nvPicPr>
          <p:cNvPr id="10" name="Picture 9">
            <a:extLst>
              <a:ext uri="{FF2B5EF4-FFF2-40B4-BE49-F238E27FC236}">
                <a16:creationId xmlns:a16="http://schemas.microsoft.com/office/drawing/2014/main" id="{38EC8BE1-AB5E-0E2D-FFC1-B938DF5BFA3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20910" y="1613664"/>
            <a:ext cx="2085418" cy="2085418"/>
          </a:xfrm>
          <a:prstGeom prst="rect">
            <a:avLst/>
          </a:prstGeom>
        </p:spPr>
      </p:pic>
      <p:cxnSp>
        <p:nvCxnSpPr>
          <p:cNvPr id="185" name="Straight Connector 184">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04CA997A-2319-A8A2-C290-426B1DA47BF1}"/>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7</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40664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CB754C6-7C28-A98F-F715-36C11FC27899}"/>
            </a:ext>
          </a:extLst>
        </p:cNvPr>
        <p:cNvGrpSpPr/>
        <p:nvPr/>
      </p:nvGrpSpPr>
      <p:grpSpPr>
        <a:xfrm>
          <a:off x="0" y="0"/>
          <a:ext cx="0" cy="0"/>
          <a:chOff x="0" y="0"/>
          <a:chExt cx="0" cy="0"/>
        </a:xfrm>
      </p:grpSpPr>
      <p:grpSp>
        <p:nvGrpSpPr>
          <p:cNvPr id="167" name="Group 166">
            <a:extLst>
              <a:ext uri="{FF2B5EF4-FFF2-40B4-BE49-F238E27FC236}">
                <a16:creationId xmlns:a16="http://schemas.microsoft.com/office/drawing/2014/main" id="{20DCC00E-8C6F-6995-182D-A6E812123F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68" name="Picture 167">
              <a:extLst>
                <a:ext uri="{FF2B5EF4-FFF2-40B4-BE49-F238E27FC236}">
                  <a16:creationId xmlns:a16="http://schemas.microsoft.com/office/drawing/2014/main" id="{C2090CB9-8C99-826F-C005-F8961EEA756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9" name="Rectangle 168">
              <a:extLst>
                <a:ext uri="{FF2B5EF4-FFF2-40B4-BE49-F238E27FC236}">
                  <a16:creationId xmlns:a16="http://schemas.microsoft.com/office/drawing/2014/main" id="{FAFC45F6-1473-26AC-B6BB-D36CEB374B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0" name="Picture 169">
              <a:extLst>
                <a:ext uri="{FF2B5EF4-FFF2-40B4-BE49-F238E27FC236}">
                  <a16:creationId xmlns:a16="http://schemas.microsoft.com/office/drawing/2014/main" id="{0F0C1881-A57E-0B98-AE44-600E7F75E97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1" name="Picture 170">
              <a:extLst>
                <a:ext uri="{FF2B5EF4-FFF2-40B4-BE49-F238E27FC236}">
                  <a16:creationId xmlns:a16="http://schemas.microsoft.com/office/drawing/2014/main" id="{BB5618DC-6969-62BE-477C-E1DA6C54EDF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3" name="Straight Connector 172">
            <a:extLst>
              <a:ext uri="{FF2B5EF4-FFF2-40B4-BE49-F238E27FC236}">
                <a16:creationId xmlns:a16="http://schemas.microsoft.com/office/drawing/2014/main" id="{F30E80EE-E43A-1DFA-1A89-E4BA40452D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5" name="Rectangle 174">
            <a:extLst>
              <a:ext uri="{FF2B5EF4-FFF2-40B4-BE49-F238E27FC236}">
                <a16:creationId xmlns:a16="http://schemas.microsoft.com/office/drawing/2014/main" id="{96E8ABAB-A4AB-8AD4-7E4E-BE338182C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971AF667-A09F-7CEE-6388-E1C05BCF72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78" name="Picture 177">
              <a:extLst>
                <a:ext uri="{FF2B5EF4-FFF2-40B4-BE49-F238E27FC236}">
                  <a16:creationId xmlns:a16="http://schemas.microsoft.com/office/drawing/2014/main" id="{B60C265C-4D1A-25EE-C7CD-AB5959B1007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9" name="Rectangle 178">
              <a:extLst>
                <a:ext uri="{FF2B5EF4-FFF2-40B4-BE49-F238E27FC236}">
                  <a16:creationId xmlns:a16="http://schemas.microsoft.com/office/drawing/2014/main" id="{7D38669B-CC98-43F4-4EC9-878AD5A41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0" name="Picture 179">
              <a:extLst>
                <a:ext uri="{FF2B5EF4-FFF2-40B4-BE49-F238E27FC236}">
                  <a16:creationId xmlns:a16="http://schemas.microsoft.com/office/drawing/2014/main" id="{761130B5-981B-77EC-77BA-3B0239062E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1" name="Picture 180">
              <a:extLst>
                <a:ext uri="{FF2B5EF4-FFF2-40B4-BE49-F238E27FC236}">
                  <a16:creationId xmlns:a16="http://schemas.microsoft.com/office/drawing/2014/main" id="{193BAA0D-F442-1418-3E3B-6216744E134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961ED256-AE89-ED54-0805-280A65B47735}"/>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a:t>
            </a:r>
          </a:p>
          <a:p>
            <a:pPr algn="ctr">
              <a:lnSpc>
                <a:spcPct val="90000"/>
              </a:lnSpc>
              <a:spcBef>
                <a:spcPct val="0"/>
              </a:spcBef>
              <a:spcAft>
                <a:spcPts val="600"/>
              </a:spcAft>
            </a:pPr>
            <a:r>
              <a:rPr lang="en-US" sz="2800" kern="1200" cap="none" dirty="0">
                <a:ln w="3175" cmpd="sng">
                  <a:noFill/>
                </a:ln>
                <a:solidFill>
                  <a:schemeClr val="tx1">
                    <a:lumMod val="85000"/>
                    <a:lumOff val="15000"/>
                  </a:schemeClr>
                </a:solidFill>
                <a:effectLst/>
                <a:latin typeface="+mj-lt"/>
                <a:ea typeface="+mj-ea"/>
                <a:cs typeface="+mj-cs"/>
              </a:rPr>
              <a:t>February 20</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21</a:t>
            </a:r>
            <a:r>
              <a:rPr lang="en-US" sz="2800" kern="1200" cap="none" baseline="30000" dirty="0">
                <a:ln w="3175" cmpd="sng">
                  <a:noFill/>
                </a:ln>
                <a:solidFill>
                  <a:schemeClr val="tx1">
                    <a:lumMod val="85000"/>
                    <a:lumOff val="15000"/>
                  </a:schemeClr>
                </a:solidFill>
                <a:effectLst/>
                <a:latin typeface="+mj-lt"/>
                <a:ea typeface="+mj-ea"/>
                <a:cs typeface="+mj-cs"/>
              </a:rPr>
              <a:t>st</a:t>
            </a:r>
            <a:r>
              <a:rPr lang="en-US" sz="2800" kern="1200" cap="none" dirty="0">
                <a:ln w="3175" cmpd="sng">
                  <a:noFill/>
                </a:ln>
                <a:solidFill>
                  <a:schemeClr val="tx1">
                    <a:lumMod val="85000"/>
                    <a:lumOff val="15000"/>
                  </a:schemeClr>
                </a:solidFill>
                <a:effectLst/>
                <a:latin typeface="+mj-lt"/>
                <a:ea typeface="+mj-ea"/>
                <a:cs typeface="+mj-cs"/>
              </a:rPr>
              <a:t>, 22</a:t>
            </a:r>
            <a:r>
              <a:rPr lang="en-US" sz="2800" kern="1200" cap="none" baseline="30000" dirty="0">
                <a:ln w="3175" cmpd="sng">
                  <a:noFill/>
                </a:ln>
                <a:solidFill>
                  <a:schemeClr val="tx1">
                    <a:lumMod val="85000"/>
                    <a:lumOff val="15000"/>
                  </a:schemeClr>
                </a:solidFill>
                <a:effectLst/>
                <a:latin typeface="+mj-lt"/>
                <a:ea typeface="+mj-ea"/>
                <a:cs typeface="+mj-cs"/>
              </a:rPr>
              <a:t>nd</a:t>
            </a:r>
            <a:r>
              <a:rPr lang="en-US" sz="2800" kern="1200" cap="none" dirty="0">
                <a:ln w="3175" cmpd="sng">
                  <a:noFill/>
                </a:ln>
                <a:solidFill>
                  <a:schemeClr val="tx1">
                    <a:lumMod val="85000"/>
                    <a:lumOff val="15000"/>
                  </a:schemeClr>
                </a:solidFill>
                <a:effectLst/>
                <a:latin typeface="+mj-lt"/>
                <a:ea typeface="+mj-ea"/>
                <a:cs typeface="+mj-cs"/>
              </a:rPr>
              <a:t> </a:t>
            </a:r>
          </a:p>
        </p:txBody>
      </p:sp>
      <p:sp>
        <p:nvSpPr>
          <p:cNvPr id="183" name="Rectangle 182">
            <a:extLst>
              <a:ext uri="{FF2B5EF4-FFF2-40B4-BE49-F238E27FC236}">
                <a16:creationId xmlns:a16="http://schemas.microsoft.com/office/drawing/2014/main" id="{076A85BA-BF11-D029-AE20-032741EBD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EBA85B-074D-8636-19E9-D1C424B808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32377" y="1619565"/>
            <a:ext cx="2073616" cy="2073616"/>
          </a:xfrm>
          <a:prstGeom prst="rect">
            <a:avLst/>
          </a:prstGeom>
        </p:spPr>
      </p:pic>
      <p:pic>
        <p:nvPicPr>
          <p:cNvPr id="7" name="Picture 6">
            <a:extLst>
              <a:ext uri="{FF2B5EF4-FFF2-40B4-BE49-F238E27FC236}">
                <a16:creationId xmlns:a16="http://schemas.microsoft.com/office/drawing/2014/main" id="{C9D6EFF3-5FCF-590E-C134-F339AB1249E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06749" y="1603717"/>
            <a:ext cx="2105312" cy="2105312"/>
          </a:xfrm>
          <a:prstGeom prst="rect">
            <a:avLst/>
          </a:prstGeom>
        </p:spPr>
      </p:pic>
      <p:pic>
        <p:nvPicPr>
          <p:cNvPr id="10" name="Picture 9">
            <a:extLst>
              <a:ext uri="{FF2B5EF4-FFF2-40B4-BE49-F238E27FC236}">
                <a16:creationId xmlns:a16="http://schemas.microsoft.com/office/drawing/2014/main" id="{68E1E6DE-E875-9909-ED0F-9C96B9CF609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20910" y="1613664"/>
            <a:ext cx="2085418" cy="2085418"/>
          </a:xfrm>
          <a:prstGeom prst="rect">
            <a:avLst/>
          </a:prstGeom>
        </p:spPr>
      </p:pic>
      <p:cxnSp>
        <p:nvCxnSpPr>
          <p:cNvPr id="185" name="Straight Connector 184">
            <a:extLst>
              <a:ext uri="{FF2B5EF4-FFF2-40B4-BE49-F238E27FC236}">
                <a16:creationId xmlns:a16="http://schemas.microsoft.com/office/drawing/2014/main" id="{E039B08A-F94A-B44A-D1FE-5DA3649D4C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C0FB71A-28DA-5BDF-C1DE-D8643293662A}"/>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8</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23734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F4DCD715-780C-4518-90D5-7209CC8CA93E}"/>
            </a:ext>
          </a:extLst>
        </p:cNvPr>
        <p:cNvGrpSpPr/>
        <p:nvPr/>
      </p:nvGrpSpPr>
      <p:grpSpPr>
        <a:xfrm>
          <a:off x="0" y="0"/>
          <a:ext cx="0" cy="0"/>
          <a:chOff x="0" y="0"/>
          <a:chExt cx="0" cy="0"/>
        </a:xfrm>
      </p:grpSpPr>
      <p:grpSp>
        <p:nvGrpSpPr>
          <p:cNvPr id="167" name="Group 166">
            <a:extLst>
              <a:ext uri="{FF2B5EF4-FFF2-40B4-BE49-F238E27FC236}">
                <a16:creationId xmlns:a16="http://schemas.microsoft.com/office/drawing/2014/main" id="{68A3D8E1-2C0E-46EC-2F96-07BB682108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68" name="Picture 167">
              <a:extLst>
                <a:ext uri="{FF2B5EF4-FFF2-40B4-BE49-F238E27FC236}">
                  <a16:creationId xmlns:a16="http://schemas.microsoft.com/office/drawing/2014/main" id="{421F5922-D5E5-3B52-81D9-B7388CCEC29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9" name="Rectangle 168">
              <a:extLst>
                <a:ext uri="{FF2B5EF4-FFF2-40B4-BE49-F238E27FC236}">
                  <a16:creationId xmlns:a16="http://schemas.microsoft.com/office/drawing/2014/main" id="{EE7E63EB-631A-4F75-CCE4-2FEFE653E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0" name="Picture 169">
              <a:extLst>
                <a:ext uri="{FF2B5EF4-FFF2-40B4-BE49-F238E27FC236}">
                  <a16:creationId xmlns:a16="http://schemas.microsoft.com/office/drawing/2014/main" id="{6F696055-4D3E-9A34-199E-498BA01E0AD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1" name="Picture 170">
              <a:extLst>
                <a:ext uri="{FF2B5EF4-FFF2-40B4-BE49-F238E27FC236}">
                  <a16:creationId xmlns:a16="http://schemas.microsoft.com/office/drawing/2014/main" id="{7D61D85E-0FFE-854B-4D5C-4906AAB1BEE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3" name="Straight Connector 172">
            <a:extLst>
              <a:ext uri="{FF2B5EF4-FFF2-40B4-BE49-F238E27FC236}">
                <a16:creationId xmlns:a16="http://schemas.microsoft.com/office/drawing/2014/main" id="{8A594BF1-09E0-EF95-815C-DB68277FF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5" name="Rectangle 174">
            <a:extLst>
              <a:ext uri="{FF2B5EF4-FFF2-40B4-BE49-F238E27FC236}">
                <a16:creationId xmlns:a16="http://schemas.microsoft.com/office/drawing/2014/main" id="{9930C541-04A2-64C9-9BCE-DB2613711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724AE7F6-50F0-1503-BBF0-1365B3BD5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78" name="Picture 177">
              <a:extLst>
                <a:ext uri="{FF2B5EF4-FFF2-40B4-BE49-F238E27FC236}">
                  <a16:creationId xmlns:a16="http://schemas.microsoft.com/office/drawing/2014/main" id="{1D352899-F4F8-4950-3F4F-E52F730E31B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9" name="Rectangle 178">
              <a:extLst>
                <a:ext uri="{FF2B5EF4-FFF2-40B4-BE49-F238E27FC236}">
                  <a16:creationId xmlns:a16="http://schemas.microsoft.com/office/drawing/2014/main" id="{38CBABD8-BBC6-8294-7BF1-980A39EFC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0" name="Picture 179">
              <a:extLst>
                <a:ext uri="{FF2B5EF4-FFF2-40B4-BE49-F238E27FC236}">
                  <a16:creationId xmlns:a16="http://schemas.microsoft.com/office/drawing/2014/main" id="{EB9EDAAE-9DE4-8934-317F-DA1BAA47A12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1" name="Picture 180">
              <a:extLst>
                <a:ext uri="{FF2B5EF4-FFF2-40B4-BE49-F238E27FC236}">
                  <a16:creationId xmlns:a16="http://schemas.microsoft.com/office/drawing/2014/main" id="{06C7141B-9E6D-4777-0830-C6F214085D5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35DCF867-3AE9-1074-A5F8-0F6D33A6D931}"/>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a:t>
            </a:r>
          </a:p>
          <a:p>
            <a:pPr algn="ctr">
              <a:lnSpc>
                <a:spcPct val="90000"/>
              </a:lnSpc>
              <a:spcBef>
                <a:spcPct val="0"/>
              </a:spcBef>
              <a:spcAft>
                <a:spcPts val="600"/>
              </a:spcAft>
            </a:pPr>
            <a:r>
              <a:rPr lang="en-US" sz="2800" kern="1200" cap="none" dirty="0">
                <a:ln w="3175" cmpd="sng">
                  <a:noFill/>
                </a:ln>
                <a:solidFill>
                  <a:schemeClr val="tx1">
                    <a:lumMod val="85000"/>
                    <a:lumOff val="15000"/>
                  </a:schemeClr>
                </a:solidFill>
                <a:effectLst/>
                <a:latin typeface="+mj-lt"/>
                <a:ea typeface="+mj-ea"/>
                <a:cs typeface="+mj-cs"/>
              </a:rPr>
              <a:t>February 27</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28</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a:t>
            </a:r>
          </a:p>
        </p:txBody>
      </p:sp>
      <p:sp>
        <p:nvSpPr>
          <p:cNvPr id="183" name="Rectangle 182">
            <a:extLst>
              <a:ext uri="{FF2B5EF4-FFF2-40B4-BE49-F238E27FC236}">
                <a16:creationId xmlns:a16="http://schemas.microsoft.com/office/drawing/2014/main" id="{7E4CC704-AED3-FD52-4A26-F8A0C03FB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F5C3C6-5E7B-570E-26B8-7E0DC7AD7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70599" y="1262253"/>
            <a:ext cx="2743394" cy="2743394"/>
          </a:xfrm>
          <a:prstGeom prst="rect">
            <a:avLst/>
          </a:prstGeom>
        </p:spPr>
      </p:pic>
      <p:pic>
        <p:nvPicPr>
          <p:cNvPr id="7" name="Picture 6">
            <a:extLst>
              <a:ext uri="{FF2B5EF4-FFF2-40B4-BE49-F238E27FC236}">
                <a16:creationId xmlns:a16="http://schemas.microsoft.com/office/drawing/2014/main" id="{DA3EE978-B6BA-B8F1-9362-4BB96356931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06575" y="1284676"/>
            <a:ext cx="2743394" cy="2743394"/>
          </a:xfrm>
          <a:prstGeom prst="rect">
            <a:avLst/>
          </a:prstGeom>
        </p:spPr>
      </p:pic>
      <p:cxnSp>
        <p:nvCxnSpPr>
          <p:cNvPr id="185" name="Straight Connector 184">
            <a:extLst>
              <a:ext uri="{FF2B5EF4-FFF2-40B4-BE49-F238E27FC236}">
                <a16:creationId xmlns:a16="http://schemas.microsoft.com/office/drawing/2014/main" id="{242F3563-D0F0-B9E4-5736-87B483F761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F4B1EE4-6129-AC5D-0A53-EAEDFF72E818}"/>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9</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9580215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26128</TotalTime>
  <Words>628</Words>
  <Application>Microsoft Office PowerPoint</Application>
  <PresentationFormat>On-screen Show (4:3)</PresentationFormat>
  <Paragraphs>154</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Aptos Display</vt:lpstr>
      <vt:lpstr>Arial</vt:lpstr>
      <vt:lpstr>Garamond</vt:lpstr>
      <vt:lpstr>Organic</vt:lpstr>
      <vt:lpstr>Director’s Report</vt:lpstr>
      <vt:lpstr>Program Highlights February 2026</vt:lpstr>
      <vt:lpstr>February Adoptions February 2nd – February 28th </vt:lpstr>
      <vt:lpstr>Fee-Waived Valentine Adoptions February 14th</vt:lpstr>
      <vt:lpstr>Caturday Adoptions Saturday, February 28th </vt:lpstr>
      <vt:lpstr>PowerPoint Presentation</vt:lpstr>
      <vt:lpstr>PowerPoint Presentation</vt:lpstr>
      <vt:lpstr>PowerPoint Presentation</vt:lpstr>
      <vt:lpstr>PowerPoint Presentation</vt:lpstr>
      <vt:lpstr>Streets of Bakersfield February 7th &amp; February 21st </vt:lpstr>
      <vt:lpstr>PowerPoint Presentation</vt:lpstr>
      <vt:lpstr>PowerPoint Presentation</vt:lpstr>
      <vt:lpstr>Low-Cost Spay/Neuter Clinics February 2026</vt:lpstr>
      <vt:lpstr>PowerPoint Presentation</vt:lpstr>
      <vt:lpstr>PowerPoint Presentation</vt:lpstr>
      <vt:lpstr>Low-Cost Vaccination Clinics February 2026</vt:lpstr>
      <vt:lpstr>Field Service Calls: February 2026</vt:lpstr>
      <vt:lpstr>PowerPoint Presentation</vt:lpstr>
      <vt:lpstr>Volunteer Program February 2026</vt:lpstr>
      <vt:lpstr>Donations  from Zeus!</vt:lpstr>
      <vt:lpstr>2026 Year To Date January 1st – February 28th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Litterell</dc:creator>
  <cp:lastModifiedBy>Daniel Litterell</cp:lastModifiedBy>
  <cp:revision>91</cp:revision>
  <cp:lastPrinted>2026-01-18T00:52:17Z</cp:lastPrinted>
  <dcterms:created xsi:type="dcterms:W3CDTF">2025-06-10T20:49:28Z</dcterms:created>
  <dcterms:modified xsi:type="dcterms:W3CDTF">2026-03-18T17:57:05Z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918a32-0d42-40ed-a5eb-618140881011_Enabled">
    <vt:lpwstr>true</vt:lpwstr>
  </property>
  <property fmtid="{D5CDD505-2E9C-101B-9397-08002B2CF9AE}" pid="3" name="MSIP_Label_d0918a32-0d42-40ed-a5eb-618140881011_SetDate">
    <vt:lpwstr>2025-06-10T22:49:03Z</vt:lpwstr>
  </property>
  <property fmtid="{D5CDD505-2E9C-101B-9397-08002B2CF9AE}" pid="4" name="MSIP_Label_d0918a32-0d42-40ed-a5eb-618140881011_Method">
    <vt:lpwstr>Standard</vt:lpwstr>
  </property>
  <property fmtid="{D5CDD505-2E9C-101B-9397-08002B2CF9AE}" pid="5" name="MSIP_Label_d0918a32-0d42-40ed-a5eb-618140881011_Name">
    <vt:lpwstr>General Data</vt:lpwstr>
  </property>
  <property fmtid="{D5CDD505-2E9C-101B-9397-08002B2CF9AE}" pid="6" name="MSIP_Label_d0918a32-0d42-40ed-a5eb-618140881011_SiteId">
    <vt:lpwstr>e0f2e4b5-0515-4028-99f2-2e7a43fe5379</vt:lpwstr>
  </property>
  <property fmtid="{D5CDD505-2E9C-101B-9397-08002B2CF9AE}" pid="7" name="MSIP_Label_d0918a32-0d42-40ed-a5eb-618140881011_ActionId">
    <vt:lpwstr>36290ffc-d51b-4de9-8775-1309bf9c6d74</vt:lpwstr>
  </property>
  <property fmtid="{D5CDD505-2E9C-101B-9397-08002B2CF9AE}" pid="8" name="MSIP_Label_d0918a32-0d42-40ed-a5eb-618140881011_ContentBits">
    <vt:lpwstr>0</vt:lpwstr>
  </property>
  <property fmtid="{D5CDD505-2E9C-101B-9397-08002B2CF9AE}" pid="9" name="MSIP_Label_d0918a32-0d42-40ed-a5eb-618140881011_Tag">
    <vt:lpwstr>10, 3, 0, 1</vt:lpwstr>
  </property>
</Properties>
</file>