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1"/>
  </p:sldMasterIdLst>
  <p:notesMasterIdLst>
    <p:notesMasterId r:id="rId33"/>
  </p:notesMasterIdLst>
  <p:sldIdLst>
    <p:sldId id="322" r:id="rId2"/>
    <p:sldId id="271" r:id="rId3"/>
    <p:sldId id="430" r:id="rId4"/>
    <p:sldId id="374" r:id="rId5"/>
    <p:sldId id="458" r:id="rId6"/>
    <p:sldId id="478" r:id="rId7"/>
    <p:sldId id="475" r:id="rId8"/>
    <p:sldId id="476" r:id="rId9"/>
    <p:sldId id="477" r:id="rId10"/>
    <p:sldId id="479" r:id="rId11"/>
    <p:sldId id="480" r:id="rId12"/>
    <p:sldId id="303" r:id="rId13"/>
    <p:sldId id="470" r:id="rId14"/>
    <p:sldId id="446" r:id="rId15"/>
    <p:sldId id="445" r:id="rId16"/>
    <p:sldId id="321" r:id="rId17"/>
    <p:sldId id="324" r:id="rId18"/>
    <p:sldId id="269" r:id="rId19"/>
    <p:sldId id="472" r:id="rId20"/>
    <p:sldId id="474" r:id="rId21"/>
    <p:sldId id="468" r:id="rId22"/>
    <p:sldId id="326" r:id="rId23"/>
    <p:sldId id="473" r:id="rId24"/>
    <p:sldId id="460" r:id="rId25"/>
    <p:sldId id="481" r:id="rId26"/>
    <p:sldId id="463" r:id="rId27"/>
    <p:sldId id="467" r:id="rId28"/>
    <p:sldId id="461" r:id="rId29"/>
    <p:sldId id="323" r:id="rId30"/>
    <p:sldId id="425" r:id="rId31"/>
    <p:sldId id="417"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67CDF8-EFED-47CB-8102-955BAD0C849C}">
          <p14:sldIdLst>
            <p14:sldId id="322"/>
            <p14:sldId id="271"/>
            <p14:sldId id="430"/>
            <p14:sldId id="374"/>
            <p14:sldId id="458"/>
            <p14:sldId id="478"/>
            <p14:sldId id="475"/>
            <p14:sldId id="476"/>
            <p14:sldId id="477"/>
            <p14:sldId id="479"/>
            <p14:sldId id="480"/>
            <p14:sldId id="303"/>
            <p14:sldId id="470"/>
            <p14:sldId id="446"/>
            <p14:sldId id="445"/>
            <p14:sldId id="321"/>
            <p14:sldId id="324"/>
            <p14:sldId id="269"/>
            <p14:sldId id="472"/>
            <p14:sldId id="474"/>
            <p14:sldId id="468"/>
            <p14:sldId id="326"/>
            <p14:sldId id="473"/>
            <p14:sldId id="460"/>
            <p14:sldId id="481"/>
            <p14:sldId id="463"/>
            <p14:sldId id="467"/>
            <p14:sldId id="461"/>
            <p14:sldId id="323"/>
            <p14:sldId id="425"/>
            <p14:sldId id="4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ECD"/>
    <a:srgbClr val="EDEFE8"/>
    <a:srgbClr val="372E26"/>
    <a:srgbClr val="D1DFCC"/>
    <a:srgbClr val="7BB54D"/>
    <a:srgbClr val="E97132"/>
    <a:srgbClr val="FA6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94660"/>
  </p:normalViewPr>
  <p:slideViewPr>
    <p:cSldViewPr snapToGrid="0">
      <p:cViewPr>
        <p:scale>
          <a:sx n="100" d="100"/>
          <a:sy n="100" d="100"/>
        </p:scale>
        <p:origin x="948"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svg"/><Relationship Id="rId1" Type="http://schemas.openxmlformats.org/officeDocument/2006/relationships/image" Target="../media/image45.svg"/><Relationship Id="rId6" Type="http://schemas.openxmlformats.org/officeDocument/2006/relationships/image" Target="../media/image50.svg"/><Relationship Id="rId5" Type="http://schemas.openxmlformats.org/officeDocument/2006/relationships/image" Target="../media/image49.svg"/><Relationship Id="rId4" Type="http://schemas.openxmlformats.org/officeDocument/2006/relationships/image" Target="../media/image48.svg"/></Relationships>
</file>

<file path=ppt/diagrams/_rels/data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svg"/><Relationship Id="rId1" Type="http://schemas.openxmlformats.org/officeDocument/2006/relationships/image" Target="../media/image60.svg"/><Relationship Id="rId4" Type="http://schemas.openxmlformats.org/officeDocument/2006/relationships/image" Target="../media/image6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svg"/><Relationship Id="rId1" Type="http://schemas.openxmlformats.org/officeDocument/2006/relationships/image" Target="../media/image45.svg"/><Relationship Id="rId6" Type="http://schemas.openxmlformats.org/officeDocument/2006/relationships/image" Target="../media/image50.svg"/><Relationship Id="rId5" Type="http://schemas.openxmlformats.org/officeDocument/2006/relationships/image" Target="../media/image49.svg"/><Relationship Id="rId4" Type="http://schemas.openxmlformats.org/officeDocument/2006/relationships/image" Target="../media/image4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svg"/><Relationship Id="rId1" Type="http://schemas.openxmlformats.org/officeDocument/2006/relationships/image" Target="../media/image60.sv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8DC21-53CB-4DBA-A04E-F420F428B284}"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281A7589-6ECF-4E8D-AFFE-B5A6949045F7}">
      <dgm:prSet/>
      <dgm:spPr/>
      <dgm:t>
        <a:bodyPr/>
        <a:lstStyle/>
        <a:p>
          <a:r>
            <a:rPr lang="en-US" b="1" i="0" baseline="0" dirty="0">
              <a:latin typeface="Aptos Display" panose="020B0004020202020204" pitchFamily="34" charset="0"/>
            </a:rPr>
            <a:t>Adoption: </a:t>
          </a:r>
          <a:r>
            <a:rPr lang="en-US" b="0" i="0" baseline="0" dirty="0">
              <a:latin typeface="Aptos Display" panose="020B0004020202020204" pitchFamily="34" charset="0"/>
            </a:rPr>
            <a:t>170</a:t>
          </a:r>
          <a:r>
            <a:rPr lang="en-US" b="0" i="0" u="none" strike="noStrike" cap="none" spc="0" baseline="0" dirty="0">
              <a:uFillTx/>
              <a:latin typeface="Aptos Display" panose="020B0004020202020204" pitchFamily="34" charset="0"/>
            </a:rPr>
            <a:t> dogs, 98 puppies, 42 cats, and 146 kittens under 5 months of age were adopted for a total of 456 animals adopted from Kern County Animal Shelters in the month of May.</a:t>
          </a:r>
          <a:endParaRPr lang="en-US" dirty="0">
            <a:latin typeface="Aptos Display" panose="020B0004020202020204" pitchFamily="34" charset="0"/>
          </a:endParaRPr>
        </a:p>
      </dgm:t>
    </dgm:pt>
    <dgm:pt modelId="{9A6EC342-9599-4E97-B444-F0CA15D2E380}" type="parTrans" cxnId="{61187691-8241-4E6B-8F05-20A7D0F269F4}">
      <dgm:prSet/>
      <dgm:spPr/>
      <dgm:t>
        <a:bodyPr/>
        <a:lstStyle/>
        <a:p>
          <a:endParaRPr lang="en-US"/>
        </a:p>
      </dgm:t>
    </dgm:pt>
    <dgm:pt modelId="{19371206-8539-47AB-A569-F669AAD96416}" type="sibTrans" cxnId="{61187691-8241-4E6B-8F05-20A7D0F269F4}">
      <dgm:prSet/>
      <dgm:spPr/>
      <dgm:t>
        <a:bodyPr/>
        <a:lstStyle/>
        <a:p>
          <a:endParaRPr lang="en-US"/>
        </a:p>
      </dgm:t>
    </dgm:pt>
    <dgm:pt modelId="{B9014B3F-1303-4B2C-9127-DC030BAA497C}">
      <dgm:prSet/>
      <dgm:spPr/>
      <dgm:t>
        <a:bodyPr/>
        <a:lstStyle/>
        <a:p>
          <a:r>
            <a:rPr lang="en-US" b="1" i="0" baseline="0" dirty="0">
              <a:latin typeface="Aptos Display" panose="020B0004020202020204" pitchFamily="34" charset="0"/>
            </a:rPr>
            <a:t>Foster: </a:t>
          </a:r>
          <a:r>
            <a:rPr lang="en-US" b="0" i="0" u="none" strike="noStrike" cap="none" spc="0" baseline="0" dirty="0">
              <a:uFillTx/>
              <a:latin typeface="Aptos Display" panose="020B0004020202020204" pitchFamily="34" charset="0"/>
            </a:rPr>
            <a:t>39 dogs, 52 puppies, 7 cats, 296 kittens, and 1 other animal entered the Department’s Foster Care Program in May, for a total of 395 animals.</a:t>
          </a:r>
          <a:endParaRPr lang="en-US" dirty="0">
            <a:latin typeface="Aptos Display" panose="020B0004020202020204" pitchFamily="34" charset="0"/>
          </a:endParaRPr>
        </a:p>
      </dgm:t>
    </dgm:pt>
    <dgm:pt modelId="{A33E7AE8-F7C6-41AC-8B6B-541046B4558D}" type="parTrans" cxnId="{D88F121E-973D-435F-9770-BE5E88282C2D}">
      <dgm:prSet/>
      <dgm:spPr/>
      <dgm:t>
        <a:bodyPr/>
        <a:lstStyle/>
        <a:p>
          <a:endParaRPr lang="en-US"/>
        </a:p>
      </dgm:t>
    </dgm:pt>
    <dgm:pt modelId="{B2DAF532-250D-4497-B335-A5F32F5BDDEE}" type="sibTrans" cxnId="{D88F121E-973D-435F-9770-BE5E88282C2D}">
      <dgm:prSet/>
      <dgm:spPr/>
      <dgm:t>
        <a:bodyPr/>
        <a:lstStyle/>
        <a:p>
          <a:endParaRPr lang="en-US"/>
        </a:p>
      </dgm:t>
    </dgm:pt>
    <dgm:pt modelId="{6640FC10-69E2-402C-94FD-11C563D92EDB}">
      <dgm:prSet/>
      <dgm:spPr/>
      <dgm:t>
        <a:bodyPr/>
        <a:lstStyle/>
        <a:p>
          <a:r>
            <a:rPr lang="en-US" b="1" i="0" baseline="0" dirty="0">
              <a:latin typeface="Aptos Display" panose="020B0004020202020204" pitchFamily="34" charset="0"/>
            </a:rPr>
            <a:t>Rescue: </a:t>
          </a:r>
          <a:r>
            <a:rPr lang="en-US" b="0" i="0" baseline="0" dirty="0">
              <a:latin typeface="Aptos Display" panose="020B0004020202020204" pitchFamily="34" charset="0"/>
            </a:rPr>
            <a:t>166 dogs, 128 puppies, 12 cats, and 43 kittens were transferred to other animal rescue organizations in </a:t>
          </a:r>
          <a:r>
            <a:rPr lang="en-US" b="0" i="0" u="none" strike="noStrike" cap="none" spc="0" baseline="0" dirty="0">
              <a:uFillTx/>
              <a:latin typeface="Aptos Display" panose="020B0004020202020204" pitchFamily="34" charset="0"/>
            </a:rPr>
            <a:t>May</a:t>
          </a:r>
          <a:r>
            <a:rPr lang="en-US" b="0" i="0" baseline="0" dirty="0">
              <a:latin typeface="Aptos Display" panose="020B0004020202020204" pitchFamily="34" charset="0"/>
            </a:rPr>
            <a:t>, for a total of 349 animals.</a:t>
          </a:r>
          <a:endParaRPr lang="en-US" b="0" dirty="0">
            <a:latin typeface="Aptos Display" panose="020B0004020202020204" pitchFamily="34" charset="0"/>
          </a:endParaRPr>
        </a:p>
      </dgm:t>
    </dgm:pt>
    <dgm:pt modelId="{0F1774CF-4391-408D-A0E8-B0400EBBFA3B}" type="parTrans" cxnId="{A9349342-6471-47CF-9342-F7D99963F019}">
      <dgm:prSet/>
      <dgm:spPr/>
      <dgm:t>
        <a:bodyPr/>
        <a:lstStyle/>
        <a:p>
          <a:endParaRPr lang="en-US"/>
        </a:p>
      </dgm:t>
    </dgm:pt>
    <dgm:pt modelId="{D737CF74-4F89-4344-BB15-5037531ED4F4}" type="sibTrans" cxnId="{A9349342-6471-47CF-9342-F7D99963F019}">
      <dgm:prSet/>
      <dgm:spPr/>
      <dgm:t>
        <a:bodyPr/>
        <a:lstStyle/>
        <a:p>
          <a:endParaRPr lang="en-US"/>
        </a:p>
      </dgm:t>
    </dgm:pt>
    <dgm:pt modelId="{E1CDE0CD-F825-4A8B-AE78-B3A7EFCD9988}">
      <dgm:prSet/>
      <dgm:spPr/>
      <dgm:t>
        <a:bodyPr/>
        <a:lstStyle/>
        <a:p>
          <a:r>
            <a:rPr lang="en-US" b="1" i="0" baseline="0" dirty="0">
              <a:latin typeface="Aptos Display" panose="020B0004020202020204" pitchFamily="34" charset="0"/>
            </a:rPr>
            <a:t>Spay/Neuter: </a:t>
          </a:r>
          <a:r>
            <a:rPr lang="en-US" b="0" i="0" baseline="0" dirty="0">
              <a:latin typeface="Aptos Display" panose="020B0004020202020204" pitchFamily="34" charset="0"/>
            </a:rPr>
            <a:t>A total of 435 animals were altered at low-cost KCAS spay/neuter clinics in the month of May.</a:t>
          </a:r>
          <a:endParaRPr lang="en-US" b="0" i="0" dirty="0">
            <a:latin typeface="Aptos Display" panose="020B0004020202020204" pitchFamily="34" charset="0"/>
          </a:endParaRPr>
        </a:p>
      </dgm:t>
    </dgm:pt>
    <dgm:pt modelId="{843F1AD6-37A2-4334-B10F-416D396CAB26}" type="parTrans" cxnId="{C76FCADE-53C0-43D8-8DDE-6C9138DEB28B}">
      <dgm:prSet/>
      <dgm:spPr/>
      <dgm:t>
        <a:bodyPr/>
        <a:lstStyle/>
        <a:p>
          <a:endParaRPr lang="en-US"/>
        </a:p>
      </dgm:t>
    </dgm:pt>
    <dgm:pt modelId="{3499EFC0-17E7-4151-82CE-9129E29E92BD}" type="sibTrans" cxnId="{C76FCADE-53C0-43D8-8DDE-6C9138DEB28B}">
      <dgm:prSet/>
      <dgm:spPr/>
      <dgm:t>
        <a:bodyPr/>
        <a:lstStyle/>
        <a:p>
          <a:endParaRPr lang="en-US"/>
        </a:p>
      </dgm:t>
    </dgm:pt>
    <dgm:pt modelId="{EFA2CB8F-4BE6-4CA7-9A52-FDA1461F0F6C}">
      <dgm:prSet/>
      <dgm:spPr/>
      <dgm:t>
        <a:bodyPr/>
        <a:lstStyle/>
        <a:p>
          <a:r>
            <a:rPr lang="en-US" b="1" i="0" baseline="0" dirty="0">
              <a:latin typeface="Aptos Display" panose="020B0004020202020204" pitchFamily="34" charset="0"/>
            </a:rPr>
            <a:t>TNR: </a:t>
          </a:r>
          <a:r>
            <a:rPr lang="en-US" b="0" i="0" u="none" strike="noStrike" cap="none" spc="0" baseline="0" dirty="0">
              <a:uFillTx/>
              <a:latin typeface="Aptos Display" panose="020B0004020202020204" pitchFamily="34" charset="0"/>
            </a:rPr>
            <a:t>161 cats were spayed or neutered and released in May. Year-to-date, 942 cats have gone through the program, and since 2013 25,497 cats have been spayed or neutered and returned to field.</a:t>
          </a:r>
          <a:endParaRPr lang="en-US" dirty="0">
            <a:latin typeface="Aptos Display" panose="020B0004020202020204" pitchFamily="34" charset="0"/>
          </a:endParaRPr>
        </a:p>
      </dgm:t>
    </dgm:pt>
    <dgm:pt modelId="{941C3926-6DA4-4853-8D41-876771303D71}" type="parTrans" cxnId="{2F56C720-B965-4C16-9AE0-52C242EC2C73}">
      <dgm:prSet/>
      <dgm:spPr/>
      <dgm:t>
        <a:bodyPr/>
        <a:lstStyle/>
        <a:p>
          <a:endParaRPr lang="en-US"/>
        </a:p>
      </dgm:t>
    </dgm:pt>
    <dgm:pt modelId="{6B3E7400-1CD9-4C98-9E45-E1DC06444BC3}" type="sibTrans" cxnId="{2F56C720-B965-4C16-9AE0-52C242EC2C73}">
      <dgm:prSet/>
      <dgm:spPr/>
      <dgm:t>
        <a:bodyPr/>
        <a:lstStyle/>
        <a:p>
          <a:endParaRPr lang="en-US"/>
        </a:p>
      </dgm:t>
    </dgm:pt>
    <dgm:pt modelId="{F3383C24-26A2-4A4A-BE62-4EDD019E4E20}" type="pres">
      <dgm:prSet presAssocID="{BB88DC21-53CB-4DBA-A04E-F420F428B284}" presName="vert0" presStyleCnt="0">
        <dgm:presLayoutVars>
          <dgm:dir/>
          <dgm:animOne val="branch"/>
          <dgm:animLvl val="lvl"/>
        </dgm:presLayoutVars>
      </dgm:prSet>
      <dgm:spPr/>
    </dgm:pt>
    <dgm:pt modelId="{B48F1D9A-FD20-4CAC-898D-259A76998353}" type="pres">
      <dgm:prSet presAssocID="{281A7589-6ECF-4E8D-AFFE-B5A6949045F7}" presName="thickLine" presStyleLbl="alignNode1" presStyleIdx="0" presStyleCnt="5"/>
      <dgm:spPr/>
    </dgm:pt>
    <dgm:pt modelId="{130CE001-E200-4079-A893-12BBF0B914E3}" type="pres">
      <dgm:prSet presAssocID="{281A7589-6ECF-4E8D-AFFE-B5A6949045F7}" presName="horz1" presStyleCnt="0"/>
      <dgm:spPr/>
    </dgm:pt>
    <dgm:pt modelId="{62AB2153-EB0B-46CB-80A9-208A8E2B4AD1}" type="pres">
      <dgm:prSet presAssocID="{281A7589-6ECF-4E8D-AFFE-B5A6949045F7}" presName="tx1" presStyleLbl="revTx" presStyleIdx="0" presStyleCnt="5"/>
      <dgm:spPr/>
    </dgm:pt>
    <dgm:pt modelId="{48B90990-5F4E-4C74-AC97-5516AE754A58}" type="pres">
      <dgm:prSet presAssocID="{281A7589-6ECF-4E8D-AFFE-B5A6949045F7}" presName="vert1" presStyleCnt="0"/>
      <dgm:spPr/>
    </dgm:pt>
    <dgm:pt modelId="{B08C2CA5-499A-4570-9A1C-59ACD4C892FD}" type="pres">
      <dgm:prSet presAssocID="{B9014B3F-1303-4B2C-9127-DC030BAA497C}" presName="thickLine" presStyleLbl="alignNode1" presStyleIdx="1" presStyleCnt="5"/>
      <dgm:spPr/>
    </dgm:pt>
    <dgm:pt modelId="{DA3BCB57-FD54-4CFA-85C8-800C124F78D2}" type="pres">
      <dgm:prSet presAssocID="{B9014B3F-1303-4B2C-9127-DC030BAA497C}" presName="horz1" presStyleCnt="0"/>
      <dgm:spPr/>
    </dgm:pt>
    <dgm:pt modelId="{F9BB991E-2980-46E8-91E2-32CBD49D340A}" type="pres">
      <dgm:prSet presAssocID="{B9014B3F-1303-4B2C-9127-DC030BAA497C}" presName="tx1" presStyleLbl="revTx" presStyleIdx="1" presStyleCnt="5"/>
      <dgm:spPr/>
    </dgm:pt>
    <dgm:pt modelId="{CB99FD1D-BF40-43C2-8612-CDB265E24218}" type="pres">
      <dgm:prSet presAssocID="{B9014B3F-1303-4B2C-9127-DC030BAA497C}" presName="vert1" presStyleCnt="0"/>
      <dgm:spPr/>
    </dgm:pt>
    <dgm:pt modelId="{332A6866-6099-494B-A2A7-6AF3D5C2246F}" type="pres">
      <dgm:prSet presAssocID="{6640FC10-69E2-402C-94FD-11C563D92EDB}" presName="thickLine" presStyleLbl="alignNode1" presStyleIdx="2" presStyleCnt="5"/>
      <dgm:spPr/>
    </dgm:pt>
    <dgm:pt modelId="{A4176005-6230-4482-A49F-F3BF36E0F624}" type="pres">
      <dgm:prSet presAssocID="{6640FC10-69E2-402C-94FD-11C563D92EDB}" presName="horz1" presStyleCnt="0"/>
      <dgm:spPr/>
    </dgm:pt>
    <dgm:pt modelId="{34D4E469-C0DF-4ECA-A3DA-0659A7D59216}" type="pres">
      <dgm:prSet presAssocID="{6640FC10-69E2-402C-94FD-11C563D92EDB}" presName="tx1" presStyleLbl="revTx" presStyleIdx="2" presStyleCnt="5"/>
      <dgm:spPr/>
    </dgm:pt>
    <dgm:pt modelId="{90C18CFF-A8E8-44F8-A8AB-E43C1F31D5D2}" type="pres">
      <dgm:prSet presAssocID="{6640FC10-69E2-402C-94FD-11C563D92EDB}" presName="vert1" presStyleCnt="0"/>
      <dgm:spPr/>
    </dgm:pt>
    <dgm:pt modelId="{9604AFAE-D019-40A7-9C98-DE3A08321325}" type="pres">
      <dgm:prSet presAssocID="{E1CDE0CD-F825-4A8B-AE78-B3A7EFCD9988}" presName="thickLine" presStyleLbl="alignNode1" presStyleIdx="3" presStyleCnt="5"/>
      <dgm:spPr/>
    </dgm:pt>
    <dgm:pt modelId="{34AA2A53-100A-4EE5-87CE-6BBB4B3947E5}" type="pres">
      <dgm:prSet presAssocID="{E1CDE0CD-F825-4A8B-AE78-B3A7EFCD9988}" presName="horz1" presStyleCnt="0"/>
      <dgm:spPr/>
    </dgm:pt>
    <dgm:pt modelId="{61755972-F1B1-494A-BD64-6C2B16056D3C}" type="pres">
      <dgm:prSet presAssocID="{E1CDE0CD-F825-4A8B-AE78-B3A7EFCD9988}" presName="tx1" presStyleLbl="revTx" presStyleIdx="3" presStyleCnt="5"/>
      <dgm:spPr/>
    </dgm:pt>
    <dgm:pt modelId="{BA2DFE5E-209E-4F61-B752-82B8F3B56BF4}" type="pres">
      <dgm:prSet presAssocID="{E1CDE0CD-F825-4A8B-AE78-B3A7EFCD9988}" presName="vert1" presStyleCnt="0"/>
      <dgm:spPr/>
    </dgm:pt>
    <dgm:pt modelId="{1370C19B-22A5-49FF-A46B-47BB4985F992}" type="pres">
      <dgm:prSet presAssocID="{EFA2CB8F-4BE6-4CA7-9A52-FDA1461F0F6C}" presName="thickLine" presStyleLbl="alignNode1" presStyleIdx="4" presStyleCnt="5"/>
      <dgm:spPr/>
    </dgm:pt>
    <dgm:pt modelId="{7BBF919E-C214-4556-98E5-57E8C3A017EA}" type="pres">
      <dgm:prSet presAssocID="{EFA2CB8F-4BE6-4CA7-9A52-FDA1461F0F6C}" presName="horz1" presStyleCnt="0"/>
      <dgm:spPr/>
    </dgm:pt>
    <dgm:pt modelId="{189C6A00-8B93-4D40-ADC9-10131768E126}" type="pres">
      <dgm:prSet presAssocID="{EFA2CB8F-4BE6-4CA7-9A52-FDA1461F0F6C}" presName="tx1" presStyleLbl="revTx" presStyleIdx="4" presStyleCnt="5"/>
      <dgm:spPr/>
    </dgm:pt>
    <dgm:pt modelId="{32740244-256E-4686-BA3B-51E82397A89E}" type="pres">
      <dgm:prSet presAssocID="{EFA2CB8F-4BE6-4CA7-9A52-FDA1461F0F6C}" presName="vert1" presStyleCnt="0"/>
      <dgm:spPr/>
    </dgm:pt>
  </dgm:ptLst>
  <dgm:cxnLst>
    <dgm:cxn modelId="{D88F121E-973D-435F-9770-BE5E88282C2D}" srcId="{BB88DC21-53CB-4DBA-A04E-F420F428B284}" destId="{B9014B3F-1303-4B2C-9127-DC030BAA497C}" srcOrd="1" destOrd="0" parTransId="{A33E7AE8-F7C6-41AC-8B6B-541046B4558D}" sibTransId="{B2DAF532-250D-4497-B335-A5F32F5BDDEE}"/>
    <dgm:cxn modelId="{2F56C720-B965-4C16-9AE0-52C242EC2C73}" srcId="{BB88DC21-53CB-4DBA-A04E-F420F428B284}" destId="{EFA2CB8F-4BE6-4CA7-9A52-FDA1461F0F6C}" srcOrd="4" destOrd="0" parTransId="{941C3926-6DA4-4853-8D41-876771303D71}" sibTransId="{6B3E7400-1CD9-4C98-9E45-E1DC06444BC3}"/>
    <dgm:cxn modelId="{88689B2A-3466-4444-A4E5-24F7B40B1515}" type="presOf" srcId="{B9014B3F-1303-4B2C-9127-DC030BAA497C}" destId="{F9BB991E-2980-46E8-91E2-32CBD49D340A}" srcOrd="0" destOrd="0" presId="urn:microsoft.com/office/officeart/2008/layout/LinedList"/>
    <dgm:cxn modelId="{A9349342-6471-47CF-9342-F7D99963F019}" srcId="{BB88DC21-53CB-4DBA-A04E-F420F428B284}" destId="{6640FC10-69E2-402C-94FD-11C563D92EDB}" srcOrd="2" destOrd="0" parTransId="{0F1774CF-4391-408D-A0E8-B0400EBBFA3B}" sibTransId="{D737CF74-4F89-4344-BB15-5037531ED4F4}"/>
    <dgm:cxn modelId="{BA36F770-D4B5-4B6B-A1A0-CB3FC5286202}" type="presOf" srcId="{EFA2CB8F-4BE6-4CA7-9A52-FDA1461F0F6C}" destId="{189C6A00-8B93-4D40-ADC9-10131768E126}" srcOrd="0" destOrd="0" presId="urn:microsoft.com/office/officeart/2008/layout/LinedList"/>
    <dgm:cxn modelId="{999CFE90-1723-42C2-A8CD-8C2196914AE0}" type="presOf" srcId="{BB88DC21-53CB-4DBA-A04E-F420F428B284}" destId="{F3383C24-26A2-4A4A-BE62-4EDD019E4E20}" srcOrd="0" destOrd="0" presId="urn:microsoft.com/office/officeart/2008/layout/LinedList"/>
    <dgm:cxn modelId="{61187691-8241-4E6B-8F05-20A7D0F269F4}" srcId="{BB88DC21-53CB-4DBA-A04E-F420F428B284}" destId="{281A7589-6ECF-4E8D-AFFE-B5A6949045F7}" srcOrd="0" destOrd="0" parTransId="{9A6EC342-9599-4E97-B444-F0CA15D2E380}" sibTransId="{19371206-8539-47AB-A569-F669AAD96416}"/>
    <dgm:cxn modelId="{5A0EE6A2-72B2-465D-B089-DBDEB855C76F}" type="presOf" srcId="{6640FC10-69E2-402C-94FD-11C563D92EDB}" destId="{34D4E469-C0DF-4ECA-A3DA-0659A7D59216}" srcOrd="0" destOrd="0" presId="urn:microsoft.com/office/officeart/2008/layout/LinedList"/>
    <dgm:cxn modelId="{1E5C60D6-6F4D-44DC-A2B8-52860D5F2B27}" type="presOf" srcId="{281A7589-6ECF-4E8D-AFFE-B5A6949045F7}" destId="{62AB2153-EB0B-46CB-80A9-208A8E2B4AD1}" srcOrd="0" destOrd="0" presId="urn:microsoft.com/office/officeart/2008/layout/LinedList"/>
    <dgm:cxn modelId="{F1029CD6-B5AA-49E7-A511-B6DD64350860}" type="presOf" srcId="{E1CDE0CD-F825-4A8B-AE78-B3A7EFCD9988}" destId="{61755972-F1B1-494A-BD64-6C2B16056D3C}" srcOrd="0" destOrd="0" presId="urn:microsoft.com/office/officeart/2008/layout/LinedList"/>
    <dgm:cxn modelId="{C76FCADE-53C0-43D8-8DDE-6C9138DEB28B}" srcId="{BB88DC21-53CB-4DBA-A04E-F420F428B284}" destId="{E1CDE0CD-F825-4A8B-AE78-B3A7EFCD9988}" srcOrd="3" destOrd="0" parTransId="{843F1AD6-37A2-4334-B10F-416D396CAB26}" sibTransId="{3499EFC0-17E7-4151-82CE-9129E29E92BD}"/>
    <dgm:cxn modelId="{982DCC44-1853-4B8D-BDF1-8627DF45B3B9}" type="presParOf" srcId="{F3383C24-26A2-4A4A-BE62-4EDD019E4E20}" destId="{B48F1D9A-FD20-4CAC-898D-259A76998353}" srcOrd="0" destOrd="0" presId="urn:microsoft.com/office/officeart/2008/layout/LinedList"/>
    <dgm:cxn modelId="{C4663479-8774-43F6-9665-68DA0E342632}" type="presParOf" srcId="{F3383C24-26A2-4A4A-BE62-4EDD019E4E20}" destId="{130CE001-E200-4079-A893-12BBF0B914E3}" srcOrd="1" destOrd="0" presId="urn:microsoft.com/office/officeart/2008/layout/LinedList"/>
    <dgm:cxn modelId="{689BDE30-4A79-41A6-845E-05344F82311C}" type="presParOf" srcId="{130CE001-E200-4079-A893-12BBF0B914E3}" destId="{62AB2153-EB0B-46CB-80A9-208A8E2B4AD1}" srcOrd="0" destOrd="0" presId="urn:microsoft.com/office/officeart/2008/layout/LinedList"/>
    <dgm:cxn modelId="{D051F83C-43DF-4989-A17B-F9E355ED1EEE}" type="presParOf" srcId="{130CE001-E200-4079-A893-12BBF0B914E3}" destId="{48B90990-5F4E-4C74-AC97-5516AE754A58}" srcOrd="1" destOrd="0" presId="urn:microsoft.com/office/officeart/2008/layout/LinedList"/>
    <dgm:cxn modelId="{BA0138A4-6934-438D-82D5-15FF1FC3C12F}" type="presParOf" srcId="{F3383C24-26A2-4A4A-BE62-4EDD019E4E20}" destId="{B08C2CA5-499A-4570-9A1C-59ACD4C892FD}" srcOrd="2" destOrd="0" presId="urn:microsoft.com/office/officeart/2008/layout/LinedList"/>
    <dgm:cxn modelId="{EFDCFA14-0F10-4DDB-8AC1-C68D15753D35}" type="presParOf" srcId="{F3383C24-26A2-4A4A-BE62-4EDD019E4E20}" destId="{DA3BCB57-FD54-4CFA-85C8-800C124F78D2}" srcOrd="3" destOrd="0" presId="urn:microsoft.com/office/officeart/2008/layout/LinedList"/>
    <dgm:cxn modelId="{90782A3B-D674-463E-8D7A-254E543E1114}" type="presParOf" srcId="{DA3BCB57-FD54-4CFA-85C8-800C124F78D2}" destId="{F9BB991E-2980-46E8-91E2-32CBD49D340A}" srcOrd="0" destOrd="0" presId="urn:microsoft.com/office/officeart/2008/layout/LinedList"/>
    <dgm:cxn modelId="{4EB67768-20C7-4720-B58D-46C0BC6B2FC6}" type="presParOf" srcId="{DA3BCB57-FD54-4CFA-85C8-800C124F78D2}" destId="{CB99FD1D-BF40-43C2-8612-CDB265E24218}" srcOrd="1" destOrd="0" presId="urn:microsoft.com/office/officeart/2008/layout/LinedList"/>
    <dgm:cxn modelId="{9A2AEB7B-B127-4C3A-99A6-8D7685FC4380}" type="presParOf" srcId="{F3383C24-26A2-4A4A-BE62-4EDD019E4E20}" destId="{332A6866-6099-494B-A2A7-6AF3D5C2246F}" srcOrd="4" destOrd="0" presId="urn:microsoft.com/office/officeart/2008/layout/LinedList"/>
    <dgm:cxn modelId="{F83C05B3-F10A-4EAE-8040-F118D1C99F33}" type="presParOf" srcId="{F3383C24-26A2-4A4A-BE62-4EDD019E4E20}" destId="{A4176005-6230-4482-A49F-F3BF36E0F624}" srcOrd="5" destOrd="0" presId="urn:microsoft.com/office/officeart/2008/layout/LinedList"/>
    <dgm:cxn modelId="{54E82A2C-B53D-49A6-A276-C7D71669D403}" type="presParOf" srcId="{A4176005-6230-4482-A49F-F3BF36E0F624}" destId="{34D4E469-C0DF-4ECA-A3DA-0659A7D59216}" srcOrd="0" destOrd="0" presId="urn:microsoft.com/office/officeart/2008/layout/LinedList"/>
    <dgm:cxn modelId="{97DA3377-012F-4747-88F9-5E138C3EA540}" type="presParOf" srcId="{A4176005-6230-4482-A49F-F3BF36E0F624}" destId="{90C18CFF-A8E8-44F8-A8AB-E43C1F31D5D2}" srcOrd="1" destOrd="0" presId="urn:microsoft.com/office/officeart/2008/layout/LinedList"/>
    <dgm:cxn modelId="{10CC1104-B9BF-4261-9F5B-D8CDC7CEEA0C}" type="presParOf" srcId="{F3383C24-26A2-4A4A-BE62-4EDD019E4E20}" destId="{9604AFAE-D019-40A7-9C98-DE3A08321325}" srcOrd="6" destOrd="0" presId="urn:microsoft.com/office/officeart/2008/layout/LinedList"/>
    <dgm:cxn modelId="{843A5F9F-CD9E-49DB-8D71-FE43F4C37BE4}" type="presParOf" srcId="{F3383C24-26A2-4A4A-BE62-4EDD019E4E20}" destId="{34AA2A53-100A-4EE5-87CE-6BBB4B3947E5}" srcOrd="7" destOrd="0" presId="urn:microsoft.com/office/officeart/2008/layout/LinedList"/>
    <dgm:cxn modelId="{0F3119A8-3765-4070-B114-74D9275D7FDA}" type="presParOf" srcId="{34AA2A53-100A-4EE5-87CE-6BBB4B3947E5}" destId="{61755972-F1B1-494A-BD64-6C2B16056D3C}" srcOrd="0" destOrd="0" presId="urn:microsoft.com/office/officeart/2008/layout/LinedList"/>
    <dgm:cxn modelId="{436041FE-EBEF-4555-81C0-ACB648F291A7}" type="presParOf" srcId="{34AA2A53-100A-4EE5-87CE-6BBB4B3947E5}" destId="{BA2DFE5E-209E-4F61-B752-82B8F3B56BF4}" srcOrd="1" destOrd="0" presId="urn:microsoft.com/office/officeart/2008/layout/LinedList"/>
    <dgm:cxn modelId="{5A80688C-3530-417C-8B4C-E1EB5A31856B}" type="presParOf" srcId="{F3383C24-26A2-4A4A-BE62-4EDD019E4E20}" destId="{1370C19B-22A5-49FF-A46B-47BB4985F992}" srcOrd="8" destOrd="0" presId="urn:microsoft.com/office/officeart/2008/layout/LinedList"/>
    <dgm:cxn modelId="{EFE3479F-CE2E-4526-8057-697547747212}" type="presParOf" srcId="{F3383C24-26A2-4A4A-BE62-4EDD019E4E20}" destId="{7BBF919E-C214-4556-98E5-57E8C3A017EA}" srcOrd="9" destOrd="0" presId="urn:microsoft.com/office/officeart/2008/layout/LinedList"/>
    <dgm:cxn modelId="{479F0BE6-7F27-4DEE-9460-EBF47102CDBA}" type="presParOf" srcId="{7BBF919E-C214-4556-98E5-57E8C3A017EA}" destId="{189C6A00-8B93-4D40-ADC9-10131768E126}" srcOrd="0" destOrd="0" presId="urn:microsoft.com/office/officeart/2008/layout/LinedList"/>
    <dgm:cxn modelId="{5A1824EF-D74C-44B3-B618-4DC0F78F97DF}" type="presParOf" srcId="{7BBF919E-C214-4556-98E5-57E8C3A017EA}" destId="{32740244-256E-4686-BA3B-51E82397A89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4AE7A41C-48F8-4FAA-8481-47CEDCF67CFB}">
      <dgm:prSet phldrT="[Text]" custT="1"/>
      <dgm:spPr/>
      <dgm:t>
        <a:bodyPr/>
        <a:lstStyle/>
        <a:p>
          <a:pPr>
            <a:lnSpc>
              <a:spcPct val="100000"/>
            </a:lnSpc>
          </a:pPr>
          <a:r>
            <a:rPr lang="en-US" sz="1800" dirty="0"/>
            <a:t>Rabies </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pPr>
            <a:lnSpc>
              <a:spcPct val="100000"/>
            </a:lnSpc>
          </a:pPr>
          <a:r>
            <a:rPr lang="en-US" dirty="0"/>
            <a:t>319</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custT="1"/>
      <dgm:spPr/>
      <dgm:t>
        <a:bodyPr/>
        <a:lstStyle/>
        <a:p>
          <a:pPr>
            <a:lnSpc>
              <a:spcPct val="100000"/>
            </a:lnSpc>
          </a:pPr>
          <a:r>
            <a:rPr lang="en-US" sz="1800" b="0" i="0" dirty="0"/>
            <a:t>Microchip</a:t>
          </a:r>
          <a:r>
            <a:rPr lang="en-US" sz="1900" b="0" i="0" dirty="0"/>
            <a:t>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CB5DBE7D-F839-4A28-90EC-9BE5C03590A5}">
      <dgm:prSet phldrT="[Text]" custT="1"/>
      <dgm:spPr/>
      <dgm:t>
        <a:bodyPr/>
        <a:lstStyle/>
        <a:p>
          <a:pPr>
            <a:lnSpc>
              <a:spcPct val="100000"/>
            </a:lnSpc>
          </a:pPr>
          <a:r>
            <a:rPr lang="en-US" sz="1800" b="0" i="0" dirty="0"/>
            <a:t>Bordetella</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8C4D27D3-9219-4B78-B8A4-34FDC1502363}">
      <dgm:prSet phldrT="[Text]"/>
      <dgm:spPr/>
      <dgm:t>
        <a:bodyPr/>
        <a:lstStyle/>
        <a:p>
          <a:pPr>
            <a:lnSpc>
              <a:spcPct val="100000"/>
            </a:lnSpc>
          </a:pPr>
          <a:r>
            <a:rPr lang="en-US" dirty="0"/>
            <a:t>8</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pPr>
            <a:lnSpc>
              <a:spcPct val="100000"/>
            </a:lnSpc>
          </a:pPr>
          <a:endParaRPr lang="en-US" dirty="0"/>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24EB60F-8045-4D34-BB35-86425FE52E24}">
      <dgm:prSet/>
      <dgm:spPr/>
      <dgm:t>
        <a:bodyPr/>
        <a:lstStyle/>
        <a:p>
          <a:pPr>
            <a:lnSpc>
              <a:spcPct val="100000"/>
            </a:lnSpc>
          </a:pPr>
          <a:endParaRPr lang="en-US"/>
        </a:p>
      </dgm:t>
    </dgm:pt>
    <dgm:pt modelId="{56F1AEF0-7095-4F28-A44B-51DF7E20D507}" type="parTrans" cxnId="{ED3494AE-A09C-46AF-BC92-93B75C9D47FC}">
      <dgm:prSet/>
      <dgm:spPr/>
      <dgm:t>
        <a:bodyPr/>
        <a:lstStyle/>
        <a:p>
          <a:endParaRPr lang="en-US"/>
        </a:p>
      </dgm:t>
    </dgm:pt>
    <dgm:pt modelId="{6072A2ED-B5B1-4497-AF68-9AA99B4A9D12}" type="sibTrans" cxnId="{ED3494AE-A09C-46AF-BC92-93B75C9D47FC}">
      <dgm:prSet/>
      <dgm:spPr/>
      <dgm:t>
        <a:bodyPr/>
        <a:lstStyle/>
        <a:p>
          <a:endParaRPr lang="en-US"/>
        </a:p>
      </dgm:t>
    </dgm:pt>
    <dgm:pt modelId="{F804D3F4-A424-4EEE-BE5A-2FA3B9A3C820}">
      <dgm:prSet/>
      <dgm:spPr/>
      <dgm:t>
        <a:bodyPr/>
        <a:lstStyle/>
        <a:p>
          <a:pPr>
            <a:lnSpc>
              <a:spcPct val="100000"/>
            </a:lnSpc>
          </a:pPr>
          <a:endParaRPr lang="en-US"/>
        </a:p>
      </dgm:t>
    </dgm:pt>
    <dgm:pt modelId="{DEA75E92-EA25-4007-9EE5-82077425E2C4}" type="parTrans" cxnId="{53DDBA29-B009-43F7-8951-AAD40C2EFE6D}">
      <dgm:prSet/>
      <dgm:spPr/>
      <dgm:t>
        <a:bodyPr/>
        <a:lstStyle/>
        <a:p>
          <a:endParaRPr lang="en-US"/>
        </a:p>
      </dgm:t>
    </dgm:pt>
    <dgm:pt modelId="{EE78AD7B-1097-4C12-849C-5476F672160F}" type="sibTrans" cxnId="{53DDBA29-B009-43F7-8951-AAD40C2EFE6D}">
      <dgm:prSet/>
      <dgm:spPr/>
      <dgm:t>
        <a:bodyPr/>
        <a:lstStyle/>
        <a:p>
          <a:endParaRPr lang="en-US"/>
        </a:p>
      </dgm:t>
    </dgm:pt>
    <dgm:pt modelId="{09A245BA-8F98-4EF2-A54E-5981F7F37C55}">
      <dgm:prSet phldrT="[Text]"/>
      <dgm:spPr/>
      <dgm:t>
        <a:bodyPr/>
        <a:lstStyle/>
        <a:p>
          <a:pPr>
            <a:lnSpc>
              <a:spcPct val="100000"/>
            </a:lnSpc>
          </a:pPr>
          <a:r>
            <a:rPr lang="en-US" dirty="0"/>
            <a:t>16</a:t>
          </a:r>
        </a:p>
      </dgm:t>
    </dgm:pt>
    <dgm:pt modelId="{E4CB06E0-A255-4303-ABF3-59172AF00784}" type="sibTrans" cxnId="{BCC6A59E-7905-4437-9BC5-3DA2BE48F02D}">
      <dgm:prSet/>
      <dgm:spPr/>
      <dgm:t>
        <a:bodyPr/>
        <a:lstStyle/>
        <a:p>
          <a:endParaRPr lang="en-US"/>
        </a:p>
      </dgm:t>
    </dgm:pt>
    <dgm:pt modelId="{455EE121-70C3-44D0-83F1-AEC688472601}" type="parTrans" cxnId="{BCC6A59E-7905-4437-9BC5-3DA2BE48F02D}">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6" custLinFactNeighborX="1521" custLinFactNeighborY="2299"/>
      <dgm:spPr/>
    </dgm:pt>
    <dgm:pt modelId="{9C177B23-6903-4ECB-845C-43B853D6667F}" type="pres">
      <dgm:prSet presAssocID="{4AE7A41C-48F8-4FAA-8481-47CEDCF67CFB}" presName="iconRect" presStyleLbl="node1" presStyleIdx="0" presStyleCnt="6"/>
      <dgm:spPr>
        <a:blipFill>
          <a:blip xmlns:r="http://schemas.openxmlformats.org/officeDocument/2006/relationships">
            <a:biLevel thresh="75000"/>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Needle with solid fill"/>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9">
        <dgm:presLayoutVars>
          <dgm:chMax val="0"/>
          <dgm:chPref val="0"/>
        </dgm:presLayoutVars>
      </dgm:prSet>
      <dgm:spPr/>
    </dgm:pt>
    <dgm:pt modelId="{C14A9DF8-92CA-4546-AA1A-934BA5390C00}" type="pres">
      <dgm:prSet presAssocID="{4AE7A41C-48F8-4FAA-8481-47CEDCF67CFB}" presName="desTx" presStyleLbl="revTx" presStyleIdx="1" presStyleCnt="9">
        <dgm:presLayoutVars/>
      </dgm:prSet>
      <dgm:spPr/>
    </dgm:pt>
    <dgm:pt modelId="{1ADE9F21-17BD-40FE-A81A-36CC6E4BDEAA}" type="pres">
      <dgm:prSet presAssocID="{5916EE34-AB43-4626-82AA-87ED88A25E9C}" presName="sibTrans" presStyleCnt="0"/>
      <dgm:spPr/>
    </dgm:pt>
    <dgm:pt modelId="{DA7CE3BD-87BD-4662-8C5D-DB1EE6F1235C}" type="pres">
      <dgm:prSet presAssocID="{324EB60F-8045-4D34-BB35-86425FE52E24}" presName="compNode" presStyleCnt="0"/>
      <dgm:spPr/>
    </dgm:pt>
    <dgm:pt modelId="{E453E5AB-FEF4-4EBC-9160-5D66791B4B12}" type="pres">
      <dgm:prSet presAssocID="{324EB60F-8045-4D34-BB35-86425FE52E24}" presName="bgRect" presStyleLbl="bgShp" presStyleIdx="1" presStyleCnt="6"/>
      <dgm:spPr/>
    </dgm:pt>
    <dgm:pt modelId="{CCF7E8DD-DF2C-433C-AEDD-C49100843441}" type="pres">
      <dgm:prSet presAssocID="{324EB60F-8045-4D34-BB35-86425FE52E24}" presName="iconRect" presStyleLbl="node1" presStyleIdx="1" presStyleCnt="6"/>
      <dgm:spPr>
        <a:blipFill>
          <a:blip xmlns:r="http://schemas.openxmlformats.org/officeDocument/2006/relationships">
            <a:biLevel thresh="75000"/>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g with solid fill"/>
        </a:ext>
      </dgm:extLst>
    </dgm:pt>
    <dgm:pt modelId="{5226C487-62CD-44B8-A5F6-A80A59CEB3FF}" type="pres">
      <dgm:prSet presAssocID="{324EB60F-8045-4D34-BB35-86425FE52E24}" presName="spaceRect" presStyleCnt="0"/>
      <dgm:spPr/>
    </dgm:pt>
    <dgm:pt modelId="{976C2FE6-7B8B-4B76-8B34-496A50CE97FC}" type="pres">
      <dgm:prSet presAssocID="{324EB60F-8045-4D34-BB35-86425FE52E24}" presName="parTx" presStyleLbl="revTx" presStyleIdx="2" presStyleCnt="9">
        <dgm:presLayoutVars>
          <dgm:chMax val="0"/>
          <dgm:chPref val="0"/>
        </dgm:presLayoutVars>
      </dgm:prSet>
      <dgm:spPr/>
    </dgm:pt>
    <dgm:pt modelId="{519BE6D4-8638-4341-B3C0-204D84D6F0FE}" type="pres">
      <dgm:prSet presAssocID="{6072A2ED-B5B1-4497-AF68-9AA99B4A9D12}" presName="sibTrans" presStyleCnt="0"/>
      <dgm:spPr/>
    </dgm:pt>
    <dgm:pt modelId="{CB0ABC9C-18B1-4501-82C2-14D3F103C1EC}" type="pres">
      <dgm:prSet presAssocID="{F804D3F4-A424-4EEE-BE5A-2FA3B9A3C820}" presName="compNode" presStyleCnt="0"/>
      <dgm:spPr/>
    </dgm:pt>
    <dgm:pt modelId="{3C7106BC-79E5-4C61-97F6-2B411C7074EE}" type="pres">
      <dgm:prSet presAssocID="{F804D3F4-A424-4EEE-BE5A-2FA3B9A3C820}" presName="bgRect" presStyleLbl="bgShp" presStyleIdx="2" presStyleCnt="6"/>
      <dgm:spPr/>
    </dgm:pt>
    <dgm:pt modelId="{E224C400-7174-4934-9E32-83356F84E4DC}" type="pres">
      <dgm:prSet presAssocID="{F804D3F4-A424-4EEE-BE5A-2FA3B9A3C820}" presName="iconRect" presStyleLbl="node1" presStyleIdx="2" presStyleCnt="6"/>
      <dgm:spPr>
        <a:blipFill>
          <a:blip xmlns:r="http://schemas.openxmlformats.org/officeDocument/2006/relationships">
            <a:biLevel thresh="75000"/>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Cat with solid fill"/>
        </a:ext>
      </dgm:extLst>
    </dgm:pt>
    <dgm:pt modelId="{290F6602-92AE-43BD-817A-D079F8D43E3D}" type="pres">
      <dgm:prSet presAssocID="{F804D3F4-A424-4EEE-BE5A-2FA3B9A3C820}" presName="spaceRect" presStyleCnt="0"/>
      <dgm:spPr/>
    </dgm:pt>
    <dgm:pt modelId="{BBFCDB75-3E52-44D7-95F3-0F4DA9D1830E}" type="pres">
      <dgm:prSet presAssocID="{F804D3F4-A424-4EEE-BE5A-2FA3B9A3C820}" presName="parTx" presStyleLbl="revTx" presStyleIdx="3" presStyleCnt="9">
        <dgm:presLayoutVars>
          <dgm:chMax val="0"/>
          <dgm:chPref val="0"/>
        </dgm:presLayoutVars>
      </dgm:prSet>
      <dgm:spPr/>
    </dgm:pt>
    <dgm:pt modelId="{2353EC74-3F04-4EEA-A8BF-7B67B58D80F3}" type="pres">
      <dgm:prSet presAssocID="{EE78AD7B-1097-4C12-849C-5476F672160F}"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3" presStyleCnt="6"/>
      <dgm:spPr/>
    </dgm:pt>
    <dgm:pt modelId="{61EA8B92-D6FE-4BF9-95BE-3DAC1DECC380}" type="pres">
      <dgm:prSet presAssocID="{901A5AA2-A6E2-4F47-B5CD-3FCB43813569}" presName="iconRect" presStyleLbl="node1" presStyleIdx="3" presStyleCnt="6"/>
      <dgm:spPr>
        <a:blipFill>
          <a:blip xmlns:r="http://schemas.openxmlformats.org/officeDocument/2006/relationships">
            <a:biLevel thresh="75000"/>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ocessor with solid fill"/>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4" presStyleCnt="9">
        <dgm:presLayoutVars>
          <dgm:chMax val="0"/>
          <dgm:chPref val="0"/>
        </dgm:presLayoutVars>
      </dgm:prSet>
      <dgm:spPr/>
    </dgm:pt>
    <dgm:pt modelId="{7962EAE6-E4A5-4B9F-9D01-E77265EE24EF}" type="pres">
      <dgm:prSet presAssocID="{901A5AA2-A6E2-4F47-B5CD-3FCB43813569}" presName="desTx" presStyleLbl="revTx" presStyleIdx="5" presStyleCnt="9">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4" presStyleCnt="6"/>
      <dgm:spPr/>
    </dgm:pt>
    <dgm:pt modelId="{4591D6B0-7148-4C07-A7D3-63A502282512}" type="pres">
      <dgm:prSet presAssocID="{CB5DBE7D-F839-4A28-90EC-9BE5C03590A5}" presName="iconRect" presStyleLbl="node1" presStyleIdx="4" presStyleCnt="6"/>
      <dgm:spPr>
        <a:blipFill>
          <a:blip xmlns:r="http://schemas.openxmlformats.org/officeDocument/2006/relationships">
            <a:biLevel thresh="75000"/>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Needle outline"/>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6" presStyleCnt="9">
        <dgm:presLayoutVars>
          <dgm:chMax val="0"/>
          <dgm:chPref val="0"/>
        </dgm:presLayoutVars>
      </dgm:prSet>
      <dgm:spPr/>
    </dgm:pt>
    <dgm:pt modelId="{EDDD00E4-8FB5-47C3-A23F-ADD13779057E}" type="pres">
      <dgm:prSet presAssocID="{CB5DBE7D-F839-4A28-90EC-9BE5C03590A5}" presName="desTx" presStyleLbl="revTx" presStyleIdx="7" presStyleCnt="9">
        <dgm:presLayoutVars/>
      </dgm:prSet>
      <dgm:spPr/>
    </dgm:pt>
    <dgm:pt modelId="{5E6F232C-9FE9-48A9-A844-724E2F8D0AEA}" type="pres">
      <dgm:prSet presAssocID="{5082375B-421C-4DF4-A6BB-EFF760C3CC75}" presName="sibTrans" presStyleCnt="0"/>
      <dgm:spPr/>
    </dgm:pt>
    <dgm:pt modelId="{936A0DD0-FDE5-4EE1-AA35-E6A51DFCDE28}" type="pres">
      <dgm:prSet presAssocID="{E6401063-1F8A-4BC1-ADAD-A687EA7594E9}" presName="compNode" presStyleCnt="0"/>
      <dgm:spPr/>
    </dgm:pt>
    <dgm:pt modelId="{DC83DB6E-99A2-45A5-B36A-14D67B60D46A}" type="pres">
      <dgm:prSet presAssocID="{E6401063-1F8A-4BC1-ADAD-A687EA7594E9}" presName="bgRect" presStyleLbl="bgShp" presStyleIdx="5" presStyleCnt="6"/>
      <dgm:spPr/>
    </dgm:pt>
    <dgm:pt modelId="{E970529B-B120-452C-860A-F4BA0D48FA72}" type="pres">
      <dgm:prSet presAssocID="{E6401063-1F8A-4BC1-ADAD-A687EA7594E9}" presName="iconRect" presStyleLbl="node1" presStyleIdx="5" presStyleCnt="6"/>
      <dgm:spPr>
        <a:blipFill>
          <a:blip xmlns:r="http://schemas.openxmlformats.org/officeDocument/2006/relationships">
            <a:biLevel thresh="75000"/>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rt with solid fill"/>
        </a:ext>
      </dgm:extLst>
    </dgm:pt>
    <dgm:pt modelId="{94A54408-FD33-4B5D-B9D9-DA2CFCF8EE8B}" type="pres">
      <dgm:prSet presAssocID="{E6401063-1F8A-4BC1-ADAD-A687EA7594E9}" presName="spaceRect" presStyleCnt="0"/>
      <dgm:spPr/>
    </dgm:pt>
    <dgm:pt modelId="{BEDB12B0-9EE9-4DBE-873A-FDF34E717F66}" type="pres">
      <dgm:prSet presAssocID="{E6401063-1F8A-4BC1-ADAD-A687EA7594E9}" presName="parTx" presStyleLbl="revTx" presStyleIdx="8" presStyleCnt="9">
        <dgm:presLayoutVars>
          <dgm:chMax val="0"/>
          <dgm:chPref val="0"/>
        </dgm:presLayoutVars>
      </dgm:prSet>
      <dgm:spPr/>
    </dgm:pt>
  </dgm:ptLst>
  <dgm:cxnLst>
    <dgm:cxn modelId="{68B74102-3D69-4B6F-8FB4-4D5175ED6608}" srcId="{E527AD2D-B80D-417B-812F-752BE3A37B67}" destId="{CB5DBE7D-F839-4A28-90EC-9BE5C03590A5}" srcOrd="4"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53DDBA29-B009-43F7-8951-AAD40C2EFE6D}" srcId="{E527AD2D-B80D-417B-812F-752BE3A37B67}" destId="{F804D3F4-A424-4EEE-BE5A-2FA3B9A3C820}" srcOrd="2" destOrd="0" parTransId="{DEA75E92-EA25-4007-9EE5-82077425E2C4}" sibTransId="{EE78AD7B-1097-4C12-849C-5476F672160F}"/>
    <dgm:cxn modelId="{CC487F44-AA3A-46D7-BC6E-A187F7AD06E3}" type="presOf" srcId="{F804D3F4-A424-4EEE-BE5A-2FA3B9A3C820}" destId="{BBFCDB75-3E52-44D7-95F3-0F4DA9D1830E}"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27C94E56-75D4-47D6-A14F-F76DB62938E4}" type="presOf" srcId="{324EB60F-8045-4D34-BB35-86425FE52E24}" destId="{976C2FE6-7B8B-4B76-8B34-496A50CE97FC}"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EBE7C75A-5E0E-4F1E-96E1-ECE863996038}" srcId="{E527AD2D-B80D-417B-812F-752BE3A37B67}" destId="{901A5AA2-A6E2-4F47-B5CD-3FCB43813569}" srcOrd="3" destOrd="0" parTransId="{A4184AA9-43A3-447A-89E1-5B0E7C2251F5}" sibTransId="{0E3BC7A1-2FC3-4437-960A-43A63EB37360}"/>
    <dgm:cxn modelId="{2EC47689-4850-4FB2-9F9E-1783E54ADCB7}" type="presOf" srcId="{E6401063-1F8A-4BC1-ADAD-A687EA7594E9}" destId="{BEDB12B0-9EE9-4DBE-873A-FDF34E717F66}" srcOrd="0" destOrd="0" presId="urn:microsoft.com/office/officeart/2018/2/layout/IconVerticalSolidList"/>
    <dgm:cxn modelId="{AA0F3D8A-7CC4-466B-8B3C-6CFA3D8A17A6}" type="presOf" srcId="{4834B3D8-AA7E-4251-A800-034EF42D42DB}" destId="{C14A9DF8-92CA-4546-AA1A-934BA5390C00}" srcOrd="0" destOrd="0" presId="urn:microsoft.com/office/officeart/2018/2/layout/IconVerticalSolidList"/>
    <dgm:cxn modelId="{AB038E9A-DF98-46E8-91D6-91FF4156E4C1}" srcId="{E527AD2D-B80D-417B-812F-752BE3A37B67}" destId="{E6401063-1F8A-4BC1-ADAD-A687EA7594E9}" srcOrd="5"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ED3494AE-A09C-46AF-BC92-93B75C9D47FC}" srcId="{E527AD2D-B80D-417B-812F-752BE3A37B67}" destId="{324EB60F-8045-4D34-BB35-86425FE52E24}" srcOrd="1" destOrd="0" parTransId="{56F1AEF0-7095-4F28-A44B-51DF7E20D507}" sibTransId="{6072A2ED-B5B1-4497-AF68-9AA99B4A9D12}"/>
    <dgm:cxn modelId="{CB0B37CF-CE71-4085-B530-539A57E89222}" srcId="{CB5DBE7D-F839-4A28-90EC-9BE5C03590A5}" destId="{8C4D27D3-9219-4B78-B8A4-34FDC1502363}" srcOrd="0" destOrd="0" parTransId="{6268B48F-2D30-4075-9AC9-7C85B81DC639}" sibTransId="{9CB281B5-4640-4BBE-A546-CA6284B3B804}"/>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1333B0A6-BEEE-4982-B12A-45EBAB228A2E}" type="presParOf" srcId="{3067D81F-4ED0-464B-BB27-39D8ED12C632}" destId="{DA7CE3BD-87BD-4662-8C5D-DB1EE6F1235C}" srcOrd="2" destOrd="0" presId="urn:microsoft.com/office/officeart/2018/2/layout/IconVerticalSolidList"/>
    <dgm:cxn modelId="{A9128E66-A609-4022-8505-1078B5690860}" type="presParOf" srcId="{DA7CE3BD-87BD-4662-8C5D-DB1EE6F1235C}" destId="{E453E5AB-FEF4-4EBC-9160-5D66791B4B12}" srcOrd="0" destOrd="0" presId="urn:microsoft.com/office/officeart/2018/2/layout/IconVerticalSolidList"/>
    <dgm:cxn modelId="{DC2F2A35-F572-4A26-ACDE-098DF806B4B9}" type="presParOf" srcId="{DA7CE3BD-87BD-4662-8C5D-DB1EE6F1235C}" destId="{CCF7E8DD-DF2C-433C-AEDD-C49100843441}" srcOrd="1" destOrd="0" presId="urn:microsoft.com/office/officeart/2018/2/layout/IconVerticalSolidList"/>
    <dgm:cxn modelId="{B702099E-0F6F-4730-8159-0A993EE43F1A}" type="presParOf" srcId="{DA7CE3BD-87BD-4662-8C5D-DB1EE6F1235C}" destId="{5226C487-62CD-44B8-A5F6-A80A59CEB3FF}" srcOrd="2" destOrd="0" presId="urn:microsoft.com/office/officeart/2018/2/layout/IconVerticalSolidList"/>
    <dgm:cxn modelId="{4B9B3526-2F4D-43DA-AEF4-2C2DC204217D}" type="presParOf" srcId="{DA7CE3BD-87BD-4662-8C5D-DB1EE6F1235C}" destId="{976C2FE6-7B8B-4B76-8B34-496A50CE97FC}" srcOrd="3" destOrd="0" presId="urn:microsoft.com/office/officeart/2018/2/layout/IconVerticalSolidList"/>
    <dgm:cxn modelId="{7458EC8E-8D6D-43DD-B316-52E1E787AA3F}" type="presParOf" srcId="{3067D81F-4ED0-464B-BB27-39D8ED12C632}" destId="{519BE6D4-8638-4341-B3C0-204D84D6F0FE}" srcOrd="3" destOrd="0" presId="urn:microsoft.com/office/officeart/2018/2/layout/IconVerticalSolidList"/>
    <dgm:cxn modelId="{A1504FB7-C6FF-427F-9810-0C1E23313F75}" type="presParOf" srcId="{3067D81F-4ED0-464B-BB27-39D8ED12C632}" destId="{CB0ABC9C-18B1-4501-82C2-14D3F103C1EC}" srcOrd="4" destOrd="0" presId="urn:microsoft.com/office/officeart/2018/2/layout/IconVerticalSolidList"/>
    <dgm:cxn modelId="{2492F598-B88A-446F-A1CC-D1E04F948488}" type="presParOf" srcId="{CB0ABC9C-18B1-4501-82C2-14D3F103C1EC}" destId="{3C7106BC-79E5-4C61-97F6-2B411C7074EE}" srcOrd="0" destOrd="0" presId="urn:microsoft.com/office/officeart/2018/2/layout/IconVerticalSolidList"/>
    <dgm:cxn modelId="{4B9EAB2F-86BC-46FE-A7F9-3E6E4DF093CF}" type="presParOf" srcId="{CB0ABC9C-18B1-4501-82C2-14D3F103C1EC}" destId="{E224C400-7174-4934-9E32-83356F84E4DC}" srcOrd="1" destOrd="0" presId="urn:microsoft.com/office/officeart/2018/2/layout/IconVerticalSolidList"/>
    <dgm:cxn modelId="{F84E8280-D67C-43E6-A39E-A4CE20FEB0C1}" type="presParOf" srcId="{CB0ABC9C-18B1-4501-82C2-14D3F103C1EC}" destId="{290F6602-92AE-43BD-817A-D079F8D43E3D}" srcOrd="2" destOrd="0" presId="urn:microsoft.com/office/officeart/2018/2/layout/IconVerticalSolidList"/>
    <dgm:cxn modelId="{B3A0F7D0-3293-41CA-9AB0-ADD93BA77882}" type="presParOf" srcId="{CB0ABC9C-18B1-4501-82C2-14D3F103C1EC}" destId="{BBFCDB75-3E52-44D7-95F3-0F4DA9D1830E}" srcOrd="3" destOrd="0" presId="urn:microsoft.com/office/officeart/2018/2/layout/IconVerticalSolidList"/>
    <dgm:cxn modelId="{AE2696D8-6CB3-4C2D-85A4-DCB8BAA6988C}" type="presParOf" srcId="{3067D81F-4ED0-464B-BB27-39D8ED12C632}" destId="{2353EC74-3F04-4EEA-A8BF-7B67B58D80F3}" srcOrd="5" destOrd="0" presId="urn:microsoft.com/office/officeart/2018/2/layout/IconVerticalSolidList"/>
    <dgm:cxn modelId="{6F237469-25F6-4625-A554-FB9A8320EE41}" type="presParOf" srcId="{3067D81F-4ED0-464B-BB27-39D8ED12C632}" destId="{BAA25B0F-5199-48DB-86B9-5686EC0DD272}" srcOrd="6"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7" destOrd="0" presId="urn:microsoft.com/office/officeart/2018/2/layout/IconVerticalSolidList"/>
    <dgm:cxn modelId="{C85287D2-6BF7-4485-A5E3-9ED01D17AFAD}" type="presParOf" srcId="{3067D81F-4ED0-464B-BB27-39D8ED12C632}" destId="{2983FE84-28FA-4745-A66F-E4D8513CBDFA}" srcOrd="8"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9" destOrd="0" presId="urn:microsoft.com/office/officeart/2018/2/layout/IconVerticalSolidList"/>
    <dgm:cxn modelId="{6DAC292A-0C4A-4C2E-A455-024CF88D71E2}" type="presParOf" srcId="{3067D81F-4ED0-464B-BB27-39D8ED12C632}" destId="{936A0DD0-FDE5-4EE1-AA35-E6A51DFCDE28}" srcOrd="10" destOrd="0" presId="urn:microsoft.com/office/officeart/2018/2/layout/IconVerticalSolidList"/>
    <dgm:cxn modelId="{B7D6D2D9-3A7D-4943-8335-BB4F88B9A6D2}" type="presParOf" srcId="{936A0DD0-FDE5-4EE1-AA35-E6A51DFCDE28}" destId="{DC83DB6E-99A2-45A5-B36A-14D67B60D46A}" srcOrd="0" destOrd="0" presId="urn:microsoft.com/office/officeart/2018/2/layout/IconVerticalSolidList"/>
    <dgm:cxn modelId="{63B8FE11-6B00-4385-861B-8F9B62E85A5D}" type="presParOf" srcId="{936A0DD0-FDE5-4EE1-AA35-E6A51DFCDE28}" destId="{E970529B-B120-452C-860A-F4BA0D48FA72}" srcOrd="1" destOrd="0" presId="urn:microsoft.com/office/officeart/2018/2/layout/IconVerticalSolidList"/>
    <dgm:cxn modelId="{2B8E3D05-78D6-4DAB-AA0D-E9A1A7CC4064}" type="presParOf" srcId="{936A0DD0-FDE5-4EE1-AA35-E6A51DFCDE28}" destId="{94A54408-FD33-4B5D-B9D9-DA2CFCF8EE8B}" srcOrd="2" destOrd="0" presId="urn:microsoft.com/office/officeart/2018/2/layout/IconVerticalSolidList"/>
    <dgm:cxn modelId="{EC3F4538-45E6-4690-AA53-162200D5AADF}" type="presParOf" srcId="{936A0DD0-FDE5-4EE1-AA35-E6A51DFCDE28}" destId="{BEDB12B0-9EE9-4DBE-873A-FDF34E717F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EEF512-58AC-4DA1-9AF5-C14A2F5E6F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84AA4A-A1A4-4104-A71F-87C06F30B4DC}">
      <dgm:prSet/>
      <dgm:spPr>
        <a:solidFill>
          <a:schemeClr val="accent6">
            <a:lumMod val="20000"/>
            <a:lumOff val="80000"/>
          </a:schemeClr>
        </a:solidFill>
        <a:ln>
          <a:solidFill>
            <a:schemeClr val="tx2"/>
          </a:solidFill>
        </a:ln>
      </dgm:spPr>
      <dgm:t>
        <a:bodyPr/>
        <a:lstStyle/>
        <a:p>
          <a:r>
            <a:rPr lang="en-US" b="0" i="0" baseline="0" dirty="0">
              <a:solidFill>
                <a:srgbClr val="372E26"/>
              </a:solidFill>
            </a:rPr>
            <a:t> 1 Inspections Passed</a:t>
          </a:r>
          <a:r>
            <a:rPr lang="en-US" b="0" i="0" baseline="0" dirty="0">
              <a:solidFill>
                <a:schemeClr val="bg1"/>
              </a:solidFill>
            </a:rPr>
            <a:t> </a:t>
          </a:r>
          <a:endParaRPr lang="en-US" b="0" dirty="0">
            <a:solidFill>
              <a:schemeClr val="bg1"/>
            </a:solidFill>
          </a:endParaRPr>
        </a:p>
      </dgm:t>
    </dgm:pt>
    <dgm:pt modelId="{6AB5CD6F-2A1E-4FE6-8B92-CE52F16E7794}" type="parTrans" cxnId="{D1FBF335-3483-4DD6-A4F2-6A33417ECEA7}">
      <dgm:prSet/>
      <dgm:spPr/>
      <dgm:t>
        <a:bodyPr/>
        <a:lstStyle/>
        <a:p>
          <a:endParaRPr lang="en-US"/>
        </a:p>
      </dgm:t>
    </dgm:pt>
    <dgm:pt modelId="{66D710B8-A548-4650-9875-337CDECF0032}" type="sibTrans" cxnId="{D1FBF335-3483-4DD6-A4F2-6A33417ECEA7}">
      <dgm:prSet/>
      <dgm:spPr/>
      <dgm:t>
        <a:bodyPr/>
        <a:lstStyle/>
        <a:p>
          <a:endParaRPr lang="en-US"/>
        </a:p>
      </dgm:t>
    </dgm:pt>
    <dgm:pt modelId="{1ED9D546-38A2-49E3-B7AC-38E6170616B0}">
      <dgm:prSet/>
      <dgm:spPr>
        <a:solidFill>
          <a:schemeClr val="accent6">
            <a:lumMod val="20000"/>
            <a:lumOff val="80000"/>
          </a:schemeClr>
        </a:solidFill>
        <a:ln>
          <a:solidFill>
            <a:schemeClr val="tx2"/>
          </a:solidFill>
        </a:ln>
      </dgm:spPr>
      <dgm:t>
        <a:bodyPr/>
        <a:lstStyle/>
        <a:p>
          <a:r>
            <a:rPr lang="en-US" b="0" i="0" baseline="0" dirty="0">
              <a:solidFill>
                <a:srgbClr val="372E26"/>
              </a:solidFill>
            </a:rPr>
            <a:t>0 Inspections Failed</a:t>
          </a:r>
          <a:endParaRPr lang="en-US" b="0" dirty="0">
            <a:solidFill>
              <a:srgbClr val="372E26"/>
            </a:solidFill>
          </a:endParaRPr>
        </a:p>
      </dgm:t>
    </dgm:pt>
    <dgm:pt modelId="{CF12E271-24E4-4499-B9B7-328581E4F299}" type="parTrans" cxnId="{8D04CD34-C091-417F-A028-C7881407DC1E}">
      <dgm:prSet/>
      <dgm:spPr/>
      <dgm:t>
        <a:bodyPr/>
        <a:lstStyle/>
        <a:p>
          <a:endParaRPr lang="en-US"/>
        </a:p>
      </dgm:t>
    </dgm:pt>
    <dgm:pt modelId="{5F6B20CC-DD9A-4D3A-AF94-6834C863E430}" type="sibTrans" cxnId="{8D04CD34-C091-417F-A028-C7881407DC1E}">
      <dgm:prSet/>
      <dgm:spPr/>
      <dgm:t>
        <a:bodyPr/>
        <a:lstStyle/>
        <a:p>
          <a:endParaRPr lang="en-US"/>
        </a:p>
      </dgm:t>
    </dgm:pt>
    <dgm:pt modelId="{2E151156-F24C-4745-B00B-8985754CC19F}">
      <dgm:prSet/>
      <dgm:spPr>
        <a:solidFill>
          <a:schemeClr val="accent6">
            <a:lumMod val="20000"/>
            <a:lumOff val="80000"/>
          </a:schemeClr>
        </a:solidFill>
        <a:ln>
          <a:solidFill>
            <a:schemeClr val="tx2"/>
          </a:solidFill>
        </a:ln>
      </dgm:spPr>
      <dgm:t>
        <a:bodyPr/>
        <a:lstStyle/>
        <a:p>
          <a:r>
            <a:rPr lang="en-US" b="0" i="0" baseline="0" dirty="0">
              <a:solidFill>
                <a:srgbClr val="372E26"/>
              </a:solidFill>
            </a:rPr>
            <a:t>0 Citations Issued</a:t>
          </a:r>
          <a:endParaRPr lang="en-US" b="0" dirty="0">
            <a:solidFill>
              <a:srgbClr val="372E26"/>
            </a:solidFill>
          </a:endParaRPr>
        </a:p>
      </dgm:t>
    </dgm:pt>
    <dgm:pt modelId="{A6AC972F-CC17-4BBF-86F1-3E03E36EAF9C}" type="parTrans" cxnId="{F0CD9041-53DC-4798-8CFF-D76D0D007055}">
      <dgm:prSet/>
      <dgm:spPr/>
      <dgm:t>
        <a:bodyPr/>
        <a:lstStyle/>
        <a:p>
          <a:endParaRPr lang="en-US"/>
        </a:p>
      </dgm:t>
    </dgm:pt>
    <dgm:pt modelId="{764FBAB1-BEDB-4A71-ACA6-BFE692086E32}" type="sibTrans" cxnId="{F0CD9041-53DC-4798-8CFF-D76D0D007055}">
      <dgm:prSet/>
      <dgm:spPr/>
      <dgm:t>
        <a:bodyPr/>
        <a:lstStyle/>
        <a:p>
          <a:endParaRPr lang="en-US"/>
        </a:p>
      </dgm:t>
    </dgm:pt>
    <dgm:pt modelId="{BB345829-1397-4307-9574-E837F37AFBD7}">
      <dgm:prSet/>
      <dgm:spPr>
        <a:solidFill>
          <a:schemeClr val="accent6">
            <a:lumMod val="20000"/>
            <a:lumOff val="80000"/>
          </a:schemeClr>
        </a:solidFill>
        <a:ln>
          <a:solidFill>
            <a:schemeClr val="tx2"/>
          </a:solidFill>
        </a:ln>
      </dgm:spPr>
      <dgm:t>
        <a:bodyPr/>
        <a:lstStyle/>
        <a:p>
          <a:r>
            <a:rPr lang="en-US" b="0" i="0" baseline="0" dirty="0">
              <a:solidFill>
                <a:srgbClr val="372E26"/>
              </a:solidFill>
            </a:rPr>
            <a:t>0 Permits Issued</a:t>
          </a:r>
          <a:endParaRPr lang="en-US" b="0" dirty="0">
            <a:solidFill>
              <a:srgbClr val="372E26"/>
            </a:solidFill>
          </a:endParaRPr>
        </a:p>
      </dgm:t>
    </dgm:pt>
    <dgm:pt modelId="{A547FDA3-0A00-42D8-AC89-F4D04225E019}" type="parTrans" cxnId="{CD54C1F4-1CC7-4E91-9A56-63EEBFEF9FF9}">
      <dgm:prSet/>
      <dgm:spPr/>
      <dgm:t>
        <a:bodyPr/>
        <a:lstStyle/>
        <a:p>
          <a:endParaRPr lang="en-US"/>
        </a:p>
      </dgm:t>
    </dgm:pt>
    <dgm:pt modelId="{0654E366-258B-4B9A-B299-98019BF58354}" type="sibTrans" cxnId="{CD54C1F4-1CC7-4E91-9A56-63EEBFEF9FF9}">
      <dgm:prSet/>
      <dgm:spPr/>
      <dgm:t>
        <a:bodyPr/>
        <a:lstStyle/>
        <a:p>
          <a:endParaRPr lang="en-US"/>
        </a:p>
      </dgm:t>
    </dgm:pt>
    <dgm:pt modelId="{16E95A2F-56D3-450C-8D9B-1D42F59F1CFD}">
      <dgm:prSet/>
      <dgm:spPr>
        <a:solidFill>
          <a:schemeClr val="accent6">
            <a:lumMod val="20000"/>
            <a:lumOff val="80000"/>
          </a:schemeClr>
        </a:solidFill>
        <a:ln>
          <a:solidFill>
            <a:schemeClr val="tx2"/>
          </a:solidFill>
        </a:ln>
      </dgm:spPr>
      <dgm:t>
        <a:bodyPr/>
        <a:lstStyle/>
        <a:p>
          <a:r>
            <a:rPr lang="en-US" b="0" i="0" baseline="0" dirty="0">
              <a:solidFill>
                <a:srgbClr val="372E26"/>
              </a:solidFill>
            </a:rPr>
            <a:t>52 Active CAF Permits</a:t>
          </a:r>
          <a:endParaRPr lang="en-US" b="0" dirty="0">
            <a:solidFill>
              <a:srgbClr val="372E26"/>
            </a:solidFill>
          </a:endParaRPr>
        </a:p>
      </dgm:t>
    </dgm:pt>
    <dgm:pt modelId="{215C465D-A6EB-4B90-BE05-5D0536689717}" type="parTrans" cxnId="{03C76ED3-2C42-4E95-A503-D753172EC4CF}">
      <dgm:prSet/>
      <dgm:spPr/>
      <dgm:t>
        <a:bodyPr/>
        <a:lstStyle/>
        <a:p>
          <a:endParaRPr lang="en-US"/>
        </a:p>
      </dgm:t>
    </dgm:pt>
    <dgm:pt modelId="{9D1048D4-9BBB-4143-954C-43FC83A4F0E1}" type="sibTrans" cxnId="{03C76ED3-2C42-4E95-A503-D753172EC4CF}">
      <dgm:prSet/>
      <dgm:spPr/>
      <dgm:t>
        <a:bodyPr/>
        <a:lstStyle/>
        <a:p>
          <a:endParaRPr lang="en-US"/>
        </a:p>
      </dgm:t>
    </dgm:pt>
    <dgm:pt modelId="{273C0568-1BE1-443E-8C88-65D04A515B31}" type="pres">
      <dgm:prSet presAssocID="{8EEEF512-58AC-4DA1-9AF5-C14A2F5E6F04}" presName="linear" presStyleCnt="0">
        <dgm:presLayoutVars>
          <dgm:animLvl val="lvl"/>
          <dgm:resizeHandles val="exact"/>
        </dgm:presLayoutVars>
      </dgm:prSet>
      <dgm:spPr/>
    </dgm:pt>
    <dgm:pt modelId="{8C135944-5C21-49E4-9C7B-F38F4596B274}" type="pres">
      <dgm:prSet presAssocID="{3B84AA4A-A1A4-4104-A71F-87C06F30B4DC}" presName="parentText" presStyleLbl="node1" presStyleIdx="0" presStyleCnt="5">
        <dgm:presLayoutVars>
          <dgm:chMax val="0"/>
          <dgm:bulletEnabled val="1"/>
        </dgm:presLayoutVars>
      </dgm:prSet>
      <dgm:spPr/>
    </dgm:pt>
    <dgm:pt modelId="{5E38C79E-36EB-4AD7-88DA-B98C968C3885}" type="pres">
      <dgm:prSet presAssocID="{66D710B8-A548-4650-9875-337CDECF0032}" presName="spacer" presStyleCnt="0"/>
      <dgm:spPr/>
    </dgm:pt>
    <dgm:pt modelId="{A1A41327-C7CA-4976-BB9F-4A3A93E7DD54}" type="pres">
      <dgm:prSet presAssocID="{1ED9D546-38A2-49E3-B7AC-38E6170616B0}" presName="parentText" presStyleLbl="node1" presStyleIdx="1" presStyleCnt="5">
        <dgm:presLayoutVars>
          <dgm:chMax val="0"/>
          <dgm:bulletEnabled val="1"/>
        </dgm:presLayoutVars>
      </dgm:prSet>
      <dgm:spPr/>
    </dgm:pt>
    <dgm:pt modelId="{97F0300D-57AC-40A8-893A-1BFD53CDAED0}" type="pres">
      <dgm:prSet presAssocID="{5F6B20CC-DD9A-4D3A-AF94-6834C863E430}" presName="spacer" presStyleCnt="0"/>
      <dgm:spPr/>
    </dgm:pt>
    <dgm:pt modelId="{9F2F186C-2327-4959-884D-C38BB67B8069}" type="pres">
      <dgm:prSet presAssocID="{2E151156-F24C-4745-B00B-8985754CC19F}" presName="parentText" presStyleLbl="node1" presStyleIdx="2" presStyleCnt="5">
        <dgm:presLayoutVars>
          <dgm:chMax val="0"/>
          <dgm:bulletEnabled val="1"/>
        </dgm:presLayoutVars>
      </dgm:prSet>
      <dgm:spPr/>
    </dgm:pt>
    <dgm:pt modelId="{04B8F87C-055F-4857-A382-FCD2C0D7E376}" type="pres">
      <dgm:prSet presAssocID="{764FBAB1-BEDB-4A71-ACA6-BFE692086E32}" presName="spacer" presStyleCnt="0"/>
      <dgm:spPr/>
    </dgm:pt>
    <dgm:pt modelId="{B6CB7C74-ECDC-4F61-8C51-D5CCF848A32B}" type="pres">
      <dgm:prSet presAssocID="{BB345829-1397-4307-9574-E837F37AFBD7}" presName="parentText" presStyleLbl="node1" presStyleIdx="3" presStyleCnt="5" custLinFactNeighborY="1">
        <dgm:presLayoutVars>
          <dgm:chMax val="0"/>
          <dgm:bulletEnabled val="1"/>
        </dgm:presLayoutVars>
      </dgm:prSet>
      <dgm:spPr/>
    </dgm:pt>
    <dgm:pt modelId="{3C8DAD8E-C394-4B98-B605-0CB5D09167B4}" type="pres">
      <dgm:prSet presAssocID="{0654E366-258B-4B9A-B299-98019BF58354}" presName="spacer" presStyleCnt="0"/>
      <dgm:spPr/>
    </dgm:pt>
    <dgm:pt modelId="{78E9B542-F376-468A-ABC1-C76E7EC28963}" type="pres">
      <dgm:prSet presAssocID="{16E95A2F-56D3-450C-8D9B-1D42F59F1CFD}" presName="parentText" presStyleLbl="node1" presStyleIdx="4" presStyleCnt="5">
        <dgm:presLayoutVars>
          <dgm:chMax val="0"/>
          <dgm:bulletEnabled val="1"/>
        </dgm:presLayoutVars>
      </dgm:prSet>
      <dgm:spPr/>
    </dgm:pt>
  </dgm:ptLst>
  <dgm:cxnLst>
    <dgm:cxn modelId="{5B1A9E16-805B-4927-BEAF-86BE3F62E4A2}" type="presOf" srcId="{16E95A2F-56D3-450C-8D9B-1D42F59F1CFD}" destId="{78E9B542-F376-468A-ABC1-C76E7EC28963}" srcOrd="0" destOrd="0" presId="urn:microsoft.com/office/officeart/2005/8/layout/vList2"/>
    <dgm:cxn modelId="{E0538E23-AC61-4433-BB4C-4EF80DFE2452}" type="presOf" srcId="{8EEEF512-58AC-4DA1-9AF5-C14A2F5E6F04}" destId="{273C0568-1BE1-443E-8C88-65D04A515B31}" srcOrd="0" destOrd="0" presId="urn:microsoft.com/office/officeart/2005/8/layout/vList2"/>
    <dgm:cxn modelId="{E5325825-BFF9-4564-8576-B6DA05A940F5}" type="presOf" srcId="{2E151156-F24C-4745-B00B-8985754CC19F}" destId="{9F2F186C-2327-4959-884D-C38BB67B8069}" srcOrd="0" destOrd="0" presId="urn:microsoft.com/office/officeart/2005/8/layout/vList2"/>
    <dgm:cxn modelId="{01EB7232-AEB2-48B6-85DD-7FBA96E4FA3F}" type="presOf" srcId="{BB345829-1397-4307-9574-E837F37AFBD7}" destId="{B6CB7C74-ECDC-4F61-8C51-D5CCF848A32B}" srcOrd="0" destOrd="0" presId="urn:microsoft.com/office/officeart/2005/8/layout/vList2"/>
    <dgm:cxn modelId="{8D04CD34-C091-417F-A028-C7881407DC1E}" srcId="{8EEEF512-58AC-4DA1-9AF5-C14A2F5E6F04}" destId="{1ED9D546-38A2-49E3-B7AC-38E6170616B0}" srcOrd="1" destOrd="0" parTransId="{CF12E271-24E4-4499-B9B7-328581E4F299}" sibTransId="{5F6B20CC-DD9A-4D3A-AF94-6834C863E430}"/>
    <dgm:cxn modelId="{D1FBF335-3483-4DD6-A4F2-6A33417ECEA7}" srcId="{8EEEF512-58AC-4DA1-9AF5-C14A2F5E6F04}" destId="{3B84AA4A-A1A4-4104-A71F-87C06F30B4DC}" srcOrd="0" destOrd="0" parTransId="{6AB5CD6F-2A1E-4FE6-8B92-CE52F16E7794}" sibTransId="{66D710B8-A548-4650-9875-337CDECF0032}"/>
    <dgm:cxn modelId="{AE65035C-A354-4809-A4A3-726E6F32CB13}" type="presOf" srcId="{3B84AA4A-A1A4-4104-A71F-87C06F30B4DC}" destId="{8C135944-5C21-49E4-9C7B-F38F4596B274}" srcOrd="0" destOrd="0" presId="urn:microsoft.com/office/officeart/2005/8/layout/vList2"/>
    <dgm:cxn modelId="{F0CD9041-53DC-4798-8CFF-D76D0D007055}" srcId="{8EEEF512-58AC-4DA1-9AF5-C14A2F5E6F04}" destId="{2E151156-F24C-4745-B00B-8985754CC19F}" srcOrd="2" destOrd="0" parTransId="{A6AC972F-CC17-4BBF-86F1-3E03E36EAF9C}" sibTransId="{764FBAB1-BEDB-4A71-ACA6-BFE692086E32}"/>
    <dgm:cxn modelId="{F6C76FCD-0BFD-4145-AB8F-FC07B88CA684}" type="presOf" srcId="{1ED9D546-38A2-49E3-B7AC-38E6170616B0}" destId="{A1A41327-C7CA-4976-BB9F-4A3A93E7DD54}" srcOrd="0" destOrd="0" presId="urn:microsoft.com/office/officeart/2005/8/layout/vList2"/>
    <dgm:cxn modelId="{03C76ED3-2C42-4E95-A503-D753172EC4CF}" srcId="{8EEEF512-58AC-4DA1-9AF5-C14A2F5E6F04}" destId="{16E95A2F-56D3-450C-8D9B-1D42F59F1CFD}" srcOrd="4" destOrd="0" parTransId="{215C465D-A6EB-4B90-BE05-5D0536689717}" sibTransId="{9D1048D4-9BBB-4143-954C-43FC83A4F0E1}"/>
    <dgm:cxn modelId="{CD54C1F4-1CC7-4E91-9A56-63EEBFEF9FF9}" srcId="{8EEEF512-58AC-4DA1-9AF5-C14A2F5E6F04}" destId="{BB345829-1397-4307-9574-E837F37AFBD7}" srcOrd="3" destOrd="0" parTransId="{A547FDA3-0A00-42D8-AC89-F4D04225E019}" sibTransId="{0654E366-258B-4B9A-B299-98019BF58354}"/>
    <dgm:cxn modelId="{52B947A1-6FCB-405E-9DCD-D954DF6AE7BB}" type="presParOf" srcId="{273C0568-1BE1-443E-8C88-65D04A515B31}" destId="{8C135944-5C21-49E4-9C7B-F38F4596B274}" srcOrd="0" destOrd="0" presId="urn:microsoft.com/office/officeart/2005/8/layout/vList2"/>
    <dgm:cxn modelId="{E6AE39D6-88C6-43F4-8B5F-230B34FCF4D3}" type="presParOf" srcId="{273C0568-1BE1-443E-8C88-65D04A515B31}" destId="{5E38C79E-36EB-4AD7-88DA-B98C968C3885}" srcOrd="1" destOrd="0" presId="urn:microsoft.com/office/officeart/2005/8/layout/vList2"/>
    <dgm:cxn modelId="{6C9EDCC3-E09F-4AE6-9D34-869FC14DE674}" type="presParOf" srcId="{273C0568-1BE1-443E-8C88-65D04A515B31}" destId="{A1A41327-C7CA-4976-BB9F-4A3A93E7DD54}" srcOrd="2" destOrd="0" presId="urn:microsoft.com/office/officeart/2005/8/layout/vList2"/>
    <dgm:cxn modelId="{6FC1EB3A-6B32-4B44-857C-2AF91B09BD2D}" type="presParOf" srcId="{273C0568-1BE1-443E-8C88-65D04A515B31}" destId="{97F0300D-57AC-40A8-893A-1BFD53CDAED0}" srcOrd="3" destOrd="0" presId="urn:microsoft.com/office/officeart/2005/8/layout/vList2"/>
    <dgm:cxn modelId="{EA738352-09D1-4D2F-9733-BB409774550B}" type="presParOf" srcId="{273C0568-1BE1-443E-8C88-65D04A515B31}" destId="{9F2F186C-2327-4959-884D-C38BB67B8069}" srcOrd="4" destOrd="0" presId="urn:microsoft.com/office/officeart/2005/8/layout/vList2"/>
    <dgm:cxn modelId="{F10EEB9A-4F74-4408-AC4E-D036BC7D0A83}" type="presParOf" srcId="{273C0568-1BE1-443E-8C88-65D04A515B31}" destId="{04B8F87C-055F-4857-A382-FCD2C0D7E376}" srcOrd="5" destOrd="0" presId="urn:microsoft.com/office/officeart/2005/8/layout/vList2"/>
    <dgm:cxn modelId="{FC970AC6-E84D-49DB-92C0-B12A86EB8FA6}" type="presParOf" srcId="{273C0568-1BE1-443E-8C88-65D04A515B31}" destId="{B6CB7C74-ECDC-4F61-8C51-D5CCF848A32B}" srcOrd="6" destOrd="0" presId="urn:microsoft.com/office/officeart/2005/8/layout/vList2"/>
    <dgm:cxn modelId="{3C15C098-9DF7-4058-973A-D58BFA7C7386}" type="presParOf" srcId="{273C0568-1BE1-443E-8C88-65D04A515B31}" destId="{3C8DAD8E-C394-4B98-B605-0CB5D09167B4}" srcOrd="7" destOrd="0" presId="urn:microsoft.com/office/officeart/2005/8/layout/vList2"/>
    <dgm:cxn modelId="{4550D128-C90D-4FCF-93D1-B8A33E22E99E}" type="presParOf" srcId="{273C0568-1BE1-443E-8C88-65D04A515B31}" destId="{78E9B542-F376-468A-ABC1-C76E7EC2896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4AE7A41C-48F8-4FAA-8481-47CEDCF67CFB}">
      <dgm:prSet phldrT="[Text]"/>
      <dgm:spPr/>
      <dgm:t>
        <a:bodyPr/>
        <a:lstStyle/>
        <a:p>
          <a:r>
            <a:rPr lang="en-US" dirty="0"/>
            <a:t>Active Volunteers</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r>
            <a:rPr lang="en-US" dirty="0"/>
            <a:t>134								</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dgm:spPr/>
      <dgm:t>
        <a:bodyPr/>
        <a:lstStyle/>
        <a:p>
          <a:r>
            <a:rPr lang="en-US" b="0" i="0"/>
            <a:t>New</a:t>
          </a:r>
          <a:r>
            <a:rPr lang="en-US" b="1" i="1"/>
            <a:t> </a:t>
          </a:r>
          <a:r>
            <a:rPr lang="en-US" b="0" i="0"/>
            <a:t>Volunteers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09A245BA-8F98-4EF2-A54E-5981F7F37C55}">
      <dgm:prSet phldrT="[Text]"/>
      <dgm:spPr/>
      <dgm:t>
        <a:bodyPr/>
        <a:lstStyle/>
        <a:p>
          <a:r>
            <a:rPr lang="en-US" dirty="0"/>
            <a:t>72</a:t>
          </a:r>
        </a:p>
      </dgm:t>
    </dgm:pt>
    <dgm:pt modelId="{455EE121-70C3-44D0-83F1-AEC688472601}" type="parTrans" cxnId="{BCC6A59E-7905-4437-9BC5-3DA2BE48F02D}">
      <dgm:prSet/>
      <dgm:spPr/>
      <dgm:t>
        <a:bodyPr/>
        <a:lstStyle/>
        <a:p>
          <a:endParaRPr lang="en-US"/>
        </a:p>
      </dgm:t>
    </dgm:pt>
    <dgm:pt modelId="{E4CB06E0-A255-4303-ABF3-59172AF00784}" type="sibTrans" cxnId="{BCC6A59E-7905-4437-9BC5-3DA2BE48F02D}">
      <dgm:prSet/>
      <dgm:spPr/>
      <dgm:t>
        <a:bodyPr/>
        <a:lstStyle/>
        <a:p>
          <a:endParaRPr lang="en-US"/>
        </a:p>
      </dgm:t>
    </dgm:pt>
    <dgm:pt modelId="{CB5DBE7D-F839-4A28-90EC-9BE5C03590A5}">
      <dgm:prSet phldrT="[Text]"/>
      <dgm:spPr/>
      <dgm:t>
        <a:bodyPr/>
        <a:lstStyle/>
        <a:p>
          <a:r>
            <a:rPr lang="en-US" b="0" i="0" dirty="0"/>
            <a:t>Volunteer hours donated in May</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F5DB8776-9DBB-4FA6-A4C9-BF90FC560EEB}">
      <dgm:prSet phldrT="[Text]"/>
      <dgm:spPr/>
      <dgm:t>
        <a:bodyPr/>
        <a:lstStyle/>
        <a:p>
          <a:r>
            <a:rPr lang="en-US" dirty="0"/>
            <a:t>Year-To-Date volunteer hours donated in 2026</a:t>
          </a:r>
        </a:p>
      </dgm:t>
    </dgm:pt>
    <dgm:pt modelId="{0AD7DCD6-99CD-4327-8DE3-A6FD45FDFC06}" type="parTrans" cxnId="{BF7FCBD6-EEB2-4516-BE91-7BDAA5CC9B53}">
      <dgm:prSet/>
      <dgm:spPr/>
      <dgm:t>
        <a:bodyPr/>
        <a:lstStyle/>
        <a:p>
          <a:endParaRPr lang="en-US"/>
        </a:p>
      </dgm:t>
    </dgm:pt>
    <dgm:pt modelId="{0D968F43-9880-459F-848F-0B844B6A5FF6}" type="sibTrans" cxnId="{BF7FCBD6-EEB2-4516-BE91-7BDAA5CC9B53}">
      <dgm:prSet/>
      <dgm:spPr/>
      <dgm:t>
        <a:bodyPr/>
        <a:lstStyle/>
        <a:p>
          <a:endParaRPr lang="en-US"/>
        </a:p>
      </dgm:t>
    </dgm:pt>
    <dgm:pt modelId="{8C4D27D3-9219-4B78-B8A4-34FDC1502363}">
      <dgm:prSet phldrT="[Text]"/>
      <dgm:spPr/>
      <dgm:t>
        <a:bodyPr/>
        <a:lstStyle/>
        <a:p>
          <a:r>
            <a:rPr lang="en-US" dirty="0"/>
            <a:t>750.46</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r>
            <a:rPr lang="en-US" dirty="0"/>
            <a:t>3,192.47</a:t>
          </a:r>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4"/>
      <dgm:spPr/>
    </dgm:pt>
    <dgm:pt modelId="{9C177B23-6903-4ECB-845C-43B853D6667F}" type="pres">
      <dgm:prSet presAssocID="{4AE7A41C-48F8-4FAA-8481-47CEDCF67CFB}"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Group"/>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8">
        <dgm:presLayoutVars>
          <dgm:chMax val="0"/>
          <dgm:chPref val="0"/>
        </dgm:presLayoutVars>
      </dgm:prSet>
      <dgm:spPr/>
    </dgm:pt>
    <dgm:pt modelId="{C14A9DF8-92CA-4546-AA1A-934BA5390C00}" type="pres">
      <dgm:prSet presAssocID="{4AE7A41C-48F8-4FAA-8481-47CEDCF67CFB}" presName="desTx" presStyleLbl="revTx" presStyleIdx="1" presStyleCnt="8">
        <dgm:presLayoutVars/>
      </dgm:prSet>
      <dgm:spPr/>
    </dgm:pt>
    <dgm:pt modelId="{1ADE9F21-17BD-40FE-A81A-36CC6E4BDEAA}" type="pres">
      <dgm:prSet presAssocID="{5916EE34-AB43-4626-82AA-87ED88A25E9C}"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1" presStyleCnt="4"/>
      <dgm:spPr/>
    </dgm:pt>
    <dgm:pt modelId="{61EA8B92-D6FE-4BF9-95BE-3DAC1DECC380}" type="pres">
      <dgm:prSet presAssocID="{901A5AA2-A6E2-4F47-B5CD-3FCB43813569}"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2" presStyleCnt="8">
        <dgm:presLayoutVars>
          <dgm:chMax val="0"/>
          <dgm:chPref val="0"/>
        </dgm:presLayoutVars>
      </dgm:prSet>
      <dgm:spPr/>
    </dgm:pt>
    <dgm:pt modelId="{7962EAE6-E4A5-4B9F-9D01-E77265EE24EF}" type="pres">
      <dgm:prSet presAssocID="{901A5AA2-A6E2-4F47-B5CD-3FCB43813569}" presName="desTx" presStyleLbl="revTx" presStyleIdx="3" presStyleCnt="8">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2" presStyleCnt="4"/>
      <dgm:spPr/>
    </dgm:pt>
    <dgm:pt modelId="{4591D6B0-7148-4C07-A7D3-63A502282512}" type="pres">
      <dgm:prSet presAssocID="{CB5DBE7D-F839-4A28-90EC-9BE5C03590A5}"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ock"/>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4" presStyleCnt="8">
        <dgm:presLayoutVars>
          <dgm:chMax val="0"/>
          <dgm:chPref val="0"/>
        </dgm:presLayoutVars>
      </dgm:prSet>
      <dgm:spPr/>
    </dgm:pt>
    <dgm:pt modelId="{EDDD00E4-8FB5-47C3-A23F-ADD13779057E}" type="pres">
      <dgm:prSet presAssocID="{CB5DBE7D-F839-4A28-90EC-9BE5C03590A5}" presName="desTx" presStyleLbl="revTx" presStyleIdx="5" presStyleCnt="8">
        <dgm:presLayoutVars/>
      </dgm:prSet>
      <dgm:spPr/>
    </dgm:pt>
    <dgm:pt modelId="{5E6F232C-9FE9-48A9-A844-724E2F8D0AEA}" type="pres">
      <dgm:prSet presAssocID="{5082375B-421C-4DF4-A6BB-EFF760C3CC75}" presName="sibTrans" presStyleCnt="0"/>
      <dgm:spPr/>
    </dgm:pt>
    <dgm:pt modelId="{E9C7BCDE-4C48-48FC-9A9E-E548E8C2C75B}" type="pres">
      <dgm:prSet presAssocID="{F5DB8776-9DBB-4FA6-A4C9-BF90FC560EEB}" presName="compNode" presStyleCnt="0"/>
      <dgm:spPr/>
    </dgm:pt>
    <dgm:pt modelId="{112622ED-2A49-4585-B06C-49886C4FF8EE}" type="pres">
      <dgm:prSet presAssocID="{F5DB8776-9DBB-4FA6-A4C9-BF90FC560EEB}" presName="bgRect" presStyleLbl="bgShp" presStyleIdx="3" presStyleCnt="4"/>
      <dgm:spPr/>
    </dgm:pt>
    <dgm:pt modelId="{B8EF1165-D1A0-4D17-90F8-1344DF4AAD0F}" type="pres">
      <dgm:prSet presAssocID="{F5DB8776-9DBB-4FA6-A4C9-BF90FC560EEB}"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2AB89024-3EC4-45AC-B62F-87C45F89FA38}" type="pres">
      <dgm:prSet presAssocID="{F5DB8776-9DBB-4FA6-A4C9-BF90FC560EEB}" presName="spaceRect" presStyleCnt="0"/>
      <dgm:spPr/>
    </dgm:pt>
    <dgm:pt modelId="{43F58CF5-8E28-4942-8DEF-96C9D749CA6C}" type="pres">
      <dgm:prSet presAssocID="{F5DB8776-9DBB-4FA6-A4C9-BF90FC560EEB}" presName="parTx" presStyleLbl="revTx" presStyleIdx="6" presStyleCnt="8">
        <dgm:presLayoutVars>
          <dgm:chMax val="0"/>
          <dgm:chPref val="0"/>
        </dgm:presLayoutVars>
      </dgm:prSet>
      <dgm:spPr/>
    </dgm:pt>
    <dgm:pt modelId="{6717419B-9C76-4242-9740-932C9540D219}" type="pres">
      <dgm:prSet presAssocID="{F5DB8776-9DBB-4FA6-A4C9-BF90FC560EEB}" presName="desTx" presStyleLbl="revTx" presStyleIdx="7" presStyleCnt="8">
        <dgm:presLayoutVars/>
      </dgm:prSet>
      <dgm:spPr/>
    </dgm:pt>
  </dgm:ptLst>
  <dgm:cxnLst>
    <dgm:cxn modelId="{68B74102-3D69-4B6F-8FB4-4D5175ED6608}" srcId="{E527AD2D-B80D-417B-812F-752BE3A37B67}" destId="{CB5DBE7D-F839-4A28-90EC-9BE5C03590A5}" srcOrd="2"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84F6F43E-3964-47FD-9331-4D53494D18BA}" type="presOf" srcId="{F5DB8776-9DBB-4FA6-A4C9-BF90FC560EEB}" destId="{43F58CF5-8E28-4942-8DEF-96C9D749CA6C}"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CBFA177A-ED73-4DA9-A92D-75C21CE0A2AE}" type="presOf" srcId="{E6401063-1F8A-4BC1-ADAD-A687EA7594E9}" destId="{6717419B-9C76-4242-9740-932C9540D219}" srcOrd="0" destOrd="0" presId="urn:microsoft.com/office/officeart/2018/2/layout/IconVerticalSolidList"/>
    <dgm:cxn modelId="{EBE7C75A-5E0E-4F1E-96E1-ECE863996038}" srcId="{E527AD2D-B80D-417B-812F-752BE3A37B67}" destId="{901A5AA2-A6E2-4F47-B5CD-3FCB43813569}" srcOrd="1" destOrd="0" parTransId="{A4184AA9-43A3-447A-89E1-5B0E7C2251F5}" sibTransId="{0E3BC7A1-2FC3-4437-960A-43A63EB37360}"/>
    <dgm:cxn modelId="{AA0F3D8A-7CC4-466B-8B3C-6CFA3D8A17A6}" type="presOf" srcId="{4834B3D8-AA7E-4251-A800-034EF42D42DB}" destId="{C14A9DF8-92CA-4546-AA1A-934BA5390C00}" srcOrd="0" destOrd="0" presId="urn:microsoft.com/office/officeart/2018/2/layout/IconVerticalSolidList"/>
    <dgm:cxn modelId="{AB038E9A-DF98-46E8-91D6-91FF4156E4C1}" srcId="{F5DB8776-9DBB-4FA6-A4C9-BF90FC560EEB}" destId="{E6401063-1F8A-4BC1-ADAD-A687EA7594E9}" srcOrd="0"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CB0B37CF-CE71-4085-B530-539A57E89222}" srcId="{CB5DBE7D-F839-4A28-90EC-9BE5C03590A5}" destId="{8C4D27D3-9219-4B78-B8A4-34FDC1502363}" srcOrd="0" destOrd="0" parTransId="{6268B48F-2D30-4075-9AC9-7C85B81DC639}" sibTransId="{9CB281B5-4640-4BBE-A546-CA6284B3B804}"/>
    <dgm:cxn modelId="{BF7FCBD6-EEB2-4516-BE91-7BDAA5CC9B53}" srcId="{E527AD2D-B80D-417B-812F-752BE3A37B67}" destId="{F5DB8776-9DBB-4FA6-A4C9-BF90FC560EEB}" srcOrd="3" destOrd="0" parTransId="{0AD7DCD6-99CD-4327-8DE3-A6FD45FDFC06}" sibTransId="{0D968F43-9880-459F-848F-0B844B6A5FF6}"/>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6F237469-25F6-4625-A554-FB9A8320EE41}" type="presParOf" srcId="{3067D81F-4ED0-464B-BB27-39D8ED12C632}" destId="{BAA25B0F-5199-48DB-86B9-5686EC0DD272}" srcOrd="2"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3" destOrd="0" presId="urn:microsoft.com/office/officeart/2018/2/layout/IconVerticalSolidList"/>
    <dgm:cxn modelId="{C85287D2-6BF7-4485-A5E3-9ED01D17AFAD}" type="presParOf" srcId="{3067D81F-4ED0-464B-BB27-39D8ED12C632}" destId="{2983FE84-28FA-4745-A66F-E4D8513CBDFA}" srcOrd="4"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5" destOrd="0" presId="urn:microsoft.com/office/officeart/2018/2/layout/IconVerticalSolidList"/>
    <dgm:cxn modelId="{C1C05D3B-2D11-42D6-ACFE-511F2B2F9509}" type="presParOf" srcId="{3067D81F-4ED0-464B-BB27-39D8ED12C632}" destId="{E9C7BCDE-4C48-48FC-9A9E-E548E8C2C75B}" srcOrd="6" destOrd="0" presId="urn:microsoft.com/office/officeart/2018/2/layout/IconVerticalSolidList"/>
    <dgm:cxn modelId="{1791DF46-B14D-4C2E-8571-E8742152016B}" type="presParOf" srcId="{E9C7BCDE-4C48-48FC-9A9E-E548E8C2C75B}" destId="{112622ED-2A49-4585-B06C-49886C4FF8EE}" srcOrd="0" destOrd="0" presId="urn:microsoft.com/office/officeart/2018/2/layout/IconVerticalSolidList"/>
    <dgm:cxn modelId="{3CB5BDBE-AFEA-4C3C-9A4F-A09E42B531A9}" type="presParOf" srcId="{E9C7BCDE-4C48-48FC-9A9E-E548E8C2C75B}" destId="{B8EF1165-D1A0-4D17-90F8-1344DF4AAD0F}" srcOrd="1" destOrd="0" presId="urn:microsoft.com/office/officeart/2018/2/layout/IconVerticalSolidList"/>
    <dgm:cxn modelId="{AEEF3B4B-BCC8-49F5-97EF-987995B48BCC}" type="presParOf" srcId="{E9C7BCDE-4C48-48FC-9A9E-E548E8C2C75B}" destId="{2AB89024-3EC4-45AC-B62F-87C45F89FA38}" srcOrd="2" destOrd="0" presId="urn:microsoft.com/office/officeart/2018/2/layout/IconVerticalSolidList"/>
    <dgm:cxn modelId="{02024844-1AF4-411E-A5B0-592FB05F1968}" type="presParOf" srcId="{E9C7BCDE-4C48-48FC-9A9E-E548E8C2C75B}" destId="{43F58CF5-8E28-4942-8DEF-96C9D749CA6C}" srcOrd="3" destOrd="0" presId="urn:microsoft.com/office/officeart/2018/2/layout/IconVerticalSolidList"/>
    <dgm:cxn modelId="{FDAFAD94-171C-43AF-BECB-6518BAD8FCCB}" type="presParOf" srcId="{E9C7BCDE-4C48-48FC-9A9E-E548E8C2C75B}" destId="{6717419B-9C76-4242-9740-932C9540D21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1DABB6-FAB9-4A6E-AE71-BC57041FD9B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C8965142-AB05-4061-A60F-F43E3D07717D}">
      <dgm:prSet phldrT="[Text]"/>
      <dgm:spPr/>
      <dgm:t>
        <a:bodyPr/>
        <a:lstStyle/>
        <a:p>
          <a:r>
            <a:rPr lang="en-US" dirty="0"/>
            <a:t>1,947</a:t>
          </a:r>
        </a:p>
      </dgm:t>
    </dgm:pt>
    <dgm:pt modelId="{C42C1740-F7FB-48B5-89F9-FDCECC681C29}" type="parTrans" cxnId="{B35203D6-02C5-441B-85F4-AC49533E9985}">
      <dgm:prSet/>
      <dgm:spPr/>
      <dgm:t>
        <a:bodyPr/>
        <a:lstStyle/>
        <a:p>
          <a:endParaRPr lang="en-US"/>
        </a:p>
      </dgm:t>
    </dgm:pt>
    <dgm:pt modelId="{3C98F845-05DF-4CD3-A843-AE9FE389F452}" type="sibTrans" cxnId="{B35203D6-02C5-441B-85F4-AC49533E9985}">
      <dgm:prSet/>
      <dgm:spPr/>
      <dgm:t>
        <a:bodyPr/>
        <a:lstStyle/>
        <a:p>
          <a:endParaRPr lang="en-US"/>
        </a:p>
      </dgm:t>
    </dgm:pt>
    <dgm:pt modelId="{763A691C-EDDA-4A79-9EAB-8595F38AC4F2}">
      <dgm:prSet phldrT="[Text]"/>
      <dgm:spPr>
        <a:solidFill>
          <a:schemeClr val="accent6">
            <a:lumMod val="20000"/>
            <a:lumOff val="80000"/>
          </a:schemeClr>
        </a:solidFill>
      </dgm:spPr>
      <dgm:t>
        <a:bodyPr/>
        <a:lstStyle/>
        <a:p>
          <a:r>
            <a:rPr lang="en-US" dirty="0">
              <a:solidFill>
                <a:schemeClr val="tx1"/>
              </a:solidFill>
            </a:rPr>
            <a:t>Adoptions</a:t>
          </a:r>
        </a:p>
      </dgm:t>
    </dgm:pt>
    <dgm:pt modelId="{8F7D4AF6-AC26-4CC1-BA7A-5B4BCC1B646B}" type="parTrans" cxnId="{43CDDF82-6737-4279-875E-D38CC03EB0E0}">
      <dgm:prSet/>
      <dgm:spPr/>
      <dgm:t>
        <a:bodyPr/>
        <a:lstStyle/>
        <a:p>
          <a:endParaRPr lang="en-US"/>
        </a:p>
      </dgm:t>
    </dgm:pt>
    <dgm:pt modelId="{913ADCA3-F679-4D63-90CC-D7526B606101}" type="sibTrans" cxnId="{43CDDF82-6737-4279-875E-D38CC03EB0E0}">
      <dgm:prSet/>
      <dgm:spPr/>
      <dgm:t>
        <a:bodyPr/>
        <a:lstStyle/>
        <a:p>
          <a:endParaRPr lang="en-US"/>
        </a:p>
      </dgm:t>
    </dgm:pt>
    <dgm:pt modelId="{E334074B-2481-46DD-9DE3-66F37C5C12F0}">
      <dgm:prSet phldrT="[Text]"/>
      <dgm:spPr/>
      <dgm:t>
        <a:bodyPr/>
        <a:lstStyle/>
        <a:p>
          <a:r>
            <a:rPr lang="en-US" dirty="0"/>
            <a:t>1,788</a:t>
          </a:r>
        </a:p>
      </dgm:t>
    </dgm:pt>
    <dgm:pt modelId="{72B95202-7B21-4014-97E6-01A637711D72}" type="parTrans" cxnId="{1BA7D176-EE86-4853-B8C5-E1C5BFE967BE}">
      <dgm:prSet/>
      <dgm:spPr/>
      <dgm:t>
        <a:bodyPr/>
        <a:lstStyle/>
        <a:p>
          <a:endParaRPr lang="en-US"/>
        </a:p>
      </dgm:t>
    </dgm:pt>
    <dgm:pt modelId="{30186C4A-7802-4C28-A433-167E13AB0466}" type="sibTrans" cxnId="{1BA7D176-EE86-4853-B8C5-E1C5BFE967BE}">
      <dgm:prSet/>
      <dgm:spPr/>
      <dgm:t>
        <a:bodyPr/>
        <a:lstStyle/>
        <a:p>
          <a:endParaRPr lang="en-US"/>
        </a:p>
      </dgm:t>
    </dgm:pt>
    <dgm:pt modelId="{AF89D762-69FB-4624-B488-70D1E3AF555C}">
      <dgm:prSet phldrT="[Text]"/>
      <dgm:spPr>
        <a:solidFill>
          <a:schemeClr val="accent6">
            <a:lumMod val="20000"/>
            <a:lumOff val="80000"/>
          </a:schemeClr>
        </a:solidFill>
      </dgm:spPr>
      <dgm:t>
        <a:bodyPr/>
        <a:lstStyle/>
        <a:p>
          <a:r>
            <a:rPr lang="en-US" dirty="0">
              <a:solidFill>
                <a:schemeClr val="tx1"/>
              </a:solidFill>
            </a:rPr>
            <a:t>Rescued</a:t>
          </a:r>
        </a:p>
      </dgm:t>
    </dgm:pt>
    <dgm:pt modelId="{E5A00FD4-7F8F-4424-8860-1F587F78E39C}" type="parTrans" cxnId="{0B1294AD-D92C-407C-8EE1-0A3E8FE03C9E}">
      <dgm:prSet/>
      <dgm:spPr/>
      <dgm:t>
        <a:bodyPr/>
        <a:lstStyle/>
        <a:p>
          <a:endParaRPr lang="en-US"/>
        </a:p>
      </dgm:t>
    </dgm:pt>
    <dgm:pt modelId="{D172B347-79D8-4866-BD8F-526A06BFF83B}" type="sibTrans" cxnId="{0B1294AD-D92C-407C-8EE1-0A3E8FE03C9E}">
      <dgm:prSet/>
      <dgm:spPr/>
      <dgm:t>
        <a:bodyPr/>
        <a:lstStyle/>
        <a:p>
          <a:endParaRPr lang="en-US"/>
        </a:p>
      </dgm:t>
    </dgm:pt>
    <dgm:pt modelId="{4F9434FE-EA17-46EE-8753-86DC2AA846C4}">
      <dgm:prSet phldrT="[Text]"/>
      <dgm:spPr/>
      <dgm:t>
        <a:bodyPr/>
        <a:lstStyle/>
        <a:p>
          <a:r>
            <a:rPr lang="en-US" dirty="0"/>
            <a:t>383</a:t>
          </a:r>
        </a:p>
      </dgm:t>
    </dgm:pt>
    <dgm:pt modelId="{54E72A09-C1F0-4937-B50A-B0440B58D7CA}" type="parTrans" cxnId="{CE8D3106-7A2B-4B16-B202-BA9D1230660C}">
      <dgm:prSet/>
      <dgm:spPr/>
      <dgm:t>
        <a:bodyPr/>
        <a:lstStyle/>
        <a:p>
          <a:endParaRPr lang="en-US"/>
        </a:p>
      </dgm:t>
    </dgm:pt>
    <dgm:pt modelId="{165D5CEA-8D98-4566-8CA1-354ED116A358}" type="sibTrans" cxnId="{CE8D3106-7A2B-4B16-B202-BA9D1230660C}">
      <dgm:prSet/>
      <dgm:spPr/>
      <dgm:t>
        <a:bodyPr/>
        <a:lstStyle/>
        <a:p>
          <a:endParaRPr lang="en-US"/>
        </a:p>
      </dgm:t>
    </dgm:pt>
    <dgm:pt modelId="{EDD5D2CF-48FD-4690-804C-CC17646A4F7B}">
      <dgm:prSet phldrT="[Text]"/>
      <dgm:spPr>
        <a:solidFill>
          <a:schemeClr val="accent6">
            <a:lumMod val="20000"/>
            <a:lumOff val="80000"/>
          </a:schemeClr>
        </a:solidFill>
      </dgm:spPr>
      <dgm:t>
        <a:bodyPr/>
        <a:lstStyle/>
        <a:p>
          <a:r>
            <a:rPr lang="en-US" dirty="0">
              <a:solidFill>
                <a:schemeClr val="tx1"/>
              </a:solidFill>
            </a:rPr>
            <a:t>Returned To Owner</a:t>
          </a:r>
        </a:p>
      </dgm:t>
    </dgm:pt>
    <dgm:pt modelId="{30E50FAD-AA3B-42EA-B1A1-22942DFD5F04}" type="parTrans" cxnId="{0B69D32B-D647-4C02-881E-9E1C85A2A781}">
      <dgm:prSet/>
      <dgm:spPr/>
      <dgm:t>
        <a:bodyPr/>
        <a:lstStyle/>
        <a:p>
          <a:endParaRPr lang="en-US"/>
        </a:p>
      </dgm:t>
    </dgm:pt>
    <dgm:pt modelId="{1791EA17-25B8-450E-B282-63E88F736824}" type="sibTrans" cxnId="{0B69D32B-D647-4C02-881E-9E1C85A2A781}">
      <dgm:prSet/>
      <dgm:spPr/>
      <dgm:t>
        <a:bodyPr/>
        <a:lstStyle/>
        <a:p>
          <a:endParaRPr lang="en-US"/>
        </a:p>
      </dgm:t>
    </dgm:pt>
    <dgm:pt modelId="{3B19117F-26D6-4D3D-9567-E2FE939C26BC}">
      <dgm:prSet phldrT="[Text]"/>
      <dgm:spPr/>
      <dgm:t>
        <a:bodyPr/>
        <a:lstStyle/>
        <a:p>
          <a:r>
            <a:rPr lang="en-US" i="0" dirty="0">
              <a:solidFill>
                <a:schemeClr val="tx1"/>
              </a:solidFill>
            </a:rPr>
            <a:t>1,589</a:t>
          </a:r>
        </a:p>
      </dgm:t>
    </dgm:pt>
    <dgm:pt modelId="{A7C36B69-877C-4CB8-8817-9399945F4BDC}" type="parTrans" cxnId="{3B105107-79E8-4D68-B86A-7A2FB7698378}">
      <dgm:prSet/>
      <dgm:spPr/>
      <dgm:t>
        <a:bodyPr/>
        <a:lstStyle/>
        <a:p>
          <a:endParaRPr lang="en-US"/>
        </a:p>
      </dgm:t>
    </dgm:pt>
    <dgm:pt modelId="{E1FFC9DE-6D14-49A9-B728-C34A18953931}" type="sibTrans" cxnId="{3B105107-79E8-4D68-B86A-7A2FB7698378}">
      <dgm:prSet/>
      <dgm:spPr/>
      <dgm:t>
        <a:bodyPr/>
        <a:lstStyle/>
        <a:p>
          <a:endParaRPr lang="en-US"/>
        </a:p>
      </dgm:t>
    </dgm:pt>
    <dgm:pt modelId="{6EFA09CD-7163-49A8-9508-FFD245B2CD91}">
      <dgm:prSet phldrT="[Text]"/>
      <dgm:spPr>
        <a:solidFill>
          <a:schemeClr val="accent6">
            <a:lumMod val="20000"/>
            <a:lumOff val="80000"/>
          </a:schemeClr>
        </a:solidFill>
      </dgm:spPr>
      <dgm:t>
        <a:bodyPr/>
        <a:lstStyle/>
        <a:p>
          <a:r>
            <a:rPr lang="en-US" i="0" dirty="0">
              <a:solidFill>
                <a:schemeClr val="tx1"/>
              </a:solidFill>
            </a:rPr>
            <a:t>Spay/Neuter Surgeries (</a:t>
          </a:r>
          <a:r>
            <a:rPr lang="en-US" i="1" dirty="0">
              <a:solidFill>
                <a:schemeClr val="tx1"/>
              </a:solidFill>
            </a:rPr>
            <a:t>Clinics + TNR</a:t>
          </a:r>
          <a:r>
            <a:rPr lang="en-US" i="0" dirty="0">
              <a:solidFill>
                <a:schemeClr val="tx1"/>
              </a:solidFill>
            </a:rPr>
            <a:t>)</a:t>
          </a:r>
        </a:p>
      </dgm:t>
    </dgm:pt>
    <dgm:pt modelId="{B2317830-7CEE-44C1-892A-85B02E6A1335}" type="parTrans" cxnId="{9CE2E81E-28C4-4F76-8D63-FC8D85F622BF}">
      <dgm:prSet/>
      <dgm:spPr/>
      <dgm:t>
        <a:bodyPr/>
        <a:lstStyle/>
        <a:p>
          <a:endParaRPr lang="en-US"/>
        </a:p>
      </dgm:t>
    </dgm:pt>
    <dgm:pt modelId="{D15710AD-C794-438F-9C39-F046638965C3}" type="sibTrans" cxnId="{9CE2E81E-28C4-4F76-8D63-FC8D85F622BF}">
      <dgm:prSet/>
      <dgm:spPr/>
      <dgm:t>
        <a:bodyPr/>
        <a:lstStyle/>
        <a:p>
          <a:endParaRPr lang="en-US"/>
        </a:p>
      </dgm:t>
    </dgm:pt>
    <dgm:pt modelId="{CF6F7F51-83B8-4CED-8D7A-A91654DFD926}">
      <dgm:prSet phldrT="[Text]"/>
      <dgm:spPr/>
      <dgm:t>
        <a:bodyPr/>
        <a:lstStyle/>
        <a:p>
          <a:r>
            <a:rPr lang="en-US" dirty="0"/>
            <a:t>5,069</a:t>
          </a:r>
        </a:p>
      </dgm:t>
    </dgm:pt>
    <dgm:pt modelId="{CBCD9867-BCB5-4924-8709-704A68E94AA0}" type="parTrans" cxnId="{C0110A4C-44AD-4EBC-B5AF-95AFB53F8FED}">
      <dgm:prSet/>
      <dgm:spPr/>
      <dgm:t>
        <a:bodyPr/>
        <a:lstStyle/>
        <a:p>
          <a:endParaRPr lang="en-US"/>
        </a:p>
      </dgm:t>
    </dgm:pt>
    <dgm:pt modelId="{DAD1816B-A046-4E2B-9A89-D38D9BE7CA1C}" type="sibTrans" cxnId="{C0110A4C-44AD-4EBC-B5AF-95AFB53F8FED}">
      <dgm:prSet/>
      <dgm:spPr/>
      <dgm:t>
        <a:bodyPr/>
        <a:lstStyle/>
        <a:p>
          <a:endParaRPr lang="en-US"/>
        </a:p>
      </dgm:t>
    </dgm:pt>
    <dgm:pt modelId="{E7FCD258-80F3-4CE6-8CAD-AB85BC4C0F0F}">
      <dgm:prSet phldrT="[Text]"/>
      <dgm:spPr>
        <a:solidFill>
          <a:schemeClr val="accent6">
            <a:lumMod val="20000"/>
            <a:lumOff val="80000"/>
          </a:schemeClr>
        </a:solidFill>
      </dgm:spPr>
      <dgm:t>
        <a:bodyPr/>
        <a:lstStyle/>
        <a:p>
          <a:r>
            <a:rPr lang="en-US" dirty="0">
              <a:solidFill>
                <a:schemeClr val="tx1"/>
              </a:solidFill>
            </a:rPr>
            <a:t>Total Lives Saved</a:t>
          </a:r>
        </a:p>
      </dgm:t>
    </dgm:pt>
    <dgm:pt modelId="{5A426037-F59F-4DEA-B583-65BC4A599DC4}" type="parTrans" cxnId="{BD9FDEE4-DF5F-4AF6-B2F7-9A00CCAC558F}">
      <dgm:prSet/>
      <dgm:spPr/>
      <dgm:t>
        <a:bodyPr/>
        <a:lstStyle/>
        <a:p>
          <a:endParaRPr lang="en-US"/>
        </a:p>
      </dgm:t>
    </dgm:pt>
    <dgm:pt modelId="{CC421FF4-250B-4169-89EE-6ECDACA7C37C}" type="sibTrans" cxnId="{BD9FDEE4-DF5F-4AF6-B2F7-9A00CCAC558F}">
      <dgm:prSet/>
      <dgm:spPr/>
      <dgm:t>
        <a:bodyPr/>
        <a:lstStyle/>
        <a:p>
          <a:endParaRPr lang="en-US"/>
        </a:p>
      </dgm:t>
    </dgm:pt>
    <dgm:pt modelId="{D95DB0AA-E2CD-4683-A434-EEA49CE8EAF3}">
      <dgm:prSet phldrT="[Text]"/>
      <dgm:spPr/>
      <dgm:t>
        <a:bodyPr/>
        <a:lstStyle/>
        <a:p>
          <a:r>
            <a:rPr lang="en-US" dirty="0"/>
            <a:t>80.80%</a:t>
          </a:r>
        </a:p>
      </dgm:t>
    </dgm:pt>
    <dgm:pt modelId="{0B9CD610-80A0-4FA6-B0D2-9A94BFA3F4D3}" type="parTrans" cxnId="{C4F1460E-E042-4EED-A22D-70C269826E0F}">
      <dgm:prSet/>
      <dgm:spPr/>
      <dgm:t>
        <a:bodyPr/>
        <a:lstStyle/>
        <a:p>
          <a:endParaRPr lang="en-US"/>
        </a:p>
      </dgm:t>
    </dgm:pt>
    <dgm:pt modelId="{A39CA85D-5967-4EAC-868C-3C9CBAF42B8E}" type="sibTrans" cxnId="{C4F1460E-E042-4EED-A22D-70C269826E0F}">
      <dgm:prSet/>
      <dgm:spPr/>
      <dgm:t>
        <a:bodyPr/>
        <a:lstStyle/>
        <a:p>
          <a:endParaRPr lang="en-US"/>
        </a:p>
      </dgm:t>
    </dgm:pt>
    <dgm:pt modelId="{6D7D41E9-F668-4B09-BC9A-4E5C349A884F}">
      <dgm:prSet phldrT="[Text]"/>
      <dgm:spPr>
        <a:solidFill>
          <a:schemeClr val="accent6">
            <a:lumMod val="20000"/>
            <a:lumOff val="80000"/>
          </a:schemeClr>
        </a:solidFill>
      </dgm:spPr>
      <dgm:t>
        <a:bodyPr/>
        <a:lstStyle/>
        <a:p>
          <a:r>
            <a:rPr lang="en-US" dirty="0">
              <a:solidFill>
                <a:schemeClr val="tx1"/>
              </a:solidFill>
            </a:rPr>
            <a:t>Save Rate</a:t>
          </a:r>
        </a:p>
      </dgm:t>
    </dgm:pt>
    <dgm:pt modelId="{1D10329A-7E18-4658-98FF-EBA0953B7B13}" type="parTrans" cxnId="{7FB584DE-9DD0-49D6-A6F1-DF41F190E457}">
      <dgm:prSet/>
      <dgm:spPr/>
      <dgm:t>
        <a:bodyPr/>
        <a:lstStyle/>
        <a:p>
          <a:endParaRPr lang="en-US"/>
        </a:p>
      </dgm:t>
    </dgm:pt>
    <dgm:pt modelId="{5726701B-55F7-4DF0-B289-577DFE1524F5}" type="sibTrans" cxnId="{7FB584DE-9DD0-49D6-A6F1-DF41F190E457}">
      <dgm:prSet/>
      <dgm:spPr/>
      <dgm:t>
        <a:bodyPr/>
        <a:lstStyle/>
        <a:p>
          <a:endParaRPr lang="en-US"/>
        </a:p>
      </dgm:t>
    </dgm:pt>
    <dgm:pt modelId="{17C5A2C2-0902-4A2B-BF92-BC418D389B9D}" type="pres">
      <dgm:prSet presAssocID="{261DABB6-FAB9-4A6E-AE71-BC57041FD9BE}" presName="Name0" presStyleCnt="0">
        <dgm:presLayoutVars>
          <dgm:dir/>
          <dgm:animLvl val="lvl"/>
          <dgm:resizeHandles val="exact"/>
        </dgm:presLayoutVars>
      </dgm:prSet>
      <dgm:spPr/>
    </dgm:pt>
    <dgm:pt modelId="{EC13CD36-F127-496E-B85D-50A6F4D51949}" type="pres">
      <dgm:prSet presAssocID="{C8965142-AB05-4061-A60F-F43E3D07717D}" presName="linNode" presStyleCnt="0"/>
      <dgm:spPr/>
    </dgm:pt>
    <dgm:pt modelId="{110F163C-C1FE-4174-B737-751ECC341F46}" type="pres">
      <dgm:prSet presAssocID="{C8965142-AB05-4061-A60F-F43E3D07717D}" presName="parTx" presStyleLbl="revTx" presStyleIdx="0" presStyleCnt="6">
        <dgm:presLayoutVars>
          <dgm:chMax val="1"/>
          <dgm:bulletEnabled val="1"/>
        </dgm:presLayoutVars>
      </dgm:prSet>
      <dgm:spPr/>
    </dgm:pt>
    <dgm:pt modelId="{15666817-1921-4E3E-B585-180B1F8A65A5}" type="pres">
      <dgm:prSet presAssocID="{C8965142-AB05-4061-A60F-F43E3D07717D}" presName="bracket" presStyleLbl="parChTrans1D1" presStyleIdx="0" presStyleCnt="6"/>
      <dgm:spPr/>
    </dgm:pt>
    <dgm:pt modelId="{B072C2EE-A538-4192-8912-5E1C5B22CBD6}" type="pres">
      <dgm:prSet presAssocID="{C8965142-AB05-4061-A60F-F43E3D07717D}" presName="spH" presStyleCnt="0"/>
      <dgm:spPr/>
    </dgm:pt>
    <dgm:pt modelId="{F5D2E9B3-D146-457B-826C-1EF4CF18CE37}" type="pres">
      <dgm:prSet presAssocID="{C8965142-AB05-4061-A60F-F43E3D07717D}" presName="desTx" presStyleLbl="node1" presStyleIdx="0" presStyleCnt="6">
        <dgm:presLayoutVars>
          <dgm:bulletEnabled val="1"/>
        </dgm:presLayoutVars>
      </dgm:prSet>
      <dgm:spPr>
        <a:prstGeom prst="roundRect">
          <a:avLst/>
        </a:prstGeom>
      </dgm:spPr>
    </dgm:pt>
    <dgm:pt modelId="{AE77AF13-AAB9-44A3-B4EC-015507B22E40}" type="pres">
      <dgm:prSet presAssocID="{3C98F845-05DF-4CD3-A843-AE9FE389F452}" presName="spV" presStyleCnt="0"/>
      <dgm:spPr/>
    </dgm:pt>
    <dgm:pt modelId="{F2044693-E365-4CDF-8F61-B746E08C5212}" type="pres">
      <dgm:prSet presAssocID="{E334074B-2481-46DD-9DE3-66F37C5C12F0}" presName="linNode" presStyleCnt="0"/>
      <dgm:spPr/>
    </dgm:pt>
    <dgm:pt modelId="{46BB5F10-9EF4-4FC6-BCDD-B7064259C548}" type="pres">
      <dgm:prSet presAssocID="{E334074B-2481-46DD-9DE3-66F37C5C12F0}" presName="parTx" presStyleLbl="revTx" presStyleIdx="1" presStyleCnt="6">
        <dgm:presLayoutVars>
          <dgm:chMax val="1"/>
          <dgm:bulletEnabled val="1"/>
        </dgm:presLayoutVars>
      </dgm:prSet>
      <dgm:spPr/>
    </dgm:pt>
    <dgm:pt modelId="{D4C38AA3-88F4-4EBD-8CC2-0A069B88979F}" type="pres">
      <dgm:prSet presAssocID="{E334074B-2481-46DD-9DE3-66F37C5C12F0}" presName="bracket" presStyleLbl="parChTrans1D1" presStyleIdx="1" presStyleCnt="6"/>
      <dgm:spPr/>
    </dgm:pt>
    <dgm:pt modelId="{CA826F91-761F-44E7-A941-2488A62D36A8}" type="pres">
      <dgm:prSet presAssocID="{E334074B-2481-46DD-9DE3-66F37C5C12F0}" presName="spH" presStyleCnt="0"/>
      <dgm:spPr/>
    </dgm:pt>
    <dgm:pt modelId="{A6855B01-9D1D-4544-8690-75D451E978F0}" type="pres">
      <dgm:prSet presAssocID="{E334074B-2481-46DD-9DE3-66F37C5C12F0}" presName="desTx" presStyleLbl="node1" presStyleIdx="1" presStyleCnt="6">
        <dgm:presLayoutVars>
          <dgm:bulletEnabled val="1"/>
        </dgm:presLayoutVars>
      </dgm:prSet>
      <dgm:spPr>
        <a:prstGeom prst="roundRect">
          <a:avLst/>
        </a:prstGeom>
      </dgm:spPr>
    </dgm:pt>
    <dgm:pt modelId="{B8567D77-68A1-4E31-A6F5-B6F30297D7B8}" type="pres">
      <dgm:prSet presAssocID="{30186C4A-7802-4C28-A433-167E13AB0466}" presName="spV" presStyleCnt="0"/>
      <dgm:spPr/>
    </dgm:pt>
    <dgm:pt modelId="{7D6F1573-6255-43BA-9EC8-B2CEC0F16CBE}" type="pres">
      <dgm:prSet presAssocID="{4F9434FE-EA17-46EE-8753-86DC2AA846C4}" presName="linNode" presStyleCnt="0"/>
      <dgm:spPr/>
    </dgm:pt>
    <dgm:pt modelId="{AF5607AE-5651-4FAB-9BC3-3F9A78EACEA2}" type="pres">
      <dgm:prSet presAssocID="{4F9434FE-EA17-46EE-8753-86DC2AA846C4}" presName="parTx" presStyleLbl="revTx" presStyleIdx="2" presStyleCnt="6">
        <dgm:presLayoutVars>
          <dgm:chMax val="1"/>
          <dgm:bulletEnabled val="1"/>
        </dgm:presLayoutVars>
      </dgm:prSet>
      <dgm:spPr/>
    </dgm:pt>
    <dgm:pt modelId="{24469BF1-1443-468D-BFDE-D6A647153AB8}" type="pres">
      <dgm:prSet presAssocID="{4F9434FE-EA17-46EE-8753-86DC2AA846C4}" presName="bracket" presStyleLbl="parChTrans1D1" presStyleIdx="2" presStyleCnt="6"/>
      <dgm:spPr/>
    </dgm:pt>
    <dgm:pt modelId="{F8480688-FB85-45DB-A623-C8FF2B0D417F}" type="pres">
      <dgm:prSet presAssocID="{4F9434FE-EA17-46EE-8753-86DC2AA846C4}" presName="spH" presStyleCnt="0"/>
      <dgm:spPr/>
    </dgm:pt>
    <dgm:pt modelId="{BD190220-428C-418F-956B-E140307A53C0}" type="pres">
      <dgm:prSet presAssocID="{4F9434FE-EA17-46EE-8753-86DC2AA846C4}" presName="desTx" presStyleLbl="node1" presStyleIdx="2" presStyleCnt="6">
        <dgm:presLayoutVars>
          <dgm:bulletEnabled val="1"/>
        </dgm:presLayoutVars>
      </dgm:prSet>
      <dgm:spPr>
        <a:prstGeom prst="roundRect">
          <a:avLst/>
        </a:prstGeom>
      </dgm:spPr>
    </dgm:pt>
    <dgm:pt modelId="{821BB12A-F730-423D-AA99-E27F11F18D10}" type="pres">
      <dgm:prSet presAssocID="{165D5CEA-8D98-4566-8CA1-354ED116A358}" presName="spV" presStyleCnt="0"/>
      <dgm:spPr/>
    </dgm:pt>
    <dgm:pt modelId="{F574651B-46FC-4D71-A8E3-19F2F69E913E}" type="pres">
      <dgm:prSet presAssocID="{3B19117F-26D6-4D3D-9567-E2FE939C26BC}" presName="linNode" presStyleCnt="0"/>
      <dgm:spPr/>
    </dgm:pt>
    <dgm:pt modelId="{7C583F7F-BD8C-41D3-BBC5-038365764D3A}" type="pres">
      <dgm:prSet presAssocID="{3B19117F-26D6-4D3D-9567-E2FE939C26BC}" presName="parTx" presStyleLbl="revTx" presStyleIdx="3" presStyleCnt="6">
        <dgm:presLayoutVars>
          <dgm:chMax val="1"/>
          <dgm:bulletEnabled val="1"/>
        </dgm:presLayoutVars>
      </dgm:prSet>
      <dgm:spPr/>
    </dgm:pt>
    <dgm:pt modelId="{6950E1E6-6917-45AC-9307-25649CCFACA7}" type="pres">
      <dgm:prSet presAssocID="{3B19117F-26D6-4D3D-9567-E2FE939C26BC}" presName="bracket" presStyleLbl="parChTrans1D1" presStyleIdx="3" presStyleCnt="6"/>
      <dgm:spPr/>
    </dgm:pt>
    <dgm:pt modelId="{961D0374-D671-453D-917F-6F61AA4A1734}" type="pres">
      <dgm:prSet presAssocID="{3B19117F-26D6-4D3D-9567-E2FE939C26BC}" presName="spH" presStyleCnt="0"/>
      <dgm:spPr/>
    </dgm:pt>
    <dgm:pt modelId="{FD45DA67-BE8F-44F5-976F-0022C0ABDD2D}" type="pres">
      <dgm:prSet presAssocID="{3B19117F-26D6-4D3D-9567-E2FE939C26BC}" presName="desTx" presStyleLbl="node1" presStyleIdx="3" presStyleCnt="6">
        <dgm:presLayoutVars>
          <dgm:bulletEnabled val="1"/>
        </dgm:presLayoutVars>
      </dgm:prSet>
      <dgm:spPr>
        <a:prstGeom prst="roundRect">
          <a:avLst/>
        </a:prstGeom>
      </dgm:spPr>
    </dgm:pt>
    <dgm:pt modelId="{3148225B-F6B3-47D2-81CB-F87A4F6DAA5A}" type="pres">
      <dgm:prSet presAssocID="{E1FFC9DE-6D14-49A9-B728-C34A18953931}" presName="spV" presStyleCnt="0"/>
      <dgm:spPr/>
    </dgm:pt>
    <dgm:pt modelId="{4E76EEE4-1B84-4CC0-911A-99BA500F6EE1}" type="pres">
      <dgm:prSet presAssocID="{CF6F7F51-83B8-4CED-8D7A-A91654DFD926}" presName="linNode" presStyleCnt="0"/>
      <dgm:spPr/>
    </dgm:pt>
    <dgm:pt modelId="{E11D5FEF-2363-490D-98C8-566F02FCA362}" type="pres">
      <dgm:prSet presAssocID="{CF6F7F51-83B8-4CED-8D7A-A91654DFD926}" presName="parTx" presStyleLbl="revTx" presStyleIdx="4" presStyleCnt="6">
        <dgm:presLayoutVars>
          <dgm:chMax val="1"/>
          <dgm:bulletEnabled val="1"/>
        </dgm:presLayoutVars>
      </dgm:prSet>
      <dgm:spPr/>
    </dgm:pt>
    <dgm:pt modelId="{0EAE2516-65D5-4AAB-9545-F1C5D61E80C7}" type="pres">
      <dgm:prSet presAssocID="{CF6F7F51-83B8-4CED-8D7A-A91654DFD926}" presName="bracket" presStyleLbl="parChTrans1D1" presStyleIdx="4" presStyleCnt="6"/>
      <dgm:spPr/>
    </dgm:pt>
    <dgm:pt modelId="{84349527-B873-44B2-B035-31F69F806AE6}" type="pres">
      <dgm:prSet presAssocID="{CF6F7F51-83B8-4CED-8D7A-A91654DFD926}" presName="spH" presStyleCnt="0"/>
      <dgm:spPr/>
    </dgm:pt>
    <dgm:pt modelId="{60A8652A-9431-4035-BF28-B84EDE16E17F}" type="pres">
      <dgm:prSet presAssocID="{CF6F7F51-83B8-4CED-8D7A-A91654DFD926}" presName="desTx" presStyleLbl="node1" presStyleIdx="4" presStyleCnt="6">
        <dgm:presLayoutVars>
          <dgm:bulletEnabled val="1"/>
        </dgm:presLayoutVars>
      </dgm:prSet>
      <dgm:spPr>
        <a:prstGeom prst="roundRect">
          <a:avLst/>
        </a:prstGeom>
      </dgm:spPr>
    </dgm:pt>
    <dgm:pt modelId="{164E680C-1E00-4125-BDD9-BC4F45FD22D5}" type="pres">
      <dgm:prSet presAssocID="{DAD1816B-A046-4E2B-9A89-D38D9BE7CA1C}" presName="spV" presStyleCnt="0"/>
      <dgm:spPr/>
    </dgm:pt>
    <dgm:pt modelId="{7A361A2C-1FBF-4D8D-A9C5-52886B8B6B69}" type="pres">
      <dgm:prSet presAssocID="{D95DB0AA-E2CD-4683-A434-EEA49CE8EAF3}" presName="linNode" presStyleCnt="0"/>
      <dgm:spPr/>
    </dgm:pt>
    <dgm:pt modelId="{1A9C63B2-4E7C-4D69-8DC4-B301E0EAC357}" type="pres">
      <dgm:prSet presAssocID="{D95DB0AA-E2CD-4683-A434-EEA49CE8EAF3}" presName="parTx" presStyleLbl="revTx" presStyleIdx="5" presStyleCnt="6">
        <dgm:presLayoutVars>
          <dgm:chMax val="1"/>
          <dgm:bulletEnabled val="1"/>
        </dgm:presLayoutVars>
      </dgm:prSet>
      <dgm:spPr/>
    </dgm:pt>
    <dgm:pt modelId="{FB539C22-BC88-4243-83EF-32920B2E1F36}" type="pres">
      <dgm:prSet presAssocID="{D95DB0AA-E2CD-4683-A434-EEA49CE8EAF3}" presName="bracket" presStyleLbl="parChTrans1D1" presStyleIdx="5" presStyleCnt="6"/>
      <dgm:spPr/>
    </dgm:pt>
    <dgm:pt modelId="{A8314D0B-9FA4-4B3B-9A34-7D53D5E277C1}" type="pres">
      <dgm:prSet presAssocID="{D95DB0AA-E2CD-4683-A434-EEA49CE8EAF3}" presName="spH" presStyleCnt="0"/>
      <dgm:spPr/>
    </dgm:pt>
    <dgm:pt modelId="{9BCF5556-90BC-46E0-BEB3-5143D5F8DE3D}" type="pres">
      <dgm:prSet presAssocID="{D95DB0AA-E2CD-4683-A434-EEA49CE8EAF3}" presName="desTx" presStyleLbl="node1" presStyleIdx="5" presStyleCnt="6">
        <dgm:presLayoutVars>
          <dgm:bulletEnabled val="1"/>
        </dgm:presLayoutVars>
      </dgm:prSet>
      <dgm:spPr>
        <a:prstGeom prst="roundRect">
          <a:avLst/>
        </a:prstGeom>
      </dgm:spPr>
    </dgm:pt>
  </dgm:ptLst>
  <dgm:cxnLst>
    <dgm:cxn modelId="{CE8D3106-7A2B-4B16-B202-BA9D1230660C}" srcId="{261DABB6-FAB9-4A6E-AE71-BC57041FD9BE}" destId="{4F9434FE-EA17-46EE-8753-86DC2AA846C4}" srcOrd="2" destOrd="0" parTransId="{54E72A09-C1F0-4937-B50A-B0440B58D7CA}" sibTransId="{165D5CEA-8D98-4566-8CA1-354ED116A358}"/>
    <dgm:cxn modelId="{3B105107-79E8-4D68-B86A-7A2FB7698378}" srcId="{261DABB6-FAB9-4A6E-AE71-BC57041FD9BE}" destId="{3B19117F-26D6-4D3D-9567-E2FE939C26BC}" srcOrd="3" destOrd="0" parTransId="{A7C36B69-877C-4CB8-8817-9399945F4BDC}" sibTransId="{E1FFC9DE-6D14-49A9-B728-C34A18953931}"/>
    <dgm:cxn modelId="{C4F1460E-E042-4EED-A22D-70C269826E0F}" srcId="{261DABB6-FAB9-4A6E-AE71-BC57041FD9BE}" destId="{D95DB0AA-E2CD-4683-A434-EEA49CE8EAF3}" srcOrd="5" destOrd="0" parTransId="{0B9CD610-80A0-4FA6-B0D2-9A94BFA3F4D3}" sibTransId="{A39CA85D-5967-4EAC-868C-3C9CBAF42B8E}"/>
    <dgm:cxn modelId="{9CE2E81E-28C4-4F76-8D63-FC8D85F622BF}" srcId="{3B19117F-26D6-4D3D-9567-E2FE939C26BC}" destId="{6EFA09CD-7163-49A8-9508-FFD245B2CD91}" srcOrd="0" destOrd="0" parTransId="{B2317830-7CEE-44C1-892A-85B02E6A1335}" sibTransId="{D15710AD-C794-438F-9C39-F046638965C3}"/>
    <dgm:cxn modelId="{B2B51821-8094-405E-9F2D-D89BF4B7FEC9}" type="presOf" srcId="{EDD5D2CF-48FD-4690-804C-CC17646A4F7B}" destId="{BD190220-428C-418F-956B-E140307A53C0}" srcOrd="0" destOrd="0" presId="urn:diagrams.loki3.com/BracketList"/>
    <dgm:cxn modelId="{0EB2F028-DB00-424F-BEE1-6B8F22668123}" type="presOf" srcId="{6D7D41E9-F668-4B09-BC9A-4E5C349A884F}" destId="{9BCF5556-90BC-46E0-BEB3-5143D5F8DE3D}" srcOrd="0" destOrd="0" presId="urn:diagrams.loki3.com/BracketList"/>
    <dgm:cxn modelId="{0B69D32B-D647-4C02-881E-9E1C85A2A781}" srcId="{4F9434FE-EA17-46EE-8753-86DC2AA846C4}" destId="{EDD5D2CF-48FD-4690-804C-CC17646A4F7B}" srcOrd="0" destOrd="0" parTransId="{30E50FAD-AA3B-42EA-B1A1-22942DFD5F04}" sibTransId="{1791EA17-25B8-450E-B282-63E88F736824}"/>
    <dgm:cxn modelId="{0EBB8A3C-D9FA-4880-8DBE-AFF6D7F5B730}" type="presOf" srcId="{AF89D762-69FB-4624-B488-70D1E3AF555C}" destId="{A6855B01-9D1D-4544-8690-75D451E978F0}" srcOrd="0" destOrd="0" presId="urn:diagrams.loki3.com/BracketList"/>
    <dgm:cxn modelId="{20D85F41-7B5F-449A-81EC-F8AB327E7A9F}" type="presOf" srcId="{CF6F7F51-83B8-4CED-8D7A-A91654DFD926}" destId="{E11D5FEF-2363-490D-98C8-566F02FCA362}" srcOrd="0" destOrd="0" presId="urn:diagrams.loki3.com/BracketList"/>
    <dgm:cxn modelId="{74128F4A-5432-47F9-AC2E-E5B8EDCF530D}" type="presOf" srcId="{261DABB6-FAB9-4A6E-AE71-BC57041FD9BE}" destId="{17C5A2C2-0902-4A2B-BF92-BC418D389B9D}" srcOrd="0" destOrd="0" presId="urn:diagrams.loki3.com/BracketList"/>
    <dgm:cxn modelId="{C0110A4C-44AD-4EBC-B5AF-95AFB53F8FED}" srcId="{261DABB6-FAB9-4A6E-AE71-BC57041FD9BE}" destId="{CF6F7F51-83B8-4CED-8D7A-A91654DFD926}" srcOrd="4" destOrd="0" parTransId="{CBCD9867-BCB5-4924-8709-704A68E94AA0}" sibTransId="{DAD1816B-A046-4E2B-9A89-D38D9BE7CA1C}"/>
    <dgm:cxn modelId="{6F945176-EED9-4806-B61A-4C079D0F554F}" type="presOf" srcId="{6EFA09CD-7163-49A8-9508-FFD245B2CD91}" destId="{FD45DA67-BE8F-44F5-976F-0022C0ABDD2D}" srcOrd="0" destOrd="0" presId="urn:diagrams.loki3.com/BracketList"/>
    <dgm:cxn modelId="{1BA7D176-EE86-4853-B8C5-E1C5BFE967BE}" srcId="{261DABB6-FAB9-4A6E-AE71-BC57041FD9BE}" destId="{E334074B-2481-46DD-9DE3-66F37C5C12F0}" srcOrd="1" destOrd="0" parTransId="{72B95202-7B21-4014-97E6-01A637711D72}" sibTransId="{30186C4A-7802-4C28-A433-167E13AB0466}"/>
    <dgm:cxn modelId="{DD92E581-55A9-4247-AA38-19B073151A34}" type="presOf" srcId="{3B19117F-26D6-4D3D-9567-E2FE939C26BC}" destId="{7C583F7F-BD8C-41D3-BBC5-038365764D3A}" srcOrd="0" destOrd="0" presId="urn:diagrams.loki3.com/BracketList"/>
    <dgm:cxn modelId="{43CDDF82-6737-4279-875E-D38CC03EB0E0}" srcId="{C8965142-AB05-4061-A60F-F43E3D07717D}" destId="{763A691C-EDDA-4A79-9EAB-8595F38AC4F2}" srcOrd="0" destOrd="0" parTransId="{8F7D4AF6-AC26-4CC1-BA7A-5B4BCC1B646B}" sibTransId="{913ADCA3-F679-4D63-90CC-D7526B606101}"/>
    <dgm:cxn modelId="{0FD10195-E53D-431C-B35F-6236791CC5C7}" type="presOf" srcId="{E334074B-2481-46DD-9DE3-66F37C5C12F0}" destId="{46BB5F10-9EF4-4FC6-BCDD-B7064259C548}" srcOrd="0" destOrd="0" presId="urn:diagrams.loki3.com/BracketList"/>
    <dgm:cxn modelId="{0B1294AD-D92C-407C-8EE1-0A3E8FE03C9E}" srcId="{E334074B-2481-46DD-9DE3-66F37C5C12F0}" destId="{AF89D762-69FB-4624-B488-70D1E3AF555C}" srcOrd="0" destOrd="0" parTransId="{E5A00FD4-7F8F-4424-8860-1F587F78E39C}" sibTransId="{D172B347-79D8-4866-BD8F-526A06BFF83B}"/>
    <dgm:cxn modelId="{7870E0BA-9E46-4EC2-98AF-6742AEEF6014}" type="presOf" srcId="{D95DB0AA-E2CD-4683-A434-EEA49CE8EAF3}" destId="{1A9C63B2-4E7C-4D69-8DC4-B301E0EAC357}" srcOrd="0" destOrd="0" presId="urn:diagrams.loki3.com/BracketList"/>
    <dgm:cxn modelId="{B35203D6-02C5-441B-85F4-AC49533E9985}" srcId="{261DABB6-FAB9-4A6E-AE71-BC57041FD9BE}" destId="{C8965142-AB05-4061-A60F-F43E3D07717D}" srcOrd="0" destOrd="0" parTransId="{C42C1740-F7FB-48B5-89F9-FDCECC681C29}" sibTransId="{3C98F845-05DF-4CD3-A843-AE9FE389F452}"/>
    <dgm:cxn modelId="{7FB584DE-9DD0-49D6-A6F1-DF41F190E457}" srcId="{D95DB0AA-E2CD-4683-A434-EEA49CE8EAF3}" destId="{6D7D41E9-F668-4B09-BC9A-4E5C349A884F}" srcOrd="0" destOrd="0" parTransId="{1D10329A-7E18-4658-98FF-EBA0953B7B13}" sibTransId="{5726701B-55F7-4DF0-B289-577DFE1524F5}"/>
    <dgm:cxn modelId="{BD9FDEE4-DF5F-4AF6-B2F7-9A00CCAC558F}" srcId="{CF6F7F51-83B8-4CED-8D7A-A91654DFD926}" destId="{E7FCD258-80F3-4CE6-8CAD-AB85BC4C0F0F}" srcOrd="0" destOrd="0" parTransId="{5A426037-F59F-4DEA-B583-65BC4A599DC4}" sibTransId="{CC421FF4-250B-4169-89EE-6ECDACA7C37C}"/>
    <dgm:cxn modelId="{76CBD2E7-A01B-4CF0-9B3A-712DABA490CB}" type="presOf" srcId="{E7FCD258-80F3-4CE6-8CAD-AB85BC4C0F0F}" destId="{60A8652A-9431-4035-BF28-B84EDE16E17F}" srcOrd="0" destOrd="0" presId="urn:diagrams.loki3.com/BracketList"/>
    <dgm:cxn modelId="{DCF167EF-0328-49AD-BD17-79365437B7B2}" type="presOf" srcId="{C8965142-AB05-4061-A60F-F43E3D07717D}" destId="{110F163C-C1FE-4174-B737-751ECC341F46}" srcOrd="0" destOrd="0" presId="urn:diagrams.loki3.com/BracketList"/>
    <dgm:cxn modelId="{9E9DE7F2-6FC2-4114-9535-34E209179C28}" type="presOf" srcId="{763A691C-EDDA-4A79-9EAB-8595F38AC4F2}" destId="{F5D2E9B3-D146-457B-826C-1EF4CF18CE37}" srcOrd="0" destOrd="0" presId="urn:diagrams.loki3.com/BracketList"/>
    <dgm:cxn modelId="{1424FBF3-8CC6-4130-9DD9-057811297FA2}" type="presOf" srcId="{4F9434FE-EA17-46EE-8753-86DC2AA846C4}" destId="{AF5607AE-5651-4FAB-9BC3-3F9A78EACEA2}" srcOrd="0" destOrd="0" presId="urn:diagrams.loki3.com/BracketList"/>
    <dgm:cxn modelId="{38DB8915-06F0-4C8B-AF80-F344E813CDA1}" type="presParOf" srcId="{17C5A2C2-0902-4A2B-BF92-BC418D389B9D}" destId="{EC13CD36-F127-496E-B85D-50A6F4D51949}" srcOrd="0" destOrd="0" presId="urn:diagrams.loki3.com/BracketList"/>
    <dgm:cxn modelId="{A11AE45C-A9EA-4A6C-BD0A-844296938914}" type="presParOf" srcId="{EC13CD36-F127-496E-B85D-50A6F4D51949}" destId="{110F163C-C1FE-4174-B737-751ECC341F46}" srcOrd="0" destOrd="0" presId="urn:diagrams.loki3.com/BracketList"/>
    <dgm:cxn modelId="{26569565-1F84-4313-B924-9FE158DC8687}" type="presParOf" srcId="{EC13CD36-F127-496E-B85D-50A6F4D51949}" destId="{15666817-1921-4E3E-B585-180B1F8A65A5}" srcOrd="1" destOrd="0" presId="urn:diagrams.loki3.com/BracketList"/>
    <dgm:cxn modelId="{0379117E-A3D4-4F23-894C-BE53B534E4B8}" type="presParOf" srcId="{EC13CD36-F127-496E-B85D-50A6F4D51949}" destId="{B072C2EE-A538-4192-8912-5E1C5B22CBD6}" srcOrd="2" destOrd="0" presId="urn:diagrams.loki3.com/BracketList"/>
    <dgm:cxn modelId="{BB42B666-1044-4EC7-A43D-951EB62252CB}" type="presParOf" srcId="{EC13CD36-F127-496E-B85D-50A6F4D51949}" destId="{F5D2E9B3-D146-457B-826C-1EF4CF18CE37}" srcOrd="3" destOrd="0" presId="urn:diagrams.loki3.com/BracketList"/>
    <dgm:cxn modelId="{0AC8D1BD-34BD-4798-A0FF-B4440E37EE6B}" type="presParOf" srcId="{17C5A2C2-0902-4A2B-BF92-BC418D389B9D}" destId="{AE77AF13-AAB9-44A3-B4EC-015507B22E40}" srcOrd="1" destOrd="0" presId="urn:diagrams.loki3.com/BracketList"/>
    <dgm:cxn modelId="{1D055EC1-BAEA-4316-92BC-43CF4BF4EA2C}" type="presParOf" srcId="{17C5A2C2-0902-4A2B-BF92-BC418D389B9D}" destId="{F2044693-E365-4CDF-8F61-B746E08C5212}" srcOrd="2" destOrd="0" presId="urn:diagrams.loki3.com/BracketList"/>
    <dgm:cxn modelId="{A3091293-C074-4C00-BDD7-C73234BE30B2}" type="presParOf" srcId="{F2044693-E365-4CDF-8F61-B746E08C5212}" destId="{46BB5F10-9EF4-4FC6-BCDD-B7064259C548}" srcOrd="0" destOrd="0" presId="urn:diagrams.loki3.com/BracketList"/>
    <dgm:cxn modelId="{3BDAF682-863F-43B3-86D1-5F6FD53D54C4}" type="presParOf" srcId="{F2044693-E365-4CDF-8F61-B746E08C5212}" destId="{D4C38AA3-88F4-4EBD-8CC2-0A069B88979F}" srcOrd="1" destOrd="0" presId="urn:diagrams.loki3.com/BracketList"/>
    <dgm:cxn modelId="{F0EF6BCE-53C6-4AF3-A787-EFE661ADED82}" type="presParOf" srcId="{F2044693-E365-4CDF-8F61-B746E08C5212}" destId="{CA826F91-761F-44E7-A941-2488A62D36A8}" srcOrd="2" destOrd="0" presId="urn:diagrams.loki3.com/BracketList"/>
    <dgm:cxn modelId="{758F3821-B13F-48EA-A94C-8CECC30CBCA2}" type="presParOf" srcId="{F2044693-E365-4CDF-8F61-B746E08C5212}" destId="{A6855B01-9D1D-4544-8690-75D451E978F0}" srcOrd="3" destOrd="0" presId="urn:diagrams.loki3.com/BracketList"/>
    <dgm:cxn modelId="{718F03FB-21F9-4270-A5F0-E97DB0A5A205}" type="presParOf" srcId="{17C5A2C2-0902-4A2B-BF92-BC418D389B9D}" destId="{B8567D77-68A1-4E31-A6F5-B6F30297D7B8}" srcOrd="3" destOrd="0" presId="urn:diagrams.loki3.com/BracketList"/>
    <dgm:cxn modelId="{8CEE7FB9-DE26-44B6-8C07-F55272BB28F9}" type="presParOf" srcId="{17C5A2C2-0902-4A2B-BF92-BC418D389B9D}" destId="{7D6F1573-6255-43BA-9EC8-B2CEC0F16CBE}" srcOrd="4" destOrd="0" presId="urn:diagrams.loki3.com/BracketList"/>
    <dgm:cxn modelId="{7CD3B536-8D25-4A32-9FA3-DC286DEF6F32}" type="presParOf" srcId="{7D6F1573-6255-43BA-9EC8-B2CEC0F16CBE}" destId="{AF5607AE-5651-4FAB-9BC3-3F9A78EACEA2}" srcOrd="0" destOrd="0" presId="urn:diagrams.loki3.com/BracketList"/>
    <dgm:cxn modelId="{7B7BBAFA-906F-4AEF-8504-9A770F4A6F79}" type="presParOf" srcId="{7D6F1573-6255-43BA-9EC8-B2CEC0F16CBE}" destId="{24469BF1-1443-468D-BFDE-D6A647153AB8}" srcOrd="1" destOrd="0" presId="urn:diagrams.loki3.com/BracketList"/>
    <dgm:cxn modelId="{84B895EB-B5A0-45A3-A27A-409B300FC5B3}" type="presParOf" srcId="{7D6F1573-6255-43BA-9EC8-B2CEC0F16CBE}" destId="{F8480688-FB85-45DB-A623-C8FF2B0D417F}" srcOrd="2" destOrd="0" presId="urn:diagrams.loki3.com/BracketList"/>
    <dgm:cxn modelId="{FB75189E-78C6-4C81-979F-8898814EA6F5}" type="presParOf" srcId="{7D6F1573-6255-43BA-9EC8-B2CEC0F16CBE}" destId="{BD190220-428C-418F-956B-E140307A53C0}" srcOrd="3" destOrd="0" presId="urn:diagrams.loki3.com/BracketList"/>
    <dgm:cxn modelId="{75454C9D-8DB5-405A-9E2E-20628023D865}" type="presParOf" srcId="{17C5A2C2-0902-4A2B-BF92-BC418D389B9D}" destId="{821BB12A-F730-423D-AA99-E27F11F18D10}" srcOrd="5" destOrd="0" presId="urn:diagrams.loki3.com/BracketList"/>
    <dgm:cxn modelId="{0FBADDA5-C4BA-4C87-83FF-3F038D843DA6}" type="presParOf" srcId="{17C5A2C2-0902-4A2B-BF92-BC418D389B9D}" destId="{F574651B-46FC-4D71-A8E3-19F2F69E913E}" srcOrd="6" destOrd="0" presId="urn:diagrams.loki3.com/BracketList"/>
    <dgm:cxn modelId="{E794F3A8-D162-4253-9089-881923FE78D4}" type="presParOf" srcId="{F574651B-46FC-4D71-A8E3-19F2F69E913E}" destId="{7C583F7F-BD8C-41D3-BBC5-038365764D3A}" srcOrd="0" destOrd="0" presId="urn:diagrams.loki3.com/BracketList"/>
    <dgm:cxn modelId="{73F03E46-EE82-40FB-8CCC-BF505B178978}" type="presParOf" srcId="{F574651B-46FC-4D71-A8E3-19F2F69E913E}" destId="{6950E1E6-6917-45AC-9307-25649CCFACA7}" srcOrd="1" destOrd="0" presId="urn:diagrams.loki3.com/BracketList"/>
    <dgm:cxn modelId="{7BC6C284-C6D3-4E3B-B908-8F5EA1213047}" type="presParOf" srcId="{F574651B-46FC-4D71-A8E3-19F2F69E913E}" destId="{961D0374-D671-453D-917F-6F61AA4A1734}" srcOrd="2" destOrd="0" presId="urn:diagrams.loki3.com/BracketList"/>
    <dgm:cxn modelId="{72E62036-17CE-4655-A463-C8B0216380CB}" type="presParOf" srcId="{F574651B-46FC-4D71-A8E3-19F2F69E913E}" destId="{FD45DA67-BE8F-44F5-976F-0022C0ABDD2D}" srcOrd="3" destOrd="0" presId="urn:diagrams.loki3.com/BracketList"/>
    <dgm:cxn modelId="{C5EDA370-C3C8-4034-9343-599BC3CECE2D}" type="presParOf" srcId="{17C5A2C2-0902-4A2B-BF92-BC418D389B9D}" destId="{3148225B-F6B3-47D2-81CB-F87A4F6DAA5A}" srcOrd="7" destOrd="0" presId="urn:diagrams.loki3.com/BracketList"/>
    <dgm:cxn modelId="{6BBDA059-20F8-458C-B076-E454D35DD848}" type="presParOf" srcId="{17C5A2C2-0902-4A2B-BF92-BC418D389B9D}" destId="{4E76EEE4-1B84-4CC0-911A-99BA500F6EE1}" srcOrd="8" destOrd="0" presId="urn:diagrams.loki3.com/BracketList"/>
    <dgm:cxn modelId="{89C2BD7D-EA52-48B6-BE32-AEE3180C3C3C}" type="presParOf" srcId="{4E76EEE4-1B84-4CC0-911A-99BA500F6EE1}" destId="{E11D5FEF-2363-490D-98C8-566F02FCA362}" srcOrd="0" destOrd="0" presId="urn:diagrams.loki3.com/BracketList"/>
    <dgm:cxn modelId="{4EB987C9-B6B7-48C0-8C19-5ED54F124E27}" type="presParOf" srcId="{4E76EEE4-1B84-4CC0-911A-99BA500F6EE1}" destId="{0EAE2516-65D5-4AAB-9545-F1C5D61E80C7}" srcOrd="1" destOrd="0" presId="urn:diagrams.loki3.com/BracketList"/>
    <dgm:cxn modelId="{4D2FF395-7201-443A-BB9C-887A1A276D24}" type="presParOf" srcId="{4E76EEE4-1B84-4CC0-911A-99BA500F6EE1}" destId="{84349527-B873-44B2-B035-31F69F806AE6}" srcOrd="2" destOrd="0" presId="urn:diagrams.loki3.com/BracketList"/>
    <dgm:cxn modelId="{5D9E2690-B959-42A5-8376-A577CFC4FC0A}" type="presParOf" srcId="{4E76EEE4-1B84-4CC0-911A-99BA500F6EE1}" destId="{60A8652A-9431-4035-BF28-B84EDE16E17F}" srcOrd="3" destOrd="0" presId="urn:diagrams.loki3.com/BracketList"/>
    <dgm:cxn modelId="{FD1DA0D0-EE0B-4FA2-B57E-E443410BBC2F}" type="presParOf" srcId="{17C5A2C2-0902-4A2B-BF92-BC418D389B9D}" destId="{164E680C-1E00-4125-BDD9-BC4F45FD22D5}" srcOrd="9" destOrd="0" presId="urn:diagrams.loki3.com/BracketList"/>
    <dgm:cxn modelId="{063401FF-A0B7-48C2-B9C8-C7EB846499CD}" type="presParOf" srcId="{17C5A2C2-0902-4A2B-BF92-BC418D389B9D}" destId="{7A361A2C-1FBF-4D8D-A9C5-52886B8B6B69}" srcOrd="10" destOrd="0" presId="urn:diagrams.loki3.com/BracketList"/>
    <dgm:cxn modelId="{9C13F88C-96E5-432C-B2F2-8751AB7AE76C}" type="presParOf" srcId="{7A361A2C-1FBF-4D8D-A9C5-52886B8B6B69}" destId="{1A9C63B2-4E7C-4D69-8DC4-B301E0EAC357}" srcOrd="0" destOrd="0" presId="urn:diagrams.loki3.com/BracketList"/>
    <dgm:cxn modelId="{A0BEC29A-3C8F-45EE-89A9-086F90B9D895}" type="presParOf" srcId="{7A361A2C-1FBF-4D8D-A9C5-52886B8B6B69}" destId="{FB539C22-BC88-4243-83EF-32920B2E1F36}" srcOrd="1" destOrd="0" presId="urn:diagrams.loki3.com/BracketList"/>
    <dgm:cxn modelId="{94346D09-1B40-46D7-863C-0F830EBBFDA0}" type="presParOf" srcId="{7A361A2C-1FBF-4D8D-A9C5-52886B8B6B69}" destId="{A8314D0B-9FA4-4B3B-9A34-7D53D5E277C1}" srcOrd="2" destOrd="0" presId="urn:diagrams.loki3.com/BracketList"/>
    <dgm:cxn modelId="{26643324-D359-422F-BE5C-62F8D7762C0F}" type="presParOf" srcId="{7A361A2C-1FBF-4D8D-A9C5-52886B8B6B69}" destId="{9BCF5556-90BC-46E0-BEB3-5143D5F8DE3D}"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F1D9A-FD20-4CAC-898D-259A76998353}">
      <dsp:nvSpPr>
        <dsp:cNvPr id="0" name=""/>
        <dsp:cNvSpPr/>
      </dsp:nvSpPr>
      <dsp:spPr>
        <a:xfrm>
          <a:off x="0" y="350"/>
          <a:ext cx="7200897"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AB2153-EB0B-46CB-80A9-208A8E2B4AD1}">
      <dsp:nvSpPr>
        <dsp:cNvPr id="0" name=""/>
        <dsp:cNvSpPr/>
      </dsp:nvSpPr>
      <dsp:spPr>
        <a:xfrm>
          <a:off x="0" y="350"/>
          <a:ext cx="7200897" cy="57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Adoption: </a:t>
          </a:r>
          <a:r>
            <a:rPr lang="en-US" sz="1300" b="0" i="0" kern="1200" baseline="0" dirty="0">
              <a:latin typeface="Aptos Display" panose="020B0004020202020204" pitchFamily="34" charset="0"/>
            </a:rPr>
            <a:t>170</a:t>
          </a:r>
          <a:r>
            <a:rPr lang="en-US" sz="1300" b="0" i="0" u="none" strike="noStrike" kern="1200" cap="none" spc="0" baseline="0" dirty="0">
              <a:uFillTx/>
              <a:latin typeface="Aptos Display" panose="020B0004020202020204" pitchFamily="34" charset="0"/>
            </a:rPr>
            <a:t> dogs, 98 puppies, 42 cats, and 146 kittens under 5 months of age were adopted for a total of 456 animals adopted from Kern County Animal Shelters in the month of May.</a:t>
          </a:r>
          <a:endParaRPr lang="en-US" sz="1300" kern="1200" dirty="0">
            <a:latin typeface="Aptos Display" panose="020B0004020202020204" pitchFamily="34" charset="0"/>
          </a:endParaRPr>
        </a:p>
      </dsp:txBody>
      <dsp:txXfrm>
        <a:off x="0" y="350"/>
        <a:ext cx="7200897" cy="574836"/>
      </dsp:txXfrm>
    </dsp:sp>
    <dsp:sp modelId="{B08C2CA5-499A-4570-9A1C-59ACD4C892FD}">
      <dsp:nvSpPr>
        <dsp:cNvPr id="0" name=""/>
        <dsp:cNvSpPr/>
      </dsp:nvSpPr>
      <dsp:spPr>
        <a:xfrm>
          <a:off x="0" y="575187"/>
          <a:ext cx="7200897" cy="0"/>
        </a:xfrm>
        <a:prstGeom prst="line">
          <a:avLst/>
        </a:prstGeom>
        <a:solidFill>
          <a:schemeClr val="accent5">
            <a:hueOff val="248291"/>
            <a:satOff val="144"/>
            <a:lumOff val="1421"/>
            <a:alphaOff val="0"/>
          </a:schemeClr>
        </a:solidFill>
        <a:ln w="15875" cap="rnd" cmpd="sng" algn="ctr">
          <a:solidFill>
            <a:schemeClr val="accent5">
              <a:hueOff val="248291"/>
              <a:satOff val="144"/>
              <a:lumOff val="142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BB991E-2980-46E8-91E2-32CBD49D340A}">
      <dsp:nvSpPr>
        <dsp:cNvPr id="0" name=""/>
        <dsp:cNvSpPr/>
      </dsp:nvSpPr>
      <dsp:spPr>
        <a:xfrm>
          <a:off x="0" y="575187"/>
          <a:ext cx="7200897" cy="57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Foster: </a:t>
          </a:r>
          <a:r>
            <a:rPr lang="en-US" sz="1300" b="0" i="0" u="none" strike="noStrike" kern="1200" cap="none" spc="0" baseline="0" dirty="0">
              <a:uFillTx/>
              <a:latin typeface="Aptos Display" panose="020B0004020202020204" pitchFamily="34" charset="0"/>
            </a:rPr>
            <a:t>39 dogs, 52 puppies, 7 cats, 296 kittens, and 1 other animal entered the Department’s Foster Care Program in May, for a total of 395 animals.</a:t>
          </a:r>
          <a:endParaRPr lang="en-US" sz="1300" kern="1200" dirty="0">
            <a:latin typeface="Aptos Display" panose="020B0004020202020204" pitchFamily="34" charset="0"/>
          </a:endParaRPr>
        </a:p>
      </dsp:txBody>
      <dsp:txXfrm>
        <a:off x="0" y="575187"/>
        <a:ext cx="7200897" cy="574836"/>
      </dsp:txXfrm>
    </dsp:sp>
    <dsp:sp modelId="{332A6866-6099-494B-A2A7-6AF3D5C2246F}">
      <dsp:nvSpPr>
        <dsp:cNvPr id="0" name=""/>
        <dsp:cNvSpPr/>
      </dsp:nvSpPr>
      <dsp:spPr>
        <a:xfrm>
          <a:off x="0" y="1150023"/>
          <a:ext cx="7200897" cy="0"/>
        </a:xfrm>
        <a:prstGeom prst="line">
          <a:avLst/>
        </a:prstGeom>
        <a:solidFill>
          <a:schemeClr val="accent5">
            <a:hueOff val="496582"/>
            <a:satOff val="288"/>
            <a:lumOff val="2843"/>
            <a:alphaOff val="0"/>
          </a:schemeClr>
        </a:solidFill>
        <a:ln w="15875" cap="rnd" cmpd="sng" algn="ctr">
          <a:solidFill>
            <a:schemeClr val="accent5">
              <a:hueOff val="496582"/>
              <a:satOff val="288"/>
              <a:lumOff val="28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D4E469-C0DF-4ECA-A3DA-0659A7D59216}">
      <dsp:nvSpPr>
        <dsp:cNvPr id="0" name=""/>
        <dsp:cNvSpPr/>
      </dsp:nvSpPr>
      <dsp:spPr>
        <a:xfrm>
          <a:off x="0" y="1150023"/>
          <a:ext cx="7200897" cy="57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Rescue: </a:t>
          </a:r>
          <a:r>
            <a:rPr lang="en-US" sz="1300" b="0" i="0" kern="1200" baseline="0" dirty="0">
              <a:latin typeface="Aptos Display" panose="020B0004020202020204" pitchFamily="34" charset="0"/>
            </a:rPr>
            <a:t>166 dogs, 128 puppies, 12 cats, and 43 kittens were transferred to other animal rescue organizations in </a:t>
          </a:r>
          <a:r>
            <a:rPr lang="en-US" sz="1300" b="0" i="0" u="none" strike="noStrike" kern="1200" cap="none" spc="0" baseline="0" dirty="0">
              <a:uFillTx/>
              <a:latin typeface="Aptos Display" panose="020B0004020202020204" pitchFamily="34" charset="0"/>
            </a:rPr>
            <a:t>May</a:t>
          </a:r>
          <a:r>
            <a:rPr lang="en-US" sz="1300" b="0" i="0" kern="1200" baseline="0" dirty="0">
              <a:latin typeface="Aptos Display" panose="020B0004020202020204" pitchFamily="34" charset="0"/>
            </a:rPr>
            <a:t>, for a total of 349 animals.</a:t>
          </a:r>
          <a:endParaRPr lang="en-US" sz="1300" b="0" kern="1200" dirty="0">
            <a:latin typeface="Aptos Display" panose="020B0004020202020204" pitchFamily="34" charset="0"/>
          </a:endParaRPr>
        </a:p>
      </dsp:txBody>
      <dsp:txXfrm>
        <a:off x="0" y="1150023"/>
        <a:ext cx="7200897" cy="574836"/>
      </dsp:txXfrm>
    </dsp:sp>
    <dsp:sp modelId="{9604AFAE-D019-40A7-9C98-DE3A08321325}">
      <dsp:nvSpPr>
        <dsp:cNvPr id="0" name=""/>
        <dsp:cNvSpPr/>
      </dsp:nvSpPr>
      <dsp:spPr>
        <a:xfrm>
          <a:off x="0" y="1724859"/>
          <a:ext cx="7200897" cy="0"/>
        </a:xfrm>
        <a:prstGeom prst="line">
          <a:avLst/>
        </a:prstGeom>
        <a:solidFill>
          <a:schemeClr val="accent5">
            <a:hueOff val="744874"/>
            <a:satOff val="432"/>
            <a:lumOff val="4264"/>
            <a:alphaOff val="0"/>
          </a:schemeClr>
        </a:solidFill>
        <a:ln w="15875" cap="rnd" cmpd="sng" algn="ctr">
          <a:solidFill>
            <a:schemeClr val="accent5">
              <a:hueOff val="744874"/>
              <a:satOff val="432"/>
              <a:lumOff val="42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55972-F1B1-494A-BD64-6C2B16056D3C}">
      <dsp:nvSpPr>
        <dsp:cNvPr id="0" name=""/>
        <dsp:cNvSpPr/>
      </dsp:nvSpPr>
      <dsp:spPr>
        <a:xfrm>
          <a:off x="0" y="1724859"/>
          <a:ext cx="7200897" cy="57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Spay/Neuter: </a:t>
          </a:r>
          <a:r>
            <a:rPr lang="en-US" sz="1300" b="0" i="0" kern="1200" baseline="0" dirty="0">
              <a:latin typeface="Aptos Display" panose="020B0004020202020204" pitchFamily="34" charset="0"/>
            </a:rPr>
            <a:t>A total of 435 animals were altered at low-cost KCAS spay/neuter clinics in the month of May.</a:t>
          </a:r>
          <a:endParaRPr lang="en-US" sz="1300" b="0" i="0" kern="1200" dirty="0">
            <a:latin typeface="Aptos Display" panose="020B0004020202020204" pitchFamily="34" charset="0"/>
          </a:endParaRPr>
        </a:p>
      </dsp:txBody>
      <dsp:txXfrm>
        <a:off x="0" y="1724859"/>
        <a:ext cx="7200897" cy="574836"/>
      </dsp:txXfrm>
    </dsp:sp>
    <dsp:sp modelId="{1370C19B-22A5-49FF-A46B-47BB4985F992}">
      <dsp:nvSpPr>
        <dsp:cNvPr id="0" name=""/>
        <dsp:cNvSpPr/>
      </dsp:nvSpPr>
      <dsp:spPr>
        <a:xfrm>
          <a:off x="0" y="2299695"/>
          <a:ext cx="7200897" cy="0"/>
        </a:xfrm>
        <a:prstGeom prst="line">
          <a:avLst/>
        </a:prstGeom>
        <a:solidFill>
          <a:schemeClr val="accent5">
            <a:hueOff val="993165"/>
            <a:satOff val="576"/>
            <a:lumOff val="5686"/>
            <a:alphaOff val="0"/>
          </a:schemeClr>
        </a:solidFill>
        <a:ln w="15875" cap="rnd" cmpd="sng" algn="ctr">
          <a:solidFill>
            <a:schemeClr val="accent5">
              <a:hueOff val="993165"/>
              <a:satOff val="576"/>
              <a:lumOff val="5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9C6A00-8B93-4D40-ADC9-10131768E126}">
      <dsp:nvSpPr>
        <dsp:cNvPr id="0" name=""/>
        <dsp:cNvSpPr/>
      </dsp:nvSpPr>
      <dsp:spPr>
        <a:xfrm>
          <a:off x="0" y="2299695"/>
          <a:ext cx="7200897" cy="57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TNR: </a:t>
          </a:r>
          <a:r>
            <a:rPr lang="en-US" sz="1300" b="0" i="0" u="none" strike="noStrike" kern="1200" cap="none" spc="0" baseline="0" dirty="0">
              <a:uFillTx/>
              <a:latin typeface="Aptos Display" panose="020B0004020202020204" pitchFamily="34" charset="0"/>
            </a:rPr>
            <a:t>161 cats were spayed or neutered and released in May. Year-to-date, 942 cats have gone through the program, and since 2013 25,497 cats have been spayed or neutered and returned to field.</a:t>
          </a:r>
          <a:endParaRPr lang="en-US" sz="1300" kern="1200" dirty="0">
            <a:latin typeface="Aptos Display" panose="020B0004020202020204" pitchFamily="34" charset="0"/>
          </a:endParaRPr>
        </a:p>
      </dsp:txBody>
      <dsp:txXfrm>
        <a:off x="0" y="2299695"/>
        <a:ext cx="7200897" cy="574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4296"/>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70686" y="128281"/>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1"/>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51712" y="1324"/>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Rabies </a:t>
          </a:r>
        </a:p>
      </dsp:txBody>
      <dsp:txXfrm>
        <a:off x="651712" y="1324"/>
        <a:ext cx="3246120" cy="564252"/>
      </dsp:txXfrm>
    </dsp:sp>
    <dsp:sp modelId="{C14A9DF8-92CA-4546-AA1A-934BA5390C00}">
      <dsp:nvSpPr>
        <dsp:cNvPr id="0" name=""/>
        <dsp:cNvSpPr/>
      </dsp:nvSpPr>
      <dsp:spPr>
        <a:xfrm>
          <a:off x="3897832" y="1324"/>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319</a:t>
          </a:r>
        </a:p>
      </dsp:txBody>
      <dsp:txXfrm>
        <a:off x="3897832" y="1324"/>
        <a:ext cx="3315767" cy="564252"/>
      </dsp:txXfrm>
    </dsp:sp>
    <dsp:sp modelId="{E453E5AB-FEF4-4EBC-9160-5D66791B4B12}">
      <dsp:nvSpPr>
        <dsp:cNvPr id="0" name=""/>
        <dsp:cNvSpPr/>
      </dsp:nvSpPr>
      <dsp:spPr>
        <a:xfrm>
          <a:off x="0" y="706640"/>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F7E8DD-DF2C-433C-AEDD-C49100843441}">
      <dsp:nvSpPr>
        <dsp:cNvPr id="0" name=""/>
        <dsp:cNvSpPr/>
      </dsp:nvSpPr>
      <dsp:spPr>
        <a:xfrm>
          <a:off x="170686" y="833597"/>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2"/>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6C2FE6-7B8B-4B76-8B34-496A50CE97FC}">
      <dsp:nvSpPr>
        <dsp:cNvPr id="0" name=""/>
        <dsp:cNvSpPr/>
      </dsp:nvSpPr>
      <dsp:spPr>
        <a:xfrm>
          <a:off x="651712" y="706640"/>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706640"/>
        <a:ext cx="6561887" cy="564252"/>
      </dsp:txXfrm>
    </dsp:sp>
    <dsp:sp modelId="{3C7106BC-79E5-4C61-97F6-2B411C7074EE}">
      <dsp:nvSpPr>
        <dsp:cNvPr id="0" name=""/>
        <dsp:cNvSpPr/>
      </dsp:nvSpPr>
      <dsp:spPr>
        <a:xfrm>
          <a:off x="0" y="1411956"/>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4C400-7174-4934-9E32-83356F84E4DC}">
      <dsp:nvSpPr>
        <dsp:cNvPr id="0" name=""/>
        <dsp:cNvSpPr/>
      </dsp:nvSpPr>
      <dsp:spPr>
        <a:xfrm>
          <a:off x="170686" y="1538913"/>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3"/>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CDB75-3E52-44D7-95F3-0F4DA9D1830E}">
      <dsp:nvSpPr>
        <dsp:cNvPr id="0" name=""/>
        <dsp:cNvSpPr/>
      </dsp:nvSpPr>
      <dsp:spPr>
        <a:xfrm>
          <a:off x="651712" y="1411956"/>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1411956"/>
        <a:ext cx="6561887" cy="564252"/>
      </dsp:txXfrm>
    </dsp:sp>
    <dsp:sp modelId="{8775816A-313B-4D67-B94C-9F05859FCB7E}">
      <dsp:nvSpPr>
        <dsp:cNvPr id="0" name=""/>
        <dsp:cNvSpPr/>
      </dsp:nvSpPr>
      <dsp:spPr>
        <a:xfrm>
          <a:off x="0" y="2117272"/>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70686" y="2244229"/>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51712" y="2117272"/>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Microchip</a:t>
          </a:r>
          <a:r>
            <a:rPr lang="en-US" sz="1900" b="0" i="0" kern="1200" dirty="0"/>
            <a:t>s</a:t>
          </a:r>
        </a:p>
      </dsp:txBody>
      <dsp:txXfrm>
        <a:off x="651712" y="2117272"/>
        <a:ext cx="3246120" cy="564252"/>
      </dsp:txXfrm>
    </dsp:sp>
    <dsp:sp modelId="{7962EAE6-E4A5-4B9F-9D01-E77265EE24EF}">
      <dsp:nvSpPr>
        <dsp:cNvPr id="0" name=""/>
        <dsp:cNvSpPr/>
      </dsp:nvSpPr>
      <dsp:spPr>
        <a:xfrm>
          <a:off x="3897832" y="2117272"/>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16</a:t>
          </a:r>
        </a:p>
      </dsp:txBody>
      <dsp:txXfrm>
        <a:off x="3897832" y="2117272"/>
        <a:ext cx="3315767" cy="564252"/>
      </dsp:txXfrm>
    </dsp:sp>
    <dsp:sp modelId="{A60B3917-23D2-4707-A19E-2FB19F70549F}">
      <dsp:nvSpPr>
        <dsp:cNvPr id="0" name=""/>
        <dsp:cNvSpPr/>
      </dsp:nvSpPr>
      <dsp:spPr>
        <a:xfrm>
          <a:off x="0" y="2822588"/>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70686" y="2949545"/>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5"/>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51712" y="2822588"/>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Bordetella</a:t>
          </a:r>
        </a:p>
      </dsp:txBody>
      <dsp:txXfrm>
        <a:off x="651712" y="2822588"/>
        <a:ext cx="3246120" cy="564252"/>
      </dsp:txXfrm>
    </dsp:sp>
    <dsp:sp modelId="{EDDD00E4-8FB5-47C3-A23F-ADD13779057E}">
      <dsp:nvSpPr>
        <dsp:cNvPr id="0" name=""/>
        <dsp:cNvSpPr/>
      </dsp:nvSpPr>
      <dsp:spPr>
        <a:xfrm>
          <a:off x="3897832" y="2822588"/>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8</a:t>
          </a:r>
        </a:p>
      </dsp:txBody>
      <dsp:txXfrm>
        <a:off x="3897832" y="2822588"/>
        <a:ext cx="3315767" cy="564252"/>
      </dsp:txXfrm>
    </dsp:sp>
    <dsp:sp modelId="{DC83DB6E-99A2-45A5-B36A-14D67B60D46A}">
      <dsp:nvSpPr>
        <dsp:cNvPr id="0" name=""/>
        <dsp:cNvSpPr/>
      </dsp:nvSpPr>
      <dsp:spPr>
        <a:xfrm>
          <a:off x="0" y="3527904"/>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70529B-B120-452C-860A-F4BA0D48FA72}">
      <dsp:nvSpPr>
        <dsp:cNvPr id="0" name=""/>
        <dsp:cNvSpPr/>
      </dsp:nvSpPr>
      <dsp:spPr>
        <a:xfrm>
          <a:off x="170686" y="3654861"/>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6"/>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B12B0-9EE9-4DBE-873A-FDF34E717F66}">
      <dsp:nvSpPr>
        <dsp:cNvPr id="0" name=""/>
        <dsp:cNvSpPr/>
      </dsp:nvSpPr>
      <dsp:spPr>
        <a:xfrm>
          <a:off x="651712" y="3527904"/>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dirty="0"/>
        </a:p>
      </dsp:txBody>
      <dsp:txXfrm>
        <a:off x="651712" y="3527904"/>
        <a:ext cx="6561887" cy="564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35944-5C21-49E4-9C7B-F38F4596B274}">
      <dsp:nvSpPr>
        <dsp:cNvPr id="0" name=""/>
        <dsp:cNvSpPr/>
      </dsp:nvSpPr>
      <dsp:spPr>
        <a:xfrm>
          <a:off x="0" y="38337"/>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 1 Inspections Passed</a:t>
          </a:r>
          <a:r>
            <a:rPr lang="en-US" sz="2000" b="0" i="0" kern="1200" baseline="0" dirty="0">
              <a:solidFill>
                <a:schemeClr val="bg1"/>
              </a:solidFill>
            </a:rPr>
            <a:t> </a:t>
          </a:r>
          <a:endParaRPr lang="en-US" sz="2000" b="0" kern="1200" dirty="0">
            <a:solidFill>
              <a:schemeClr val="bg1"/>
            </a:solidFill>
          </a:endParaRPr>
        </a:p>
      </dsp:txBody>
      <dsp:txXfrm>
        <a:off x="22846" y="61183"/>
        <a:ext cx="3020038" cy="422308"/>
      </dsp:txXfrm>
    </dsp:sp>
    <dsp:sp modelId="{A1A41327-C7CA-4976-BB9F-4A3A93E7DD54}">
      <dsp:nvSpPr>
        <dsp:cNvPr id="0" name=""/>
        <dsp:cNvSpPr/>
      </dsp:nvSpPr>
      <dsp:spPr>
        <a:xfrm>
          <a:off x="0" y="5639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Inspections Failed</a:t>
          </a:r>
          <a:endParaRPr lang="en-US" sz="2000" b="0" kern="1200" dirty="0">
            <a:solidFill>
              <a:srgbClr val="372E26"/>
            </a:solidFill>
          </a:endParaRPr>
        </a:p>
      </dsp:txBody>
      <dsp:txXfrm>
        <a:off x="22846" y="586784"/>
        <a:ext cx="3020038" cy="422308"/>
      </dsp:txXfrm>
    </dsp:sp>
    <dsp:sp modelId="{9F2F186C-2327-4959-884D-C38BB67B8069}">
      <dsp:nvSpPr>
        <dsp:cNvPr id="0" name=""/>
        <dsp:cNvSpPr/>
      </dsp:nvSpPr>
      <dsp:spPr>
        <a:xfrm>
          <a:off x="0" y="10895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Citations Issued</a:t>
          </a:r>
          <a:endParaRPr lang="en-US" sz="2000" b="0" kern="1200" dirty="0">
            <a:solidFill>
              <a:srgbClr val="372E26"/>
            </a:solidFill>
          </a:endParaRPr>
        </a:p>
      </dsp:txBody>
      <dsp:txXfrm>
        <a:off x="22846" y="1112384"/>
        <a:ext cx="3020038" cy="422308"/>
      </dsp:txXfrm>
    </dsp:sp>
    <dsp:sp modelId="{B6CB7C74-ECDC-4F61-8C51-D5CCF848A32B}">
      <dsp:nvSpPr>
        <dsp:cNvPr id="0" name=""/>
        <dsp:cNvSpPr/>
      </dsp:nvSpPr>
      <dsp:spPr>
        <a:xfrm>
          <a:off x="0" y="16151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Permits Issued</a:t>
          </a:r>
          <a:endParaRPr lang="en-US" sz="2000" b="0" kern="1200" dirty="0">
            <a:solidFill>
              <a:srgbClr val="372E26"/>
            </a:solidFill>
          </a:endParaRPr>
        </a:p>
      </dsp:txBody>
      <dsp:txXfrm>
        <a:off x="22846" y="1637984"/>
        <a:ext cx="3020038" cy="422308"/>
      </dsp:txXfrm>
    </dsp:sp>
    <dsp:sp modelId="{78E9B542-F376-468A-ABC1-C76E7EC28963}">
      <dsp:nvSpPr>
        <dsp:cNvPr id="0" name=""/>
        <dsp:cNvSpPr/>
      </dsp:nvSpPr>
      <dsp:spPr>
        <a:xfrm>
          <a:off x="0" y="21407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52 Active CAF Permits</a:t>
          </a:r>
          <a:endParaRPr lang="en-US" sz="2000" b="0" kern="1200" dirty="0">
            <a:solidFill>
              <a:srgbClr val="372E26"/>
            </a:solidFill>
          </a:endParaRPr>
        </a:p>
      </dsp:txBody>
      <dsp:txXfrm>
        <a:off x="22846" y="2163584"/>
        <a:ext cx="3020038" cy="422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19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82932" y="137258"/>
          <a:ext cx="332604" cy="3326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98470" y="119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Active Volunteers</a:t>
          </a:r>
        </a:p>
      </dsp:txBody>
      <dsp:txXfrm>
        <a:off x="698470" y="1193"/>
        <a:ext cx="3240403" cy="604736"/>
      </dsp:txXfrm>
    </dsp:sp>
    <dsp:sp modelId="{C14A9DF8-92CA-4546-AA1A-934BA5390C00}">
      <dsp:nvSpPr>
        <dsp:cNvPr id="0" name=""/>
        <dsp:cNvSpPr/>
      </dsp:nvSpPr>
      <dsp:spPr>
        <a:xfrm>
          <a:off x="3938873" y="119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134								</a:t>
          </a:r>
        </a:p>
      </dsp:txBody>
      <dsp:txXfrm>
        <a:off x="3938873" y="1193"/>
        <a:ext cx="3262023" cy="604736"/>
      </dsp:txXfrm>
    </dsp:sp>
    <dsp:sp modelId="{8775816A-313B-4D67-B94C-9F05859FCB7E}">
      <dsp:nvSpPr>
        <dsp:cNvPr id="0" name=""/>
        <dsp:cNvSpPr/>
      </dsp:nvSpPr>
      <dsp:spPr>
        <a:xfrm>
          <a:off x="0" y="75711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82932" y="893178"/>
          <a:ext cx="332604" cy="3326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98470" y="75711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a:t>New</a:t>
          </a:r>
          <a:r>
            <a:rPr lang="en-US" sz="1800" b="1" i="1" kern="1200"/>
            <a:t> </a:t>
          </a:r>
          <a:r>
            <a:rPr lang="en-US" sz="1800" b="0" i="0" kern="1200"/>
            <a:t>Volunteers</a:t>
          </a:r>
        </a:p>
      </dsp:txBody>
      <dsp:txXfrm>
        <a:off x="698470" y="757113"/>
        <a:ext cx="3240403" cy="604736"/>
      </dsp:txXfrm>
    </dsp:sp>
    <dsp:sp modelId="{7962EAE6-E4A5-4B9F-9D01-E77265EE24EF}">
      <dsp:nvSpPr>
        <dsp:cNvPr id="0" name=""/>
        <dsp:cNvSpPr/>
      </dsp:nvSpPr>
      <dsp:spPr>
        <a:xfrm>
          <a:off x="3938873" y="75711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72</a:t>
          </a:r>
        </a:p>
      </dsp:txBody>
      <dsp:txXfrm>
        <a:off x="3938873" y="757113"/>
        <a:ext cx="3262023" cy="604736"/>
      </dsp:txXfrm>
    </dsp:sp>
    <dsp:sp modelId="{A60B3917-23D2-4707-A19E-2FB19F70549F}">
      <dsp:nvSpPr>
        <dsp:cNvPr id="0" name=""/>
        <dsp:cNvSpPr/>
      </dsp:nvSpPr>
      <dsp:spPr>
        <a:xfrm>
          <a:off x="0" y="151303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82932" y="1649099"/>
          <a:ext cx="332604" cy="3326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98470" y="151303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dirty="0"/>
            <a:t>Volunteer hours donated in May</a:t>
          </a:r>
        </a:p>
      </dsp:txBody>
      <dsp:txXfrm>
        <a:off x="698470" y="1513033"/>
        <a:ext cx="3240403" cy="604736"/>
      </dsp:txXfrm>
    </dsp:sp>
    <dsp:sp modelId="{EDDD00E4-8FB5-47C3-A23F-ADD13779057E}">
      <dsp:nvSpPr>
        <dsp:cNvPr id="0" name=""/>
        <dsp:cNvSpPr/>
      </dsp:nvSpPr>
      <dsp:spPr>
        <a:xfrm>
          <a:off x="3938873" y="151303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750.46</a:t>
          </a:r>
        </a:p>
      </dsp:txBody>
      <dsp:txXfrm>
        <a:off x="3938873" y="1513033"/>
        <a:ext cx="3262023" cy="604736"/>
      </dsp:txXfrm>
    </dsp:sp>
    <dsp:sp modelId="{112622ED-2A49-4585-B06C-49886C4FF8EE}">
      <dsp:nvSpPr>
        <dsp:cNvPr id="0" name=""/>
        <dsp:cNvSpPr/>
      </dsp:nvSpPr>
      <dsp:spPr>
        <a:xfrm>
          <a:off x="0" y="226895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EF1165-D1A0-4D17-90F8-1344DF4AAD0F}">
      <dsp:nvSpPr>
        <dsp:cNvPr id="0" name=""/>
        <dsp:cNvSpPr/>
      </dsp:nvSpPr>
      <dsp:spPr>
        <a:xfrm>
          <a:off x="182932" y="2405019"/>
          <a:ext cx="332604" cy="332604"/>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F58CF5-8E28-4942-8DEF-96C9D749CA6C}">
      <dsp:nvSpPr>
        <dsp:cNvPr id="0" name=""/>
        <dsp:cNvSpPr/>
      </dsp:nvSpPr>
      <dsp:spPr>
        <a:xfrm>
          <a:off x="698470" y="226895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Year-To-Date volunteer hours donated in 2026</a:t>
          </a:r>
        </a:p>
      </dsp:txBody>
      <dsp:txXfrm>
        <a:off x="698470" y="2268953"/>
        <a:ext cx="3240403" cy="604736"/>
      </dsp:txXfrm>
    </dsp:sp>
    <dsp:sp modelId="{6717419B-9C76-4242-9740-932C9540D219}">
      <dsp:nvSpPr>
        <dsp:cNvPr id="0" name=""/>
        <dsp:cNvSpPr/>
      </dsp:nvSpPr>
      <dsp:spPr>
        <a:xfrm>
          <a:off x="3938873" y="226895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3,192.47</a:t>
          </a:r>
        </a:p>
      </dsp:txBody>
      <dsp:txXfrm>
        <a:off x="3938873" y="2268953"/>
        <a:ext cx="3262023" cy="6047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F163C-C1FE-4174-B737-751ECC341F46}">
      <dsp:nvSpPr>
        <dsp:cNvPr id="0" name=""/>
        <dsp:cNvSpPr/>
      </dsp:nvSpPr>
      <dsp:spPr>
        <a:xfrm>
          <a:off x="0" y="123615"/>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1,947</a:t>
          </a:r>
        </a:p>
      </dsp:txBody>
      <dsp:txXfrm>
        <a:off x="0" y="123615"/>
        <a:ext cx="1699815" cy="415800"/>
      </dsp:txXfrm>
    </dsp:sp>
    <dsp:sp modelId="{15666817-1921-4E3E-B585-180B1F8A65A5}">
      <dsp:nvSpPr>
        <dsp:cNvPr id="0" name=""/>
        <dsp:cNvSpPr/>
      </dsp:nvSpPr>
      <dsp:spPr>
        <a:xfrm>
          <a:off x="1699815" y="91131"/>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2E9B3-D146-457B-826C-1EF4CF18CE37}">
      <dsp:nvSpPr>
        <dsp:cNvPr id="0" name=""/>
        <dsp:cNvSpPr/>
      </dsp:nvSpPr>
      <dsp:spPr>
        <a:xfrm>
          <a:off x="2175763" y="91131"/>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Adoptions</a:t>
          </a:r>
        </a:p>
      </dsp:txBody>
      <dsp:txXfrm>
        <a:off x="2199232" y="114600"/>
        <a:ext cx="4576560" cy="433830"/>
      </dsp:txXfrm>
    </dsp:sp>
    <dsp:sp modelId="{46BB5F10-9EF4-4FC6-BCDD-B7064259C548}">
      <dsp:nvSpPr>
        <dsp:cNvPr id="0" name=""/>
        <dsp:cNvSpPr/>
      </dsp:nvSpPr>
      <dsp:spPr>
        <a:xfrm>
          <a:off x="0" y="679984"/>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1,788</a:t>
          </a:r>
        </a:p>
      </dsp:txBody>
      <dsp:txXfrm>
        <a:off x="0" y="679984"/>
        <a:ext cx="1699815" cy="415800"/>
      </dsp:txXfrm>
    </dsp:sp>
    <dsp:sp modelId="{D4C38AA3-88F4-4EBD-8CC2-0A069B88979F}">
      <dsp:nvSpPr>
        <dsp:cNvPr id="0" name=""/>
        <dsp:cNvSpPr/>
      </dsp:nvSpPr>
      <dsp:spPr>
        <a:xfrm>
          <a:off x="1699815" y="647499"/>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855B01-9D1D-4544-8690-75D451E978F0}">
      <dsp:nvSpPr>
        <dsp:cNvPr id="0" name=""/>
        <dsp:cNvSpPr/>
      </dsp:nvSpPr>
      <dsp:spPr>
        <a:xfrm>
          <a:off x="2175763" y="647499"/>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Rescued</a:t>
          </a:r>
        </a:p>
      </dsp:txBody>
      <dsp:txXfrm>
        <a:off x="2199232" y="670968"/>
        <a:ext cx="4576560" cy="433830"/>
      </dsp:txXfrm>
    </dsp:sp>
    <dsp:sp modelId="{AF5607AE-5651-4FAB-9BC3-3F9A78EACEA2}">
      <dsp:nvSpPr>
        <dsp:cNvPr id="0" name=""/>
        <dsp:cNvSpPr/>
      </dsp:nvSpPr>
      <dsp:spPr>
        <a:xfrm>
          <a:off x="0" y="1236353"/>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383</a:t>
          </a:r>
        </a:p>
      </dsp:txBody>
      <dsp:txXfrm>
        <a:off x="0" y="1236353"/>
        <a:ext cx="1699815" cy="415800"/>
      </dsp:txXfrm>
    </dsp:sp>
    <dsp:sp modelId="{24469BF1-1443-468D-BFDE-D6A647153AB8}">
      <dsp:nvSpPr>
        <dsp:cNvPr id="0" name=""/>
        <dsp:cNvSpPr/>
      </dsp:nvSpPr>
      <dsp:spPr>
        <a:xfrm>
          <a:off x="1699815" y="1203868"/>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190220-428C-418F-956B-E140307A53C0}">
      <dsp:nvSpPr>
        <dsp:cNvPr id="0" name=""/>
        <dsp:cNvSpPr/>
      </dsp:nvSpPr>
      <dsp:spPr>
        <a:xfrm>
          <a:off x="2175763" y="1203868"/>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Returned To Owner</a:t>
          </a:r>
        </a:p>
      </dsp:txBody>
      <dsp:txXfrm>
        <a:off x="2199232" y="1227337"/>
        <a:ext cx="4576560" cy="433830"/>
      </dsp:txXfrm>
    </dsp:sp>
    <dsp:sp modelId="{7C583F7F-BD8C-41D3-BBC5-038365764D3A}">
      <dsp:nvSpPr>
        <dsp:cNvPr id="0" name=""/>
        <dsp:cNvSpPr/>
      </dsp:nvSpPr>
      <dsp:spPr>
        <a:xfrm>
          <a:off x="0" y="1792721"/>
          <a:ext cx="16981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i="0" kern="1200" dirty="0">
              <a:solidFill>
                <a:schemeClr val="tx1"/>
              </a:solidFill>
            </a:rPr>
            <a:t>1,589</a:t>
          </a:r>
        </a:p>
      </dsp:txBody>
      <dsp:txXfrm>
        <a:off x="0" y="1792721"/>
        <a:ext cx="1698155" cy="415800"/>
      </dsp:txXfrm>
    </dsp:sp>
    <dsp:sp modelId="{6950E1E6-6917-45AC-9307-25649CCFACA7}">
      <dsp:nvSpPr>
        <dsp:cNvPr id="0" name=""/>
        <dsp:cNvSpPr/>
      </dsp:nvSpPr>
      <dsp:spPr>
        <a:xfrm>
          <a:off x="1698155" y="1760237"/>
          <a:ext cx="339631"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45DA67-BE8F-44F5-976F-0022C0ABDD2D}">
      <dsp:nvSpPr>
        <dsp:cNvPr id="0" name=""/>
        <dsp:cNvSpPr/>
      </dsp:nvSpPr>
      <dsp:spPr>
        <a:xfrm>
          <a:off x="2173639" y="1760237"/>
          <a:ext cx="4618983"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i="0" kern="1200" dirty="0">
              <a:solidFill>
                <a:schemeClr val="tx1"/>
              </a:solidFill>
            </a:rPr>
            <a:t>Spay/Neuter Surgeries (</a:t>
          </a:r>
          <a:r>
            <a:rPr lang="en-US" sz="2100" i="1" kern="1200" dirty="0">
              <a:solidFill>
                <a:schemeClr val="tx1"/>
              </a:solidFill>
            </a:rPr>
            <a:t>Clinics + TNR</a:t>
          </a:r>
          <a:r>
            <a:rPr lang="en-US" sz="2100" i="0" kern="1200" dirty="0">
              <a:solidFill>
                <a:schemeClr val="tx1"/>
              </a:solidFill>
            </a:rPr>
            <a:t>)</a:t>
          </a:r>
        </a:p>
      </dsp:txBody>
      <dsp:txXfrm>
        <a:off x="2197108" y="1783706"/>
        <a:ext cx="4572045" cy="433830"/>
      </dsp:txXfrm>
    </dsp:sp>
    <dsp:sp modelId="{E11D5FEF-2363-490D-98C8-566F02FCA362}">
      <dsp:nvSpPr>
        <dsp:cNvPr id="0" name=""/>
        <dsp:cNvSpPr/>
      </dsp:nvSpPr>
      <dsp:spPr>
        <a:xfrm>
          <a:off x="0" y="2349090"/>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5,069</a:t>
          </a:r>
        </a:p>
      </dsp:txBody>
      <dsp:txXfrm>
        <a:off x="0" y="2349090"/>
        <a:ext cx="1699815" cy="415800"/>
      </dsp:txXfrm>
    </dsp:sp>
    <dsp:sp modelId="{0EAE2516-65D5-4AAB-9545-F1C5D61E80C7}">
      <dsp:nvSpPr>
        <dsp:cNvPr id="0" name=""/>
        <dsp:cNvSpPr/>
      </dsp:nvSpPr>
      <dsp:spPr>
        <a:xfrm>
          <a:off x="1699815" y="2316606"/>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A8652A-9431-4035-BF28-B84EDE16E17F}">
      <dsp:nvSpPr>
        <dsp:cNvPr id="0" name=""/>
        <dsp:cNvSpPr/>
      </dsp:nvSpPr>
      <dsp:spPr>
        <a:xfrm>
          <a:off x="2175763" y="2316606"/>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Total Lives Saved</a:t>
          </a:r>
        </a:p>
      </dsp:txBody>
      <dsp:txXfrm>
        <a:off x="2199232" y="2340075"/>
        <a:ext cx="4576560" cy="433830"/>
      </dsp:txXfrm>
    </dsp:sp>
    <dsp:sp modelId="{1A9C63B2-4E7C-4D69-8DC4-B301E0EAC357}">
      <dsp:nvSpPr>
        <dsp:cNvPr id="0" name=""/>
        <dsp:cNvSpPr/>
      </dsp:nvSpPr>
      <dsp:spPr>
        <a:xfrm>
          <a:off x="0" y="2905459"/>
          <a:ext cx="16981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80.80%</a:t>
          </a:r>
        </a:p>
      </dsp:txBody>
      <dsp:txXfrm>
        <a:off x="0" y="2905459"/>
        <a:ext cx="1698155" cy="415800"/>
      </dsp:txXfrm>
    </dsp:sp>
    <dsp:sp modelId="{FB539C22-BC88-4243-83EF-32920B2E1F36}">
      <dsp:nvSpPr>
        <dsp:cNvPr id="0" name=""/>
        <dsp:cNvSpPr/>
      </dsp:nvSpPr>
      <dsp:spPr>
        <a:xfrm>
          <a:off x="1698155" y="2872975"/>
          <a:ext cx="339631"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F5556-90BC-46E0-BEB3-5143D5F8DE3D}">
      <dsp:nvSpPr>
        <dsp:cNvPr id="0" name=""/>
        <dsp:cNvSpPr/>
      </dsp:nvSpPr>
      <dsp:spPr>
        <a:xfrm>
          <a:off x="2173639" y="2872975"/>
          <a:ext cx="4618983"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Save Rate</a:t>
          </a:r>
        </a:p>
      </dsp:txBody>
      <dsp:txXfrm>
        <a:off x="2197108" y="2896444"/>
        <a:ext cx="4572045" cy="4338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8500529-7E95-4177-A3E5-8E5FB6C8AADC}" type="datetimeFigureOut">
              <a:rPr lang="en-US" smtClean="0"/>
              <a:t>6/15/2026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2C4CB08-587F-4BD0-AFD7-E25F763F2E1E}" type="slidenum">
              <a:rPr lang="en-US" smtClean="0"/>
              <a:t>‹#›</a:t>
            </a:fld>
            <a:endParaRPr lang="en-US"/>
          </a:p>
        </p:txBody>
      </p:sp>
    </p:spTree>
    <p:extLst>
      <p:ext uri="{BB962C8B-B14F-4D97-AF65-F5344CB8AC3E}">
        <p14:creationId xmlns:p14="http://schemas.microsoft.com/office/powerpoint/2010/main" val="1880955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lvl="0"/>
            <a:fld id="{FE1964A5-CA90-4EDD-9295-7D9E7C89227D}" type="datetime1">
              <a:rPr lang="en-US" smtClean="0"/>
              <a:t>6/15/2026</a:t>
            </a:fld>
            <a:endParaRPr lang="en-US"/>
          </a:p>
        </p:txBody>
      </p:sp>
      <p:sp>
        <p:nvSpPr>
          <p:cNvPr id="5" name="Footer Placeholder 4"/>
          <p:cNvSpPr>
            <a:spLocks noGrp="1"/>
          </p:cNvSpPr>
          <p:nvPr>
            <p:ph type="ftr" sz="quarter" idx="11"/>
          </p:nvPr>
        </p:nvSpPr>
        <p:spPr>
          <a:xfrm>
            <a:off x="1921934" y="5054602"/>
            <a:ext cx="4064860" cy="279400"/>
          </a:xfrm>
        </p:spPr>
        <p:txBody>
          <a:bodyPr/>
          <a:lstStyle/>
          <a:p>
            <a:pPr lvl="0"/>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lvl="0"/>
            <a:fld id="{22A464F9-A4A2-4795-A585-1E61EBE8C5A3}"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588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AE260E91-AAE8-468D-8A69-A3FBF241DA4B}" type="datetime1">
              <a:rPr lang="en-US" smtClean="0"/>
              <a:t>6/15/2026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13541336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6/15/2026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304762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6/15/2026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368423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6/15/2026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44104963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6/15/2026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397156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6/15/2026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212616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281771FB-37A8-4882-A6D3-ABBE27D4758E}" type="datetime1">
              <a:rPr lang="en-US" smtClean="0"/>
              <a:t>6/15/2026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F6594525-D84E-4E7B-8B8C-255C23810F51}"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7481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4860023B-A838-4F19-955D-1983A6727E42}" type="datetime1">
              <a:rPr lang="en-US" smtClean="0"/>
              <a:t>6/15/2026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8C80CE9-95D5-4476-95EA-C990ACD76191}"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5414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E330E268-072A-4D0C-A2DF-9E52BB8B14DA}" type="datetime1">
              <a:rPr lang="en-US" smtClean="0"/>
              <a:t>6/15/2026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578E44AA-3F5A-4849-8359-0F12FBCE4F04}" type="slidenum">
              <a:rPr lang="en-US" smtClean="0"/>
              <a:t>‹#›</a:t>
            </a:fld>
            <a:endParaRPr lang="en-US"/>
          </a:p>
        </p:txBody>
      </p:sp>
    </p:spTree>
    <p:extLst>
      <p:ext uri="{BB962C8B-B14F-4D97-AF65-F5344CB8AC3E}">
        <p14:creationId xmlns:p14="http://schemas.microsoft.com/office/powerpoint/2010/main" val="141989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6A3E7152-7BD8-409A-846D-05158739C4AE}" type="datetime1">
              <a:rPr lang="en-US" smtClean="0"/>
              <a:t>6/15/2026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3E66B2F2-D85C-4980-A693-10AAD948922A}"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76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fld id="{B0E6951E-6CA5-4EA1-9211-DDAEDB476EF1}" type="datetime1">
              <a:rPr lang="en-US" smtClean="0"/>
              <a:t>6/15/2026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50F0C0F3-B6B9-4718-A33F-EBAAB6E6184C}" type="slidenum">
              <a:rPr lang="en-US" smtClean="0"/>
              <a:t>‹#›</a:t>
            </a:fld>
            <a:endParaRPr lang="en-US"/>
          </a:p>
        </p:txBody>
      </p:sp>
    </p:spTree>
    <p:extLst>
      <p:ext uri="{BB962C8B-B14F-4D97-AF65-F5344CB8AC3E}">
        <p14:creationId xmlns:p14="http://schemas.microsoft.com/office/powerpoint/2010/main" val="2483252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fld id="{427A1494-503E-46EB-8E4A-988FCA035710}" type="datetime1">
              <a:rPr lang="en-US" smtClean="0"/>
              <a:t>6/15/2026</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0E9A599F-D984-4037-965A-8C28A1B970D3}"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9800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fld id="{7A390200-2D60-4F0D-9354-BF49D454B256}" type="datetime1">
              <a:rPr lang="en-US" smtClean="0"/>
              <a:t>6/15/2026</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4B4DFE67-2FFA-4916-96EA-56D63F400339}"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83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1A36CD8C-57C9-4A2F-894F-FF899AB503B0}" type="datetime1">
              <a:rPr lang="en-US" smtClean="0"/>
              <a:t>6/15/2026</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ACF44C5A-0B84-47FD-A8DA-63EA86983490}" type="slidenum">
              <a:rPr lang="en-US" smtClean="0"/>
              <a:t>‹#›</a:t>
            </a:fld>
            <a:endParaRPr lang="en-US"/>
          </a:p>
        </p:txBody>
      </p:sp>
    </p:spTree>
    <p:extLst>
      <p:ext uri="{BB962C8B-B14F-4D97-AF65-F5344CB8AC3E}">
        <p14:creationId xmlns:p14="http://schemas.microsoft.com/office/powerpoint/2010/main" val="78051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EFE31D03-BF74-4B38-BFDD-C647F1639075}" type="datetime1">
              <a:rPr lang="en-US" smtClean="0"/>
              <a:t>6/15/2026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B11CE0BE-3064-4B68-853B-9AD972323C5A}"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5916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28938EB4-E2E9-4547-9BE8-1AC42DE0F693}" type="datetime1">
              <a:rPr lang="en-US" smtClean="0"/>
              <a:t>6/15/2026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ACB39C5-0934-4BBC-8F90-8FC73B1AB70F}" type="slidenum">
              <a:rPr lang="en-US" smtClean="0"/>
              <a:t>‹#›</a:t>
            </a:fld>
            <a:endParaRPr lang="en-US"/>
          </a:p>
        </p:txBody>
      </p:sp>
    </p:spTree>
    <p:extLst>
      <p:ext uri="{BB962C8B-B14F-4D97-AF65-F5344CB8AC3E}">
        <p14:creationId xmlns:p14="http://schemas.microsoft.com/office/powerpoint/2010/main" val="3586805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AE260E91-AAE8-468D-8A69-A3FBF241DA4B}" type="datetime1">
              <a:rPr lang="en-US" smtClean="0"/>
              <a:t>6/15/2026</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lvl="0"/>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01A966D5-33DD-4CF7-BFF1-01BAD37BA3CF}" type="slidenum">
              <a:rPr lang="en-US" smtClean="0"/>
              <a:t>‹#›</a:t>
            </a:fld>
            <a:endParaRPr lang="en-US"/>
          </a:p>
        </p:txBody>
      </p:sp>
    </p:spTree>
    <p:extLst>
      <p:ext uri="{BB962C8B-B14F-4D97-AF65-F5344CB8AC3E}">
        <p14:creationId xmlns:p14="http://schemas.microsoft.com/office/powerpoint/2010/main" val="8681463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2.jp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jp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12.png"/><Relationship Id="rId7" Type="http://schemas.openxmlformats.org/officeDocument/2006/relationships/image" Target="../media/image66.jp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0.jp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12.png"/><Relationship Id="rId7" Type="http://schemas.openxmlformats.org/officeDocument/2006/relationships/image" Target="../media/image74.jp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media/image77.jp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3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0.png"/><Relationship Id="rId7" Type="http://schemas.openxmlformats.org/officeDocument/2006/relationships/image" Target="../media/image15.jp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191F50-5103-3A65-6E83-006E36B25D09}"/>
              </a:ext>
            </a:extLst>
          </p:cNvPr>
          <p:cNvSpPr>
            <a:spLocks noGrp="1"/>
          </p:cNvSpPr>
          <p:nvPr>
            <p:ph type="title"/>
          </p:nvPr>
        </p:nvSpPr>
        <p:spPr>
          <a:xfrm>
            <a:off x="811217" y="1041401"/>
            <a:ext cx="4896013" cy="2345264"/>
          </a:xfrm>
        </p:spPr>
        <p:txBody>
          <a:bodyPr vert="horz" lIns="91440" tIns="45720" rIns="91440" bIns="45720" rtlCol="0" anchor="b">
            <a:normAutofit/>
          </a:bodyPr>
          <a:lstStyle/>
          <a:p>
            <a:r>
              <a:rPr lang="en-US" sz="5400" b="1" kern="1200" cap="none" dirty="0">
                <a:ln w="3175" cmpd="sng">
                  <a:noFill/>
                </a:ln>
                <a:solidFill>
                  <a:schemeClr val="tx1">
                    <a:lumMod val="85000"/>
                    <a:lumOff val="15000"/>
                  </a:schemeClr>
                </a:solidFill>
                <a:effectLst/>
                <a:latin typeface="+mj-lt"/>
                <a:ea typeface="+mj-ea"/>
                <a:cs typeface="+mj-cs"/>
              </a:rPr>
              <a:t>Director’s Report</a:t>
            </a:r>
          </a:p>
        </p:txBody>
      </p:sp>
      <p:sp>
        <p:nvSpPr>
          <p:cNvPr id="11" name="Text Placeholder 10">
            <a:extLst>
              <a:ext uri="{FF2B5EF4-FFF2-40B4-BE49-F238E27FC236}">
                <a16:creationId xmlns:a16="http://schemas.microsoft.com/office/drawing/2014/main" id="{E0ED7B71-01DD-A571-A1C8-8791571C1CB8}"/>
              </a:ext>
            </a:extLst>
          </p:cNvPr>
          <p:cNvSpPr>
            <a:spLocks noGrp="1"/>
          </p:cNvSpPr>
          <p:nvPr>
            <p:ph type="body" idx="1"/>
          </p:nvPr>
        </p:nvSpPr>
        <p:spPr>
          <a:xfrm>
            <a:off x="811217" y="3657597"/>
            <a:ext cx="4896013" cy="2079174"/>
          </a:xfrm>
        </p:spPr>
        <p:txBody>
          <a:bodyPr vert="horz" lIns="91440" tIns="45720" rIns="91440" bIns="45720" rtlCol="0" anchor="t">
            <a:normAutofit/>
          </a:bodyPr>
          <a:lstStyle/>
          <a:p>
            <a:r>
              <a:rPr lang="en-US" sz="2100" dirty="0"/>
              <a:t>May 2026</a:t>
            </a:r>
          </a:p>
        </p:txBody>
      </p:sp>
      <p:sp>
        <p:nvSpPr>
          <p:cNvPr id="38" name="Slide Number Placeholder 37">
            <a:extLst>
              <a:ext uri="{FF2B5EF4-FFF2-40B4-BE49-F238E27FC236}">
                <a16:creationId xmlns:a16="http://schemas.microsoft.com/office/drawing/2014/main" id="{E3994A31-6442-BB15-F4F5-91D59DE9C2D6}"/>
              </a:ext>
            </a:extLst>
          </p:cNvPr>
          <p:cNvSpPr>
            <a:spLocks noGrp="1"/>
          </p:cNvSpPr>
          <p:nvPr>
            <p:ph type="sldNum" sz="quarter" idx="12"/>
          </p:nvPr>
        </p:nvSpPr>
        <p:spPr>
          <a:xfrm>
            <a:off x="7763256" y="5938374"/>
            <a:ext cx="413375" cy="279400"/>
          </a:xfrm>
        </p:spPr>
        <p:txBody>
          <a:bodyPr vert="horz" lIns="91440" tIns="45720" rIns="91440" bIns="45720" rtlCol="0" anchor="ctr">
            <a:normAutofit/>
          </a:bodyPr>
          <a:lstStyle/>
          <a:p>
            <a:pPr lvl="0">
              <a:spcAft>
                <a:spcPts val="600"/>
              </a:spcAft>
            </a:pPr>
            <a:fld id="{3E66B2F2-D85C-4980-A693-10AAD948922A}" type="slidenum">
              <a:rPr lang="en-US" b="0" i="0" kern="1200" dirty="0">
                <a:solidFill>
                  <a:schemeClr val="tx1"/>
                </a:solidFill>
                <a:effectLst/>
                <a:latin typeface="+mn-lt"/>
                <a:ea typeface="+mn-ea"/>
                <a:cs typeface="+mn-cs"/>
              </a:rPr>
              <a:pPr lvl="0">
                <a:spcAft>
                  <a:spcPts val="600"/>
                </a:spcAft>
              </a:pPr>
              <a:t>1</a:t>
            </a:fld>
            <a:endParaRPr lang="en-US" b="0" i="0" kern="1200" dirty="0">
              <a:solidFill>
                <a:schemeClr val="tx1"/>
              </a:solidFill>
              <a:effectLst/>
              <a:latin typeface="+mn-lt"/>
              <a:ea typeface="+mn-ea"/>
              <a:cs typeface="+mn-cs"/>
            </a:endParaRPr>
          </a:p>
        </p:txBody>
      </p:sp>
      <p:pic>
        <p:nvPicPr>
          <p:cNvPr id="19" name="Picture 18" descr="A picture containing logo&#10;&#10;AI-generated content may be incorrect.">
            <a:extLst>
              <a:ext uri="{FF2B5EF4-FFF2-40B4-BE49-F238E27FC236}">
                <a16:creationId xmlns:a16="http://schemas.microsoft.com/office/drawing/2014/main" id="{0816BFE2-E45C-F046-08C3-B0E3D77FB0D0}"/>
              </a:ext>
            </a:extLst>
          </p:cNvPr>
          <p:cNvPicPr>
            <a:picLocks noChangeAspect="1"/>
          </p:cNvPicPr>
          <p:nvPr/>
        </p:nvPicPr>
        <p:blipFill>
          <a:blip r:embed="rId2">
            <a:extLst>
              <a:ext uri="{28A0092B-C50C-407E-A947-70E740481C1C}">
                <a14:useLocalDpi xmlns:a14="http://schemas.microsoft.com/office/drawing/2010/main" val="0"/>
              </a:ext>
            </a:extLst>
          </a:blip>
          <a:srcRect t="4352"/>
          <a:stretch>
            <a:fillRect/>
          </a:stretch>
        </p:blipFill>
        <p:spPr>
          <a:xfrm>
            <a:off x="5894079" y="2194729"/>
            <a:ext cx="2294405" cy="2194560"/>
          </a:xfrm>
          <a:prstGeom prst="rect">
            <a:avLst/>
          </a:prstGeom>
          <a:ln w="57150" cmpd="thickThin">
            <a:solidFill>
              <a:schemeClr val="tx1">
                <a:lumMod val="50000"/>
                <a:lumOff val="50000"/>
              </a:schemeClr>
            </a:solidFill>
            <a:miter lim="800000"/>
          </a:ln>
        </p:spPr>
      </p:pic>
      <p:pic>
        <p:nvPicPr>
          <p:cNvPr id="37" name="Picture 36" descr="Qr code&#10;&#10;AI-generated content may be incorrect.">
            <a:extLst>
              <a:ext uri="{FF2B5EF4-FFF2-40B4-BE49-F238E27FC236}">
                <a16:creationId xmlns:a16="http://schemas.microsoft.com/office/drawing/2014/main" id="{4526595B-D220-DEFC-625E-589EC6E3F891}"/>
              </a:ext>
            </a:extLst>
          </p:cNvPr>
          <p:cNvPicPr>
            <a:picLocks noChangeAspect="1"/>
          </p:cNvPicPr>
          <p:nvPr/>
        </p:nvPicPr>
        <p:blipFill>
          <a:blip r:embed="rId3">
            <a:extLst>
              <a:ext uri="{28A0092B-C50C-407E-A947-70E740481C1C}">
                <a14:useLocalDpi xmlns:a14="http://schemas.microsoft.com/office/drawing/2010/main" val="0"/>
              </a:ext>
            </a:extLst>
          </a:blip>
          <a:srcRect t="3637" r="7" b="847"/>
          <a:stretch>
            <a:fillRect/>
          </a:stretch>
        </p:blipFill>
        <p:spPr>
          <a:xfrm>
            <a:off x="996084" y="5237565"/>
            <a:ext cx="658380" cy="62890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12393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51468F9F-9FE6-7E62-E704-339BD5F2A7C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A0725ED-B5E4-2E26-6114-3DF3E7188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54C97B-0384-0459-DCE5-F6C12103D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3" y="484632"/>
            <a:ext cx="8417053"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075ECA5-83CC-A8DE-DCA2-C9E7ABA2028B}"/>
              </a:ext>
            </a:extLst>
          </p:cNvPr>
          <p:cNvSpPr>
            <a:spLocks noGrp="1"/>
          </p:cNvSpPr>
          <p:nvPr>
            <p:ph type="title"/>
          </p:nvPr>
        </p:nvSpPr>
        <p:spPr>
          <a:xfrm>
            <a:off x="603315" y="796374"/>
            <a:ext cx="7937369" cy="880027"/>
          </a:xfrm>
        </p:spPr>
        <p:txBody>
          <a:bodyPr>
            <a:normAutofit/>
          </a:bodyPr>
          <a:lstStyle/>
          <a:p>
            <a:r>
              <a:rPr lang="en-US" b="1" dirty="0">
                <a:solidFill>
                  <a:srgbClr val="FFFFFF"/>
                </a:solidFill>
              </a:rPr>
              <a:t>Streets of Bakersfield</a:t>
            </a:r>
          </a:p>
        </p:txBody>
      </p:sp>
      <p:sp>
        <p:nvSpPr>
          <p:cNvPr id="15" name="Rectangle 14">
            <a:extLst>
              <a:ext uri="{FF2B5EF4-FFF2-40B4-BE49-F238E27FC236}">
                <a16:creationId xmlns:a16="http://schemas.microsoft.com/office/drawing/2014/main" id="{B6B21888-7835-E323-76D2-1CB924463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060" y="648377"/>
            <a:ext cx="8167878"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7AB05352-87DC-484E-3D71-784D98DE8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9144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E91BCE72-C616-9F7C-538D-E04B0D4C5B1B}"/>
              </a:ext>
            </a:extLst>
          </p:cNvPr>
          <p:cNvSpPr>
            <a:spLocks noGrp="1"/>
          </p:cNvSpPr>
          <p:nvPr>
            <p:ph idx="1"/>
          </p:nvPr>
        </p:nvSpPr>
        <p:spPr>
          <a:xfrm>
            <a:off x="971550" y="2612256"/>
            <a:ext cx="7200897" cy="3263612"/>
          </a:xfrm>
        </p:spPr>
        <p:txBody>
          <a:bodyPr>
            <a:normAutofit fontScale="92500" lnSpcReduction="10000"/>
          </a:bodyPr>
          <a:lstStyle/>
          <a:p>
            <a:pPr>
              <a:lnSpc>
                <a:spcPct val="90000"/>
              </a:lnSpc>
            </a:pPr>
            <a:r>
              <a:rPr lang="en-US" sz="2000" dirty="0"/>
              <a:t>Streets of Bakersfield is our "Doggy Day Out" program where the public can take shelter dogs on day outings. Your adventure can include a hike, a trip to the park, a coffee date or even hanging out at home.</a:t>
            </a:r>
          </a:p>
          <a:p>
            <a:pPr>
              <a:lnSpc>
                <a:spcPct val="90000"/>
              </a:lnSpc>
            </a:pPr>
            <a:r>
              <a:rPr lang="en-US" sz="2000" dirty="0"/>
              <a:t>These field trips help our shelter dogs manage kennel stress, burn off energy and get more exposure to potential adopters.</a:t>
            </a:r>
          </a:p>
          <a:p>
            <a:pPr>
              <a:lnSpc>
                <a:spcPct val="90000"/>
              </a:lnSpc>
            </a:pPr>
            <a:r>
              <a:rPr lang="en-US" sz="2000" dirty="0"/>
              <a:t>You can take a dog out for a few hours or even for the whole weekend!</a:t>
            </a:r>
          </a:p>
          <a:p>
            <a:pPr>
              <a:lnSpc>
                <a:spcPct val="90000"/>
              </a:lnSpc>
            </a:pPr>
            <a:r>
              <a:rPr lang="en-US" sz="2000" dirty="0"/>
              <a:t>Dogs can be picked up between 10am and 12 noon. “Day Out” dogs are brought back by 3:30pm. “Sleepover” dogs are returned the following Monday before 4pm.</a:t>
            </a:r>
          </a:p>
          <a:p>
            <a:pPr>
              <a:lnSpc>
                <a:spcPct val="90000"/>
              </a:lnSpc>
            </a:pPr>
            <a:r>
              <a:rPr lang="en-US" sz="2000" dirty="0"/>
              <a:t>The Streets of Bakersfield program runs every other Saturday.</a:t>
            </a:r>
          </a:p>
          <a:p>
            <a:pPr>
              <a:lnSpc>
                <a:spcPct val="90000"/>
              </a:lnSpc>
            </a:pPr>
            <a:endParaRPr lang="en-US" sz="2000" dirty="0"/>
          </a:p>
        </p:txBody>
      </p:sp>
      <p:sp>
        <p:nvSpPr>
          <p:cNvPr id="2" name="Slide Number Placeholder 1">
            <a:extLst>
              <a:ext uri="{FF2B5EF4-FFF2-40B4-BE49-F238E27FC236}">
                <a16:creationId xmlns:a16="http://schemas.microsoft.com/office/drawing/2014/main" id="{E2D8F65E-0368-3709-B8E5-E4284282665E}"/>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smtClean="0"/>
              <a:pPr lvl="0">
                <a:spcAft>
                  <a:spcPts val="600"/>
                </a:spcAft>
              </a:pPr>
              <a:t>10</a:t>
            </a:fld>
            <a:endParaRPr lang="en-US"/>
          </a:p>
        </p:txBody>
      </p:sp>
    </p:spTree>
    <p:extLst>
      <p:ext uri="{BB962C8B-B14F-4D97-AF65-F5344CB8AC3E}">
        <p14:creationId xmlns:p14="http://schemas.microsoft.com/office/powerpoint/2010/main" val="4024922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82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48006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746F1D5-764E-706D-4ACC-0ECE70282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11" y="710489"/>
            <a:ext cx="2341608" cy="2341608"/>
          </a:xfrm>
          <a:prstGeom prst="rect">
            <a:avLst/>
          </a:prstGeom>
        </p:spPr>
      </p:pic>
      <p:sp>
        <p:nvSpPr>
          <p:cNvPr id="25" name="Rectangle 24">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487090"/>
            <a:ext cx="2691128"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7C6A44F-06A4-FCA1-1445-751329907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257" y="664970"/>
            <a:ext cx="2439677" cy="2439677"/>
          </a:xfrm>
          <a:prstGeom prst="rect">
            <a:avLst/>
          </a:prstGeom>
        </p:spPr>
      </p:pic>
      <p:sp>
        <p:nvSpPr>
          <p:cNvPr id="27" name="Rectangle 26">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998" y="487090"/>
            <a:ext cx="269113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6931764-7162-91CA-8C65-5A6BA561B9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5138" y="664970"/>
            <a:ext cx="2439677" cy="2439677"/>
          </a:xfrm>
          <a:prstGeom prst="rect">
            <a:avLst/>
          </a:prstGeom>
        </p:spPr>
      </p:pic>
      <p:sp>
        <p:nvSpPr>
          <p:cNvPr id="29" name="Rectangle 2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367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858CF4A-1BDB-5018-E4E6-A3E38A6ABDA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6911" y="3819655"/>
            <a:ext cx="2328708" cy="2328708"/>
          </a:xfrm>
          <a:prstGeom prst="rect">
            <a:avLst/>
          </a:prstGeom>
        </p:spPr>
      </p:pic>
      <p:sp>
        <p:nvSpPr>
          <p:cNvPr id="31" name="Rectangle 30">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126" y="3603670"/>
            <a:ext cx="270087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3610700"/>
            <a:ext cx="2691128"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F257F88-0687-F17F-1F87-BDF8D9C916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0018" y="3818714"/>
            <a:ext cx="2401112" cy="2401112"/>
          </a:xfrm>
          <a:prstGeom prst="rect">
            <a:avLst/>
          </a:prstGeom>
        </p:spPr>
      </p:pic>
      <p:pic>
        <p:nvPicPr>
          <p:cNvPr id="10" name="Picture 9">
            <a:extLst>
              <a:ext uri="{FF2B5EF4-FFF2-40B4-BE49-F238E27FC236}">
                <a16:creationId xmlns:a16="http://schemas.microsoft.com/office/drawing/2014/main" id="{23595E74-9D8F-CD3D-A247-91E7FDB86E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5138" y="3767686"/>
            <a:ext cx="2439677" cy="2439677"/>
          </a:xfrm>
          <a:prstGeom prst="rect">
            <a:avLst/>
          </a:prstGeom>
        </p:spPr>
      </p:pic>
      <p:sp>
        <p:nvSpPr>
          <p:cNvPr id="4" name="Slide Number Placeholder 3">
            <a:extLst>
              <a:ext uri="{FF2B5EF4-FFF2-40B4-BE49-F238E27FC236}">
                <a16:creationId xmlns:a16="http://schemas.microsoft.com/office/drawing/2014/main" id="{D4D996BE-7BEC-3169-531E-C7D0C1083DF6}"/>
              </a:ext>
            </a:extLst>
          </p:cNvPr>
          <p:cNvSpPr>
            <a:spLocks noGrp="1"/>
          </p:cNvSpPr>
          <p:nvPr>
            <p:ph type="sldNum" sz="quarter" idx="12"/>
          </p:nvPr>
        </p:nvSpPr>
        <p:spPr>
          <a:xfrm>
            <a:off x="8018584" y="6356350"/>
            <a:ext cx="496766" cy="365125"/>
          </a:xfrm>
        </p:spPr>
        <p:txBody>
          <a:bodyPr>
            <a:normAutofit/>
          </a:bodyPr>
          <a:lstStyle/>
          <a:p>
            <a:pPr lvl="0">
              <a:spcAft>
                <a:spcPts val="600"/>
              </a:spcAft>
            </a:pPr>
            <a:fld id="{578E44AA-3F5A-4849-8359-0F12FBCE4F04}" type="slidenum">
              <a:rPr lang="en-US">
                <a:solidFill>
                  <a:srgbClr val="FFFFFF"/>
                </a:solidFill>
              </a:rPr>
              <a:pPr lvl="0">
                <a:spcAft>
                  <a:spcPts val="600"/>
                </a:spcAft>
              </a:pPr>
              <a:t>11</a:t>
            </a:fld>
            <a:endParaRPr lang="en-US">
              <a:solidFill>
                <a:srgbClr val="FFFFFF"/>
              </a:solidFill>
            </a:endParaRPr>
          </a:p>
        </p:txBody>
      </p:sp>
    </p:spTree>
    <p:extLst>
      <p:ext uri="{BB962C8B-B14F-4D97-AF65-F5344CB8AC3E}">
        <p14:creationId xmlns:p14="http://schemas.microsoft.com/office/powerpoint/2010/main" val="2853834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8160-67D0-49E6-75E8-C80BFEDF57E0}"/>
              </a:ext>
            </a:extLst>
          </p:cNvPr>
          <p:cNvSpPr>
            <a:spLocks noGrp="1"/>
          </p:cNvSpPr>
          <p:nvPr>
            <p:ph type="title"/>
          </p:nvPr>
        </p:nvSpPr>
        <p:spPr>
          <a:xfrm>
            <a:off x="971552" y="831949"/>
            <a:ext cx="7200897" cy="1303867"/>
          </a:xfrm>
        </p:spPr>
        <p:txBody>
          <a:bodyPr>
            <a:normAutofit/>
          </a:bodyPr>
          <a:lstStyle/>
          <a:p>
            <a:pPr>
              <a:lnSpc>
                <a:spcPct val="90000"/>
              </a:lnSpc>
            </a:pPr>
            <a:r>
              <a:rPr lang="en-US" sz="3200" b="1" dirty="0">
                <a:solidFill>
                  <a:schemeClr val="tx1"/>
                </a:solidFill>
              </a:rPr>
              <a:t>Low-Cost Spay/Neuter Clinics</a:t>
            </a:r>
            <a:br>
              <a:rPr lang="en-US" sz="3200" b="1" dirty="0">
                <a:solidFill>
                  <a:schemeClr val="tx1"/>
                </a:solidFill>
              </a:rPr>
            </a:br>
            <a:r>
              <a:rPr lang="en-US" sz="2400" dirty="0">
                <a:solidFill>
                  <a:schemeClr val="tx1"/>
                </a:solidFill>
              </a:rPr>
              <a:t>May 2026</a:t>
            </a:r>
          </a:p>
        </p:txBody>
      </p:sp>
      <p:graphicFrame>
        <p:nvGraphicFramePr>
          <p:cNvPr id="9" name="Content Placeholder 8">
            <a:extLst>
              <a:ext uri="{FF2B5EF4-FFF2-40B4-BE49-F238E27FC236}">
                <a16:creationId xmlns:a16="http://schemas.microsoft.com/office/drawing/2014/main" id="{D48698C4-530E-B7F1-E8A3-261ED5E5B873}"/>
              </a:ext>
            </a:extLst>
          </p:cNvPr>
          <p:cNvGraphicFramePr>
            <a:graphicFrameLocks noGrp="1"/>
          </p:cNvGraphicFramePr>
          <p:nvPr>
            <p:ph idx="1"/>
            <p:extLst>
              <p:ext uri="{D42A27DB-BD31-4B8C-83A1-F6EECF244321}">
                <p14:modId xmlns:p14="http://schemas.microsoft.com/office/powerpoint/2010/main" val="439861514"/>
              </p:ext>
            </p:extLst>
          </p:nvPr>
        </p:nvGraphicFramePr>
        <p:xfrm>
          <a:off x="1020047" y="2135816"/>
          <a:ext cx="7152402" cy="3833184"/>
        </p:xfrm>
        <a:graphic>
          <a:graphicData uri="http://schemas.openxmlformats.org/drawingml/2006/table">
            <a:tbl>
              <a:tblPr firstRow="1" bandRow="1">
                <a:tableStyleId>{5C22544A-7EE6-4342-B048-85BDC9FD1C3A}</a:tableStyleId>
              </a:tblPr>
              <a:tblGrid>
                <a:gridCol w="1449772">
                  <a:extLst>
                    <a:ext uri="{9D8B030D-6E8A-4147-A177-3AD203B41FA5}">
                      <a16:colId xmlns:a16="http://schemas.microsoft.com/office/drawing/2014/main" val="3535636717"/>
                    </a:ext>
                  </a:extLst>
                </a:gridCol>
                <a:gridCol w="3555413">
                  <a:extLst>
                    <a:ext uri="{9D8B030D-6E8A-4147-A177-3AD203B41FA5}">
                      <a16:colId xmlns:a16="http://schemas.microsoft.com/office/drawing/2014/main" val="2980989674"/>
                    </a:ext>
                  </a:extLst>
                </a:gridCol>
                <a:gridCol w="2147217">
                  <a:extLst>
                    <a:ext uri="{9D8B030D-6E8A-4147-A177-3AD203B41FA5}">
                      <a16:colId xmlns:a16="http://schemas.microsoft.com/office/drawing/2014/main" val="2168993521"/>
                    </a:ext>
                  </a:extLst>
                </a:gridCol>
              </a:tblGrid>
              <a:tr h="319432">
                <a:tc>
                  <a:txBody>
                    <a:bodyPr/>
                    <a:lstStyle/>
                    <a:p>
                      <a:r>
                        <a:rPr lang="en-US" sz="1400" dirty="0"/>
                        <a:t>Date</a:t>
                      </a:r>
                    </a:p>
                  </a:txBody>
                  <a:tcPr marL="77754" marR="77754" marT="36299" marB="36299">
                    <a:solidFill>
                      <a:schemeClr val="tx2"/>
                    </a:solidFill>
                  </a:tcPr>
                </a:tc>
                <a:tc>
                  <a:txBody>
                    <a:bodyPr/>
                    <a:lstStyle/>
                    <a:p>
                      <a:r>
                        <a:rPr lang="en-US" sz="1400"/>
                        <a:t>Location</a:t>
                      </a:r>
                    </a:p>
                  </a:txBody>
                  <a:tcPr marL="77754" marR="77754" marT="36299" marB="36299">
                    <a:solidFill>
                      <a:schemeClr val="tx2"/>
                    </a:solidFill>
                  </a:tcPr>
                </a:tc>
                <a:tc>
                  <a:txBody>
                    <a:bodyPr/>
                    <a:lstStyle/>
                    <a:p>
                      <a:r>
                        <a:rPr lang="en-US" sz="1400"/>
                        <a:t>Surgeries</a:t>
                      </a:r>
                    </a:p>
                  </a:txBody>
                  <a:tcPr marL="77754" marR="77754" marT="36299" marB="36299">
                    <a:solidFill>
                      <a:schemeClr val="tx2"/>
                    </a:solidFill>
                  </a:tcPr>
                </a:tc>
                <a:extLst>
                  <a:ext uri="{0D108BD9-81ED-4DB2-BD59-A6C34878D82A}">
                    <a16:rowId xmlns:a16="http://schemas.microsoft.com/office/drawing/2014/main" val="1202743004"/>
                  </a:ext>
                </a:extLst>
              </a:tr>
              <a:tr h="319432">
                <a:tc>
                  <a:txBody>
                    <a:bodyPr/>
                    <a:lstStyle/>
                    <a:p>
                      <a:r>
                        <a:rPr lang="en-US" sz="1400" b="0" dirty="0">
                          <a:solidFill>
                            <a:schemeClr val="tx1"/>
                          </a:solidFill>
                        </a:rPr>
                        <a:t>May 1</a:t>
                      </a:r>
                      <a:r>
                        <a:rPr lang="en-US" sz="1400" b="0" baseline="30000" dirty="0">
                          <a:solidFill>
                            <a:schemeClr val="tx1"/>
                          </a:solidFill>
                        </a:rPr>
                        <a:t>st</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err="1">
                          <a:solidFill>
                            <a:schemeClr val="tx1"/>
                          </a:solidFill>
                        </a:rPr>
                        <a:t>Dogtopia</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46</a:t>
                      </a:r>
                    </a:p>
                  </a:txBody>
                  <a:tcPr marL="77754" marR="77754" marT="36299" marB="36299">
                    <a:solidFill>
                      <a:schemeClr val="accent6">
                        <a:lumMod val="40000"/>
                        <a:lumOff val="60000"/>
                      </a:schemeClr>
                    </a:solidFill>
                  </a:tcPr>
                </a:tc>
                <a:extLst>
                  <a:ext uri="{0D108BD9-81ED-4DB2-BD59-A6C34878D82A}">
                    <a16:rowId xmlns:a16="http://schemas.microsoft.com/office/drawing/2014/main" val="4132736253"/>
                  </a:ext>
                </a:extLst>
              </a:tr>
              <a:tr h="319432">
                <a:tc>
                  <a:txBody>
                    <a:bodyPr/>
                    <a:lstStyle/>
                    <a:p>
                      <a:r>
                        <a:rPr lang="en-US" sz="1400" b="0" dirty="0">
                          <a:solidFill>
                            <a:schemeClr val="tx1"/>
                          </a:solidFill>
                        </a:rPr>
                        <a:t>May 5</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Heritage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57</a:t>
                      </a:r>
                    </a:p>
                  </a:txBody>
                  <a:tcPr marL="77754" marR="77754" marT="36299" marB="36299">
                    <a:solidFill>
                      <a:schemeClr val="accent6">
                        <a:lumMod val="20000"/>
                        <a:lumOff val="80000"/>
                      </a:schemeClr>
                    </a:solidFill>
                  </a:tcPr>
                </a:tc>
                <a:extLst>
                  <a:ext uri="{0D108BD9-81ED-4DB2-BD59-A6C34878D82A}">
                    <a16:rowId xmlns:a16="http://schemas.microsoft.com/office/drawing/2014/main" val="2003675274"/>
                  </a:ext>
                </a:extLst>
              </a:tr>
              <a:tr h="319432">
                <a:tc>
                  <a:txBody>
                    <a:bodyPr/>
                    <a:lstStyle/>
                    <a:p>
                      <a:r>
                        <a:rPr lang="en-US" sz="1400" b="0" dirty="0">
                          <a:solidFill>
                            <a:schemeClr val="tx1"/>
                          </a:solidFill>
                        </a:rPr>
                        <a:t>May 13</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Lake Isabella, Ca.</a:t>
                      </a:r>
                    </a:p>
                  </a:txBody>
                  <a:tcPr marL="77754" marR="77754" marT="36299" marB="36299">
                    <a:solidFill>
                      <a:schemeClr val="accent6">
                        <a:lumMod val="40000"/>
                        <a:lumOff val="60000"/>
                      </a:schemeClr>
                    </a:solidFill>
                  </a:tcPr>
                </a:tc>
                <a:tc>
                  <a:txBody>
                    <a:bodyPr/>
                    <a:lstStyle/>
                    <a:p>
                      <a:r>
                        <a:rPr lang="en-US" sz="1400" b="0" dirty="0">
                          <a:solidFill>
                            <a:schemeClr val="tx1"/>
                          </a:solidFill>
                        </a:rPr>
                        <a:t>41</a:t>
                      </a:r>
                    </a:p>
                  </a:txBody>
                  <a:tcPr marL="77754" marR="77754" marT="36299" marB="36299">
                    <a:solidFill>
                      <a:schemeClr val="accent6">
                        <a:lumMod val="40000"/>
                        <a:lumOff val="60000"/>
                      </a:schemeClr>
                    </a:solidFill>
                  </a:tcPr>
                </a:tc>
                <a:extLst>
                  <a:ext uri="{0D108BD9-81ED-4DB2-BD59-A6C34878D82A}">
                    <a16:rowId xmlns:a16="http://schemas.microsoft.com/office/drawing/2014/main" val="1867425589"/>
                  </a:ext>
                </a:extLst>
              </a:tr>
              <a:tr h="319432">
                <a:tc>
                  <a:txBody>
                    <a:bodyPr/>
                    <a:lstStyle/>
                    <a:p>
                      <a:r>
                        <a:rPr lang="en-US" sz="1400" b="0" dirty="0">
                          <a:solidFill>
                            <a:schemeClr val="tx1"/>
                          </a:solidFill>
                        </a:rPr>
                        <a:t>May 14</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Heritage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57</a:t>
                      </a:r>
                    </a:p>
                  </a:txBody>
                  <a:tcPr marL="77754" marR="77754" marT="36299" marB="36299">
                    <a:solidFill>
                      <a:schemeClr val="accent6">
                        <a:lumMod val="20000"/>
                        <a:lumOff val="80000"/>
                      </a:schemeClr>
                    </a:solidFill>
                  </a:tcPr>
                </a:tc>
                <a:extLst>
                  <a:ext uri="{0D108BD9-81ED-4DB2-BD59-A6C34878D82A}">
                    <a16:rowId xmlns:a16="http://schemas.microsoft.com/office/drawing/2014/main" val="265876514"/>
                  </a:ext>
                </a:extLst>
              </a:tr>
              <a:tr h="319432">
                <a:tc>
                  <a:txBody>
                    <a:bodyPr/>
                    <a:lstStyle/>
                    <a:p>
                      <a:r>
                        <a:rPr lang="en-US" sz="1400" b="0" dirty="0">
                          <a:solidFill>
                            <a:schemeClr val="tx1"/>
                          </a:solidFill>
                        </a:rPr>
                        <a:t>May 15</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Heritage Park</a:t>
                      </a:r>
                    </a:p>
                  </a:txBody>
                  <a:tcPr marL="77754" marR="77754" marT="36299" marB="36299">
                    <a:solidFill>
                      <a:schemeClr val="accent6">
                        <a:lumMod val="40000"/>
                        <a:lumOff val="60000"/>
                      </a:schemeClr>
                    </a:solidFill>
                  </a:tcPr>
                </a:tc>
                <a:tc>
                  <a:txBody>
                    <a:bodyPr/>
                    <a:lstStyle/>
                    <a:p>
                      <a:r>
                        <a:rPr lang="en-US" sz="1400" b="0" dirty="0">
                          <a:solidFill>
                            <a:schemeClr val="tx1"/>
                          </a:solidFill>
                        </a:rPr>
                        <a:t>29</a:t>
                      </a:r>
                    </a:p>
                  </a:txBody>
                  <a:tcPr marL="77754" marR="77754" marT="36299" marB="36299">
                    <a:solidFill>
                      <a:schemeClr val="accent6">
                        <a:lumMod val="40000"/>
                        <a:lumOff val="60000"/>
                      </a:schemeClr>
                    </a:solidFill>
                  </a:tcPr>
                </a:tc>
                <a:extLst>
                  <a:ext uri="{0D108BD9-81ED-4DB2-BD59-A6C34878D82A}">
                    <a16:rowId xmlns:a16="http://schemas.microsoft.com/office/drawing/2014/main" val="400930712"/>
                  </a:ext>
                </a:extLst>
              </a:tr>
              <a:tr h="319432">
                <a:tc>
                  <a:txBody>
                    <a:bodyPr/>
                    <a:lstStyle/>
                    <a:p>
                      <a:r>
                        <a:rPr lang="en-US" sz="1400" b="0" dirty="0">
                          <a:solidFill>
                            <a:schemeClr val="tx1"/>
                          </a:solidFill>
                        </a:rPr>
                        <a:t>May 19</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Rosamond, Ca.</a:t>
                      </a:r>
                    </a:p>
                  </a:txBody>
                  <a:tcPr marL="77754" marR="77754" marT="36299" marB="36299">
                    <a:solidFill>
                      <a:schemeClr val="accent6">
                        <a:lumMod val="20000"/>
                        <a:lumOff val="80000"/>
                      </a:schemeClr>
                    </a:solidFill>
                  </a:tcPr>
                </a:tc>
                <a:tc>
                  <a:txBody>
                    <a:bodyPr/>
                    <a:lstStyle/>
                    <a:p>
                      <a:r>
                        <a:rPr lang="en-US" sz="1400" b="0" dirty="0">
                          <a:solidFill>
                            <a:schemeClr val="tx1"/>
                          </a:solidFill>
                        </a:rPr>
                        <a:t>51</a:t>
                      </a:r>
                    </a:p>
                  </a:txBody>
                  <a:tcPr marL="77754" marR="77754" marT="36299" marB="36299">
                    <a:solidFill>
                      <a:schemeClr val="accent6">
                        <a:lumMod val="20000"/>
                        <a:lumOff val="80000"/>
                      </a:schemeClr>
                    </a:solidFill>
                  </a:tcPr>
                </a:tc>
                <a:extLst>
                  <a:ext uri="{0D108BD9-81ED-4DB2-BD59-A6C34878D82A}">
                    <a16:rowId xmlns:a16="http://schemas.microsoft.com/office/drawing/2014/main" val="3031541424"/>
                  </a:ext>
                </a:extLst>
              </a:tr>
              <a:tr h="319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May 20</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Virginia Park</a:t>
                      </a:r>
                    </a:p>
                  </a:txBody>
                  <a:tcPr marL="77754" marR="77754" marT="36299" marB="36299">
                    <a:solidFill>
                      <a:schemeClr val="accent6">
                        <a:lumMod val="40000"/>
                        <a:lumOff val="60000"/>
                      </a:schemeClr>
                    </a:solidFill>
                  </a:tcPr>
                </a:tc>
                <a:tc>
                  <a:txBody>
                    <a:bodyPr/>
                    <a:lstStyle/>
                    <a:p>
                      <a:r>
                        <a:rPr lang="en-US" sz="1400" b="0" dirty="0">
                          <a:solidFill>
                            <a:schemeClr val="tx1"/>
                          </a:solidFill>
                        </a:rPr>
                        <a:t>48</a:t>
                      </a:r>
                    </a:p>
                  </a:txBody>
                  <a:tcPr marL="77754" marR="77754" marT="36299" marB="36299">
                    <a:solidFill>
                      <a:schemeClr val="accent6">
                        <a:lumMod val="40000"/>
                        <a:lumOff val="60000"/>
                      </a:schemeClr>
                    </a:solidFill>
                  </a:tcPr>
                </a:tc>
                <a:extLst>
                  <a:ext uri="{0D108BD9-81ED-4DB2-BD59-A6C34878D82A}">
                    <a16:rowId xmlns:a16="http://schemas.microsoft.com/office/drawing/2014/main" val="1820398752"/>
                  </a:ext>
                </a:extLst>
              </a:tr>
              <a:tr h="319432">
                <a:tc>
                  <a:txBody>
                    <a:bodyPr/>
                    <a:lstStyle/>
                    <a:p>
                      <a:r>
                        <a:rPr lang="en-US" sz="1400" dirty="0"/>
                        <a:t>May 22</a:t>
                      </a:r>
                      <a:r>
                        <a:rPr lang="en-US" sz="1400" baseline="30000" dirty="0"/>
                        <a:t>nd</a:t>
                      </a:r>
                      <a:endParaRPr lang="en-US" sz="1400" dirty="0"/>
                    </a:p>
                  </a:txBody>
                  <a:tcPr marL="77754" marR="77754" marT="36299" marB="36299">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Virginia Park</a:t>
                      </a:r>
                    </a:p>
                  </a:txBody>
                  <a:tcPr marL="77754" marR="77754" marT="36299" marB="36299">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25</a:t>
                      </a:r>
                    </a:p>
                  </a:txBody>
                  <a:tcPr marL="77754" marR="77754" marT="36299" marB="36299">
                    <a:solidFill>
                      <a:schemeClr val="accent6">
                        <a:lumMod val="20000"/>
                        <a:lumOff val="80000"/>
                      </a:schemeClr>
                    </a:solidFill>
                  </a:tcPr>
                </a:tc>
                <a:extLst>
                  <a:ext uri="{0D108BD9-81ED-4DB2-BD59-A6C34878D82A}">
                    <a16:rowId xmlns:a16="http://schemas.microsoft.com/office/drawing/2014/main" val="1909591663"/>
                  </a:ext>
                </a:extLst>
              </a:tr>
              <a:tr h="319432">
                <a:tc>
                  <a:txBody>
                    <a:bodyPr/>
                    <a:lstStyle/>
                    <a:p>
                      <a:r>
                        <a:rPr lang="en-US" sz="1400" dirty="0"/>
                        <a:t>May 26</a:t>
                      </a:r>
                      <a:r>
                        <a:rPr lang="en-US" sz="1400" baseline="30000" dirty="0"/>
                        <a:t>th</a:t>
                      </a:r>
                      <a:endParaRPr lang="en-US" sz="1400" dirty="0"/>
                    </a:p>
                  </a:txBody>
                  <a:tcPr marL="77754" marR="77754" marT="36299" marB="36299">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Virginia Park</a:t>
                      </a:r>
                    </a:p>
                  </a:txBody>
                  <a:tcPr marL="77754" marR="77754" marT="36299" marB="36299">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55</a:t>
                      </a:r>
                    </a:p>
                  </a:txBody>
                  <a:tcPr marL="77754" marR="77754" marT="36299" marB="36299">
                    <a:solidFill>
                      <a:schemeClr val="accent6">
                        <a:lumMod val="40000"/>
                        <a:lumOff val="60000"/>
                      </a:schemeClr>
                    </a:solidFill>
                  </a:tcPr>
                </a:tc>
                <a:extLst>
                  <a:ext uri="{0D108BD9-81ED-4DB2-BD59-A6C34878D82A}">
                    <a16:rowId xmlns:a16="http://schemas.microsoft.com/office/drawing/2014/main" val="869662834"/>
                  </a:ext>
                </a:extLst>
              </a:tr>
              <a:tr h="319432">
                <a:tc>
                  <a:txBody>
                    <a:bodyPr/>
                    <a:lstStyle/>
                    <a:p>
                      <a:r>
                        <a:rPr lang="en-US" sz="1400" dirty="0"/>
                        <a:t>May 27th</a:t>
                      </a:r>
                    </a:p>
                  </a:txBody>
                  <a:tcPr marL="77754" marR="77754" marT="36299" marB="36299">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Kern County Veterans Dept.</a:t>
                      </a:r>
                    </a:p>
                  </a:txBody>
                  <a:tcPr marL="77754" marR="77754" marT="36299" marB="36299">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26</a:t>
                      </a:r>
                    </a:p>
                  </a:txBody>
                  <a:tcPr marL="77754" marR="77754" marT="36299" marB="36299">
                    <a:solidFill>
                      <a:schemeClr val="accent6">
                        <a:lumMod val="20000"/>
                        <a:lumOff val="80000"/>
                      </a:schemeClr>
                    </a:solidFill>
                  </a:tcPr>
                </a:tc>
                <a:extLst>
                  <a:ext uri="{0D108BD9-81ED-4DB2-BD59-A6C34878D82A}">
                    <a16:rowId xmlns:a16="http://schemas.microsoft.com/office/drawing/2014/main" val="10984038"/>
                  </a:ext>
                </a:extLst>
              </a:tr>
              <a:tr h="319432">
                <a:tc>
                  <a:txBody>
                    <a:bodyPr/>
                    <a:lstStyle/>
                    <a:p>
                      <a:endParaRPr lang="en-US" sz="1400" dirty="0"/>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Total Surgeries</a:t>
                      </a:r>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435</a:t>
                      </a:r>
                    </a:p>
                  </a:txBody>
                  <a:tcPr marL="77754" marR="77754" marT="36299" marB="36299">
                    <a:solidFill>
                      <a:schemeClr val="tx2"/>
                    </a:solidFill>
                  </a:tcPr>
                </a:tc>
                <a:extLst>
                  <a:ext uri="{0D108BD9-81ED-4DB2-BD59-A6C34878D82A}">
                    <a16:rowId xmlns:a16="http://schemas.microsoft.com/office/drawing/2014/main" val="2117807138"/>
                  </a:ext>
                </a:extLst>
              </a:tr>
            </a:tbl>
          </a:graphicData>
        </a:graphic>
      </p:graphicFrame>
      <p:sp>
        <p:nvSpPr>
          <p:cNvPr id="10" name="Slide Number Placeholder 9">
            <a:extLst>
              <a:ext uri="{FF2B5EF4-FFF2-40B4-BE49-F238E27FC236}">
                <a16:creationId xmlns:a16="http://schemas.microsoft.com/office/drawing/2014/main" id="{6DBE048E-FBDC-D12F-1CD7-A44B23F2CF1C}"/>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12</a:t>
            </a:fld>
            <a:endParaRPr lang="en-US">
              <a:solidFill>
                <a:srgbClr val="000000"/>
              </a:solidFill>
            </a:endParaRPr>
          </a:p>
        </p:txBody>
      </p:sp>
    </p:spTree>
    <p:extLst>
      <p:ext uri="{BB962C8B-B14F-4D97-AF65-F5344CB8AC3E}">
        <p14:creationId xmlns:p14="http://schemas.microsoft.com/office/powerpoint/2010/main" val="3155634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D39ECD8-0E3E-43C1-9E56-3604E9A15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B592F0F-402B-4FF5-BC6B-00A024655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9" name="Picture 18">
              <a:extLst>
                <a:ext uri="{FF2B5EF4-FFF2-40B4-BE49-F238E27FC236}">
                  <a16:creationId xmlns:a16="http://schemas.microsoft.com/office/drawing/2014/main" id="{8EF0DA20-3B85-45BF-BA3A-BFB1E8447C8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8777C3F1-A465-43B3-85B0-DD54F9F15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1DB29FDA-E291-482E-AAF5-3E0C5C3214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00024A88-E45C-43D3-B94F-346AF518B1C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itle 3">
            <a:extLst>
              <a:ext uri="{FF2B5EF4-FFF2-40B4-BE49-F238E27FC236}">
                <a16:creationId xmlns:a16="http://schemas.microsoft.com/office/drawing/2014/main" id="{04C22860-02FC-1384-8C11-6FC3D0304DB5}"/>
              </a:ext>
            </a:extLst>
          </p:cNvPr>
          <p:cNvSpPr>
            <a:spLocks noGrp="1"/>
          </p:cNvSpPr>
          <p:nvPr>
            <p:ph type="title"/>
          </p:nvPr>
        </p:nvSpPr>
        <p:spPr>
          <a:xfrm>
            <a:off x="877923" y="982132"/>
            <a:ext cx="3420801" cy="1416721"/>
          </a:xfrm>
        </p:spPr>
        <p:txBody>
          <a:bodyPr>
            <a:normAutofit/>
          </a:bodyPr>
          <a:lstStyle/>
          <a:p>
            <a:r>
              <a:rPr lang="en-US" sz="3500" dirty="0"/>
              <a:t>Spay/Neuter Clinic for Veterans</a:t>
            </a:r>
          </a:p>
        </p:txBody>
      </p:sp>
      <p:cxnSp>
        <p:nvCxnSpPr>
          <p:cNvPr id="24" name="Straight Connector 23">
            <a:extLst>
              <a:ext uri="{FF2B5EF4-FFF2-40B4-BE49-F238E27FC236}">
                <a16:creationId xmlns:a16="http://schemas.microsoft.com/office/drawing/2014/main" id="{DFBD34B5-7777-4A8A-8ED2-97A4A3C27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56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0F70B0BB-E362-A474-EC48-09A888090D7A}"/>
              </a:ext>
            </a:extLst>
          </p:cNvPr>
          <p:cNvSpPr>
            <a:spLocks noGrp="1"/>
          </p:cNvSpPr>
          <p:nvPr>
            <p:ph idx="1"/>
          </p:nvPr>
        </p:nvSpPr>
        <p:spPr>
          <a:xfrm>
            <a:off x="875538" y="2556932"/>
            <a:ext cx="3425571" cy="3318936"/>
          </a:xfrm>
        </p:spPr>
        <p:txBody>
          <a:bodyPr>
            <a:normAutofit/>
          </a:bodyPr>
          <a:lstStyle/>
          <a:p>
            <a:pPr>
              <a:lnSpc>
                <a:spcPct val="90000"/>
              </a:lnSpc>
            </a:pPr>
            <a:r>
              <a:rPr lang="en-US" sz="1200" dirty="0"/>
              <a:t>On Wednesday, May 27, Kern County Animal Services hosted a low-cost SNIP Bus spay/neuter clinic at the Kern County Veterans Service Department for veterans and their immediate family members. </a:t>
            </a:r>
          </a:p>
          <a:p>
            <a:pPr>
              <a:lnSpc>
                <a:spcPct val="90000"/>
              </a:lnSpc>
            </a:pPr>
            <a:r>
              <a:rPr lang="en-US" sz="1200" dirty="0"/>
              <a:t>The clinic was made possible through an "It Takes Balls" Southern California grant from Miranda Lambert's </a:t>
            </a:r>
            <a:r>
              <a:rPr lang="en-US" sz="1200" dirty="0" err="1"/>
              <a:t>MuttNation</a:t>
            </a:r>
            <a:r>
              <a:rPr lang="en-US" sz="1200" dirty="0"/>
              <a:t> and the Doris Day Animal Foundation.</a:t>
            </a:r>
          </a:p>
          <a:p>
            <a:pPr>
              <a:lnSpc>
                <a:spcPct val="90000"/>
              </a:lnSpc>
            </a:pPr>
            <a:r>
              <a:rPr lang="en-US" sz="1200" dirty="0"/>
              <a:t>Their generous support helped provide affordable spay/neuter services, reducing pet overpopulation in our community and helping save lives.</a:t>
            </a:r>
            <a:endParaRPr lang="en-US" sz="1200" dirty="0">
              <a:ln w="3175" cmpd="sng">
                <a:noFill/>
              </a:ln>
            </a:endParaRPr>
          </a:p>
        </p:txBody>
      </p:sp>
      <p:pic>
        <p:nvPicPr>
          <p:cNvPr id="9" name="Picture 8">
            <a:extLst>
              <a:ext uri="{FF2B5EF4-FFF2-40B4-BE49-F238E27FC236}">
                <a16:creationId xmlns:a16="http://schemas.microsoft.com/office/drawing/2014/main" id="{A60B398A-E9F1-EF14-867F-4772769D4830}"/>
              </a:ext>
            </a:extLst>
          </p:cNvPr>
          <p:cNvPicPr>
            <a:picLocks noChangeAspect="1"/>
          </p:cNvPicPr>
          <p:nvPr/>
        </p:nvPicPr>
        <p:blipFill>
          <a:blip r:embed="rId5">
            <a:extLst>
              <a:ext uri="{28A0092B-C50C-407E-A947-70E740481C1C}">
                <a14:useLocalDpi xmlns:a14="http://schemas.microsoft.com/office/drawing/2010/main" val="0"/>
              </a:ext>
            </a:extLst>
          </a:blip>
          <a:srcRect l="16356" r="5948" b="-5"/>
          <a:stretch>
            <a:fillRect/>
          </a:stretch>
        </p:blipFill>
        <p:spPr>
          <a:xfrm>
            <a:off x="4570085" y="821175"/>
            <a:ext cx="1938040" cy="2494531"/>
          </a:xfrm>
          <a:prstGeom prst="rect">
            <a:avLst/>
          </a:prstGeom>
        </p:spPr>
      </p:pic>
      <p:sp>
        <p:nvSpPr>
          <p:cNvPr id="26" name="Rectangle 25">
            <a:extLst>
              <a:ext uri="{FF2B5EF4-FFF2-40B4-BE49-F238E27FC236}">
                <a16:creationId xmlns:a16="http://schemas.microsoft.com/office/drawing/2014/main" id="{018F8D27-BFDB-4BF9-A512-FF930275B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1614" y="821175"/>
            <a:ext cx="1882763"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B6E4DCA-CFEA-501B-29A6-0E030DAB6C2E}"/>
              </a:ext>
            </a:extLst>
          </p:cNvPr>
          <p:cNvPicPr>
            <a:picLocks noChangeAspect="1"/>
          </p:cNvPicPr>
          <p:nvPr/>
        </p:nvPicPr>
        <p:blipFill>
          <a:blip r:embed="rId6">
            <a:extLst>
              <a:ext uri="{28A0092B-C50C-407E-A947-70E740481C1C}">
                <a14:useLocalDpi xmlns:a14="http://schemas.microsoft.com/office/drawing/2010/main" val="0"/>
              </a:ext>
            </a:extLst>
          </a:blip>
          <a:srcRect l="12260" t="-3" r="12260" b="-3"/>
          <a:stretch>
            <a:fillRect/>
          </a:stretch>
        </p:blipFill>
        <p:spPr>
          <a:xfrm>
            <a:off x="6641614" y="821175"/>
            <a:ext cx="1882763" cy="2494531"/>
          </a:xfrm>
          <a:prstGeom prst="rect">
            <a:avLst/>
          </a:prstGeom>
        </p:spPr>
      </p:pic>
      <p:sp>
        <p:nvSpPr>
          <p:cNvPr id="3" name="Slide Number Placeholder 2">
            <a:extLst>
              <a:ext uri="{FF2B5EF4-FFF2-40B4-BE49-F238E27FC236}">
                <a16:creationId xmlns:a16="http://schemas.microsoft.com/office/drawing/2014/main" id="{6ADBB641-C0CC-8943-3926-32366EE5C363}"/>
              </a:ext>
            </a:extLst>
          </p:cNvPr>
          <p:cNvSpPr>
            <a:spLocks noGrp="1"/>
          </p:cNvSpPr>
          <p:nvPr>
            <p:ph type="sldNum" sz="quarter" idx="12"/>
          </p:nvPr>
        </p:nvSpPr>
        <p:spPr>
          <a:xfrm>
            <a:off x="7765425" y="5934456"/>
            <a:ext cx="407023" cy="279400"/>
          </a:xfrm>
        </p:spPr>
        <p:txBody>
          <a:bodyPr>
            <a:normAutofit/>
          </a:bodyPr>
          <a:lstStyle/>
          <a:p>
            <a:pPr lvl="0">
              <a:spcAft>
                <a:spcPts val="600"/>
              </a:spcAft>
            </a:pPr>
            <a:fld id="{4B4DFE67-2FFA-4916-96EA-56D63F400339}" type="slidenum">
              <a:rPr lang="en-US" smtClean="0"/>
              <a:pPr lvl="0">
                <a:spcAft>
                  <a:spcPts val="600"/>
                </a:spcAft>
              </a:pPr>
              <a:t>13</a:t>
            </a:fld>
            <a:endParaRPr lang="en-US"/>
          </a:p>
        </p:txBody>
      </p:sp>
      <p:pic>
        <p:nvPicPr>
          <p:cNvPr id="7" name="Picture 6">
            <a:extLst>
              <a:ext uri="{FF2B5EF4-FFF2-40B4-BE49-F238E27FC236}">
                <a16:creationId xmlns:a16="http://schemas.microsoft.com/office/drawing/2014/main" id="{F7C00125-7F28-EDAE-E43E-C82E162A3AA4}"/>
              </a:ext>
            </a:extLst>
          </p:cNvPr>
          <p:cNvPicPr>
            <a:picLocks noChangeAspect="1"/>
          </p:cNvPicPr>
          <p:nvPr/>
        </p:nvPicPr>
        <p:blipFill>
          <a:blip r:embed="rId7">
            <a:extLst>
              <a:ext uri="{28A0092B-C50C-407E-A947-70E740481C1C}">
                <a14:useLocalDpi xmlns:a14="http://schemas.microsoft.com/office/drawing/2010/main" val="0"/>
              </a:ext>
            </a:extLst>
          </a:blip>
          <a:srcRect t="18091" r="-2" b="19122"/>
          <a:stretch>
            <a:fillRect/>
          </a:stretch>
        </p:blipFill>
        <p:spPr>
          <a:xfrm>
            <a:off x="4570086" y="3453833"/>
            <a:ext cx="3948060" cy="2478837"/>
          </a:xfrm>
          <a:prstGeom prst="rect">
            <a:avLst/>
          </a:prstGeom>
        </p:spPr>
      </p:pic>
    </p:spTree>
    <p:extLst>
      <p:ext uri="{BB962C8B-B14F-4D97-AF65-F5344CB8AC3E}">
        <p14:creationId xmlns:p14="http://schemas.microsoft.com/office/powerpoint/2010/main" val="3176167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245681B-1725-A5E6-DEFE-9FCD9162F7CA}"/>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8733655-4A13-F465-90E6-19C1601D5A8B}"/>
              </a:ext>
            </a:extLst>
          </p:cNvPr>
          <p:cNvPicPr>
            <a:picLocks noChangeAspect="1"/>
          </p:cNvPicPr>
          <p:nvPr/>
        </p:nvPicPr>
        <p:blipFill>
          <a:blip r:embed="rId3">
            <a:extLst>
              <a:ext uri="{28A0092B-C50C-407E-A947-70E740481C1C}">
                <a14:useLocalDpi xmlns:a14="http://schemas.microsoft.com/office/drawing/2010/main" val="0"/>
              </a:ext>
            </a:extLst>
          </a:blip>
          <a:srcRect t="1241" r="-2" b="8313"/>
          <a:stretch>
            <a:fillRect/>
          </a:stretch>
        </p:blipFill>
        <p:spPr>
          <a:xfrm rot="10800000">
            <a:off x="364603" y="488137"/>
            <a:ext cx="8420582" cy="5883295"/>
          </a:xfrm>
          <a:prstGeom prst="rect">
            <a:avLst/>
          </a:prstGeom>
        </p:spPr>
      </p:pic>
      <p:sp>
        <p:nvSpPr>
          <p:cNvPr id="39" name="Rectangle 38">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41" name="Group 40">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42"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3" name="Picture 42">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4"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5" name="Picture 44">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4" name="Slide Number Placeholder 3">
            <a:extLst>
              <a:ext uri="{FF2B5EF4-FFF2-40B4-BE49-F238E27FC236}">
                <a16:creationId xmlns:a16="http://schemas.microsoft.com/office/drawing/2014/main" id="{2EA708DA-C2B0-ABF1-D22C-68FF7702B6C0}"/>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FFFFFF"/>
                </a:solidFill>
              </a:rPr>
              <a:pPr lvl="0">
                <a:spcAft>
                  <a:spcPts val="600"/>
                </a:spcAft>
              </a:pPr>
              <a:t>14</a:t>
            </a:fld>
            <a:endParaRPr lang="en-US">
              <a:solidFill>
                <a:srgbClr val="FFFFFF"/>
              </a:solidFill>
            </a:endParaRPr>
          </a:p>
        </p:txBody>
      </p:sp>
    </p:spTree>
    <p:extLst>
      <p:ext uri="{BB962C8B-B14F-4D97-AF65-F5344CB8AC3E}">
        <p14:creationId xmlns:p14="http://schemas.microsoft.com/office/powerpoint/2010/main" val="878237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6652EC8-A026-E6D4-565C-04BD5AD88936}"/>
              </a:ext>
            </a:extLst>
          </p:cNvPr>
          <p:cNvPicPr>
            <a:picLocks noChangeAspect="1"/>
          </p:cNvPicPr>
          <p:nvPr/>
        </p:nvPicPr>
        <p:blipFill>
          <a:blip r:embed="rId3">
            <a:extLst>
              <a:ext uri="{28A0092B-C50C-407E-A947-70E740481C1C}">
                <a14:useLocalDpi xmlns:a14="http://schemas.microsoft.com/office/drawing/2010/main" val="0"/>
              </a:ext>
            </a:extLst>
          </a:blip>
          <a:srcRect t="1487" r="-2" b="8067"/>
          <a:stretch>
            <a:fillRect/>
          </a:stretch>
        </p:blipFill>
        <p:spPr>
          <a:xfrm rot="10800000">
            <a:off x="364603" y="488137"/>
            <a:ext cx="8420582" cy="5883295"/>
          </a:xfrm>
          <a:prstGeom prst="rect">
            <a:avLst/>
          </a:prstGeom>
        </p:spPr>
      </p:pic>
      <p:sp>
        <p:nvSpPr>
          <p:cNvPr id="39" name="Rectangle 38">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41" name="Group 40">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42"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3" name="Picture 42">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4"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5" name="Picture 44">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4" name="Slide Number Placeholder 3">
            <a:extLst>
              <a:ext uri="{FF2B5EF4-FFF2-40B4-BE49-F238E27FC236}">
                <a16:creationId xmlns:a16="http://schemas.microsoft.com/office/drawing/2014/main" id="{41674255-1297-8C9A-F6C4-7B9DD78CE18A}"/>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FFFFFF"/>
                </a:solidFill>
              </a:rPr>
              <a:pPr lvl="0">
                <a:spcAft>
                  <a:spcPts val="600"/>
                </a:spcAft>
              </a:pPr>
              <a:t>15</a:t>
            </a:fld>
            <a:endParaRPr lang="en-US">
              <a:solidFill>
                <a:srgbClr val="FFFFFF"/>
              </a:solidFill>
            </a:endParaRPr>
          </a:p>
        </p:txBody>
      </p:sp>
    </p:spTree>
    <p:extLst>
      <p:ext uri="{BB962C8B-B14F-4D97-AF65-F5344CB8AC3E}">
        <p14:creationId xmlns:p14="http://schemas.microsoft.com/office/powerpoint/2010/main" val="906763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5B10D-E77C-C9BB-EB1F-D4393FEEB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73875-BC57-BC05-DB2C-997E1649C951}"/>
              </a:ext>
            </a:extLst>
          </p:cNvPr>
          <p:cNvSpPr>
            <a:spLocks noGrp="1"/>
          </p:cNvSpPr>
          <p:nvPr>
            <p:ph type="title"/>
          </p:nvPr>
        </p:nvSpPr>
        <p:spPr>
          <a:xfrm>
            <a:off x="965199" y="609600"/>
            <a:ext cx="7648121" cy="1099457"/>
          </a:xfrm>
        </p:spPr>
        <p:txBody>
          <a:bodyPr>
            <a:normAutofit/>
          </a:bodyPr>
          <a:lstStyle/>
          <a:p>
            <a:pPr>
              <a:lnSpc>
                <a:spcPct val="90000"/>
              </a:lnSpc>
            </a:pPr>
            <a:r>
              <a:rPr lang="en-US" b="1" dirty="0">
                <a:solidFill>
                  <a:schemeClr val="tx1"/>
                </a:solidFill>
              </a:rPr>
              <a:t>Low-Cost Vaccination Clinics</a:t>
            </a:r>
            <a:br>
              <a:rPr lang="en-US" b="1" dirty="0">
                <a:solidFill>
                  <a:schemeClr val="tx1"/>
                </a:solidFill>
              </a:rPr>
            </a:br>
            <a:r>
              <a:rPr lang="en-US" sz="2400" dirty="0">
                <a:solidFill>
                  <a:schemeClr val="tx1"/>
                </a:solidFill>
              </a:rPr>
              <a:t>May 2026</a:t>
            </a:r>
          </a:p>
        </p:txBody>
      </p:sp>
      <p:graphicFrame>
        <p:nvGraphicFramePr>
          <p:cNvPr id="4" name="Content Placeholder 3">
            <a:extLst>
              <a:ext uri="{FF2B5EF4-FFF2-40B4-BE49-F238E27FC236}">
                <a16:creationId xmlns:a16="http://schemas.microsoft.com/office/drawing/2014/main" id="{E5BED227-DA28-B138-8557-B967F7A9511A}"/>
              </a:ext>
            </a:extLst>
          </p:cNvPr>
          <p:cNvGraphicFramePr>
            <a:graphicFrameLocks noGrp="1"/>
          </p:cNvGraphicFramePr>
          <p:nvPr>
            <p:ph idx="1"/>
            <p:extLst>
              <p:ext uri="{D42A27DB-BD31-4B8C-83A1-F6EECF244321}">
                <p14:modId xmlns:p14="http://schemas.microsoft.com/office/powerpoint/2010/main" val="807533080"/>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9E773578-A7A7-D955-5783-60035D4C6BAD}"/>
              </a:ext>
            </a:extLst>
          </p:cNvPr>
          <p:cNvSpPr>
            <a:spLocks noGrp="1"/>
          </p:cNvSpPr>
          <p:nvPr>
            <p:ph type="sldNum" sz="quarter" idx="12"/>
          </p:nvPr>
        </p:nvSpPr>
        <p:spPr/>
        <p:txBody>
          <a:bodyPr/>
          <a:lstStyle/>
          <a:p>
            <a:pPr lvl="0"/>
            <a:fld id="{578E44AA-3F5A-4849-8359-0F12FBCE4F04}" type="slidenum">
              <a:rPr lang="en-US" smtClean="0"/>
              <a:t>16</a:t>
            </a:fld>
            <a:endParaRPr lang="en-US"/>
          </a:p>
        </p:txBody>
      </p:sp>
      <p:sp>
        <p:nvSpPr>
          <p:cNvPr id="5" name="TextBox 4">
            <a:extLst>
              <a:ext uri="{FF2B5EF4-FFF2-40B4-BE49-F238E27FC236}">
                <a16:creationId xmlns:a16="http://schemas.microsoft.com/office/drawing/2014/main" id="{5B6FB8D8-DF2A-9A76-886B-2679512364BD}"/>
              </a:ext>
            </a:extLst>
          </p:cNvPr>
          <p:cNvSpPr txBox="1"/>
          <p:nvPr/>
        </p:nvSpPr>
        <p:spPr>
          <a:xfrm>
            <a:off x="1597147" y="2761488"/>
            <a:ext cx="3704860" cy="646331"/>
          </a:xfrm>
          <a:prstGeom prst="rect">
            <a:avLst/>
          </a:prstGeom>
          <a:noFill/>
        </p:spPr>
        <p:txBody>
          <a:bodyPr wrap="none" rtlCol="0">
            <a:spAutoFit/>
          </a:bodyPr>
          <a:lstStyle/>
          <a:p>
            <a:r>
              <a:rPr lang="en-US" dirty="0"/>
              <a:t>DHPP*                                           152</a:t>
            </a:r>
          </a:p>
          <a:p>
            <a:endParaRPr lang="en-US" dirty="0"/>
          </a:p>
        </p:txBody>
      </p:sp>
      <p:sp>
        <p:nvSpPr>
          <p:cNvPr id="6" name="TextBox 5">
            <a:extLst>
              <a:ext uri="{FF2B5EF4-FFF2-40B4-BE49-F238E27FC236}">
                <a16:creationId xmlns:a16="http://schemas.microsoft.com/office/drawing/2014/main" id="{9F10E3B9-255F-99F5-496F-545C4027F49C}"/>
              </a:ext>
            </a:extLst>
          </p:cNvPr>
          <p:cNvSpPr txBox="1"/>
          <p:nvPr/>
        </p:nvSpPr>
        <p:spPr>
          <a:xfrm>
            <a:off x="1597146" y="3429000"/>
            <a:ext cx="4255014" cy="369332"/>
          </a:xfrm>
          <a:prstGeom prst="rect">
            <a:avLst/>
          </a:prstGeom>
          <a:noFill/>
        </p:spPr>
        <p:txBody>
          <a:bodyPr wrap="square" rtlCol="0">
            <a:spAutoFit/>
          </a:bodyPr>
          <a:lstStyle/>
          <a:p>
            <a:r>
              <a:rPr lang="en-US" dirty="0"/>
              <a:t>FVRPC*                                          162</a:t>
            </a:r>
          </a:p>
        </p:txBody>
      </p:sp>
      <p:sp>
        <p:nvSpPr>
          <p:cNvPr id="7" name="TextBox 6">
            <a:extLst>
              <a:ext uri="{FF2B5EF4-FFF2-40B4-BE49-F238E27FC236}">
                <a16:creationId xmlns:a16="http://schemas.microsoft.com/office/drawing/2014/main" id="{AEF0C5CA-D749-E2DB-8C48-F53CBDA22509}"/>
              </a:ext>
            </a:extLst>
          </p:cNvPr>
          <p:cNvSpPr txBox="1"/>
          <p:nvPr/>
        </p:nvSpPr>
        <p:spPr>
          <a:xfrm>
            <a:off x="1597146" y="5602146"/>
            <a:ext cx="6581653" cy="307777"/>
          </a:xfrm>
          <a:prstGeom prst="rect">
            <a:avLst/>
          </a:prstGeom>
          <a:noFill/>
        </p:spPr>
        <p:txBody>
          <a:bodyPr wrap="square" rtlCol="0">
            <a:spAutoFit/>
          </a:bodyPr>
          <a:lstStyle/>
          <a:p>
            <a:r>
              <a:rPr lang="en-US" sz="1400" b="1" i="1" dirty="0"/>
              <a:t>*DHPP and FVRCP vaccinations provided at no-cost by Petco Love.</a:t>
            </a:r>
          </a:p>
        </p:txBody>
      </p:sp>
    </p:spTree>
    <p:extLst>
      <p:ext uri="{BB962C8B-B14F-4D97-AF65-F5344CB8AC3E}">
        <p14:creationId xmlns:p14="http://schemas.microsoft.com/office/powerpoint/2010/main" val="3236072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FCAA-6C75-49E1-E49A-BD64132B117E}"/>
              </a:ext>
            </a:extLst>
          </p:cNvPr>
          <p:cNvSpPr>
            <a:spLocks noGrp="1"/>
          </p:cNvSpPr>
          <p:nvPr>
            <p:ph type="title"/>
          </p:nvPr>
        </p:nvSpPr>
        <p:spPr>
          <a:xfrm>
            <a:off x="1176867" y="471805"/>
            <a:ext cx="6798734" cy="1303867"/>
          </a:xfrm>
        </p:spPr>
        <p:txBody>
          <a:bodyPr>
            <a:normAutofit/>
          </a:bodyPr>
          <a:lstStyle/>
          <a:p>
            <a:r>
              <a:rPr lang="en-US" sz="2400" b="1" dirty="0">
                <a:solidFill>
                  <a:schemeClr val="tx2"/>
                </a:solidFill>
              </a:rPr>
              <a:t>Field Service Calls: </a:t>
            </a:r>
            <a:r>
              <a:rPr lang="en-US" sz="2400" dirty="0">
                <a:solidFill>
                  <a:schemeClr val="tx2"/>
                </a:solidFill>
              </a:rPr>
              <a:t>May 2026</a:t>
            </a:r>
            <a:endParaRPr lang="en-US" sz="2400" dirty="0"/>
          </a:p>
        </p:txBody>
      </p:sp>
      <p:graphicFrame>
        <p:nvGraphicFramePr>
          <p:cNvPr id="4" name="Content Placeholder 3">
            <a:extLst>
              <a:ext uri="{FF2B5EF4-FFF2-40B4-BE49-F238E27FC236}">
                <a16:creationId xmlns:a16="http://schemas.microsoft.com/office/drawing/2014/main" id="{F885418E-5D81-D470-ECE9-BA7F4EFE1F88}"/>
              </a:ext>
            </a:extLst>
          </p:cNvPr>
          <p:cNvGraphicFramePr>
            <a:graphicFrameLocks noGrp="1"/>
          </p:cNvGraphicFramePr>
          <p:nvPr>
            <p:ph idx="1"/>
            <p:extLst>
              <p:ext uri="{D42A27DB-BD31-4B8C-83A1-F6EECF244321}">
                <p14:modId xmlns:p14="http://schemas.microsoft.com/office/powerpoint/2010/main" val="3638433463"/>
              </p:ext>
            </p:extLst>
          </p:nvPr>
        </p:nvGraphicFramePr>
        <p:xfrm>
          <a:off x="993647" y="1583097"/>
          <a:ext cx="4062985" cy="4389120"/>
        </p:xfrm>
        <a:graphic>
          <a:graphicData uri="http://schemas.openxmlformats.org/drawingml/2006/table">
            <a:tbl>
              <a:tblPr firstRow="1" bandRow="1">
                <a:tableStyleId>{5C22544A-7EE6-4342-B048-85BDC9FD1C3A}</a:tableStyleId>
              </a:tblPr>
              <a:tblGrid>
                <a:gridCol w="1877569">
                  <a:extLst>
                    <a:ext uri="{9D8B030D-6E8A-4147-A177-3AD203B41FA5}">
                      <a16:colId xmlns:a16="http://schemas.microsoft.com/office/drawing/2014/main" val="3471396554"/>
                    </a:ext>
                  </a:extLst>
                </a:gridCol>
                <a:gridCol w="2185416">
                  <a:extLst>
                    <a:ext uri="{9D8B030D-6E8A-4147-A177-3AD203B41FA5}">
                      <a16:colId xmlns:a16="http://schemas.microsoft.com/office/drawing/2014/main" val="2043748698"/>
                    </a:ext>
                  </a:extLst>
                </a:gridCol>
              </a:tblGrid>
              <a:tr h="262721">
                <a:tc>
                  <a:txBody>
                    <a:bodyPr/>
                    <a:lstStyle/>
                    <a:p>
                      <a:r>
                        <a:rPr lang="en-US" dirty="0"/>
                        <a:t>AREA</a:t>
                      </a:r>
                    </a:p>
                  </a:txBody>
                  <a:tcPr>
                    <a:solidFill>
                      <a:schemeClr val="tx1"/>
                    </a:solidFill>
                  </a:tcPr>
                </a:tc>
                <a:tc>
                  <a:txBody>
                    <a:bodyPr/>
                    <a:lstStyle/>
                    <a:p>
                      <a:r>
                        <a:rPr lang="en-US" dirty="0"/>
                        <a:t>CALLS PER AREA</a:t>
                      </a:r>
                    </a:p>
                  </a:txBody>
                  <a:tcPr>
                    <a:solidFill>
                      <a:schemeClr val="tx1"/>
                    </a:solidFill>
                  </a:tcPr>
                </a:tc>
                <a:extLst>
                  <a:ext uri="{0D108BD9-81ED-4DB2-BD59-A6C34878D82A}">
                    <a16:rowId xmlns:a16="http://schemas.microsoft.com/office/drawing/2014/main" val="465830595"/>
                  </a:ext>
                </a:extLst>
              </a:tr>
              <a:tr h="262721">
                <a:tc>
                  <a:txBody>
                    <a:bodyPr/>
                    <a:lstStyle/>
                    <a:p>
                      <a:r>
                        <a:rPr lang="en-US" dirty="0"/>
                        <a:t>Lake Isabella</a:t>
                      </a:r>
                    </a:p>
                  </a:txBody>
                  <a:tcPr>
                    <a:solidFill>
                      <a:schemeClr val="accent6">
                        <a:lumMod val="20000"/>
                        <a:lumOff val="80000"/>
                      </a:schemeClr>
                    </a:solidFill>
                  </a:tcPr>
                </a:tc>
                <a:tc>
                  <a:txBody>
                    <a:bodyPr/>
                    <a:lstStyle/>
                    <a:p>
                      <a:r>
                        <a:rPr lang="en-US" dirty="0"/>
                        <a:t>116</a:t>
                      </a:r>
                    </a:p>
                  </a:txBody>
                  <a:tcPr>
                    <a:solidFill>
                      <a:schemeClr val="accent6">
                        <a:lumMod val="20000"/>
                        <a:lumOff val="80000"/>
                      </a:schemeClr>
                    </a:solidFill>
                  </a:tcPr>
                </a:tc>
                <a:extLst>
                  <a:ext uri="{0D108BD9-81ED-4DB2-BD59-A6C34878D82A}">
                    <a16:rowId xmlns:a16="http://schemas.microsoft.com/office/drawing/2014/main" val="3346462710"/>
                  </a:ext>
                </a:extLst>
              </a:tr>
              <a:tr h="262721">
                <a:tc>
                  <a:txBody>
                    <a:bodyPr/>
                    <a:lstStyle/>
                    <a:p>
                      <a:r>
                        <a:rPr lang="en-US" dirty="0"/>
                        <a:t>Mojave</a:t>
                      </a:r>
                    </a:p>
                  </a:txBody>
                  <a:tcPr>
                    <a:solidFill>
                      <a:schemeClr val="bg1"/>
                    </a:solidFill>
                  </a:tcPr>
                </a:tc>
                <a:tc>
                  <a:txBody>
                    <a:bodyPr/>
                    <a:lstStyle/>
                    <a:p>
                      <a:r>
                        <a:rPr lang="en-US" dirty="0"/>
                        <a:t>119</a:t>
                      </a:r>
                    </a:p>
                  </a:txBody>
                  <a:tcPr>
                    <a:solidFill>
                      <a:schemeClr val="bg1"/>
                    </a:solidFill>
                  </a:tcPr>
                </a:tc>
                <a:extLst>
                  <a:ext uri="{0D108BD9-81ED-4DB2-BD59-A6C34878D82A}">
                    <a16:rowId xmlns:a16="http://schemas.microsoft.com/office/drawing/2014/main" val="3570713538"/>
                  </a:ext>
                </a:extLst>
              </a:tr>
              <a:tr h="262721">
                <a:tc>
                  <a:txBody>
                    <a:bodyPr/>
                    <a:lstStyle/>
                    <a:p>
                      <a:r>
                        <a:rPr lang="en-US" dirty="0"/>
                        <a:t>North County</a:t>
                      </a:r>
                    </a:p>
                  </a:txBody>
                  <a:tcPr>
                    <a:solidFill>
                      <a:schemeClr val="accent6">
                        <a:lumMod val="20000"/>
                        <a:lumOff val="80000"/>
                      </a:schemeClr>
                    </a:solidFill>
                  </a:tcPr>
                </a:tc>
                <a:tc>
                  <a:txBody>
                    <a:bodyPr/>
                    <a:lstStyle/>
                    <a:p>
                      <a:r>
                        <a:rPr lang="en-US" dirty="0"/>
                        <a:t>46</a:t>
                      </a:r>
                    </a:p>
                  </a:txBody>
                  <a:tcPr>
                    <a:solidFill>
                      <a:schemeClr val="accent6">
                        <a:lumMod val="20000"/>
                        <a:lumOff val="80000"/>
                      </a:schemeClr>
                    </a:solidFill>
                  </a:tcPr>
                </a:tc>
                <a:extLst>
                  <a:ext uri="{0D108BD9-81ED-4DB2-BD59-A6C34878D82A}">
                    <a16:rowId xmlns:a16="http://schemas.microsoft.com/office/drawing/2014/main" val="540241288"/>
                  </a:ext>
                </a:extLst>
              </a:tr>
              <a:tr h="262721">
                <a:tc>
                  <a:txBody>
                    <a:bodyPr/>
                    <a:lstStyle/>
                    <a:p>
                      <a:r>
                        <a:rPr lang="en-US" dirty="0"/>
                        <a:t>Northeast</a:t>
                      </a:r>
                    </a:p>
                  </a:txBody>
                  <a:tcPr>
                    <a:solidFill>
                      <a:schemeClr val="bg1"/>
                    </a:solidFill>
                  </a:tcPr>
                </a:tc>
                <a:tc>
                  <a:txBody>
                    <a:bodyPr/>
                    <a:lstStyle/>
                    <a:p>
                      <a:r>
                        <a:rPr lang="en-US" dirty="0"/>
                        <a:t>310</a:t>
                      </a:r>
                    </a:p>
                  </a:txBody>
                  <a:tcPr>
                    <a:solidFill>
                      <a:schemeClr val="bg1"/>
                    </a:solidFill>
                  </a:tcPr>
                </a:tc>
                <a:extLst>
                  <a:ext uri="{0D108BD9-81ED-4DB2-BD59-A6C34878D82A}">
                    <a16:rowId xmlns:a16="http://schemas.microsoft.com/office/drawing/2014/main" val="2315505216"/>
                  </a:ext>
                </a:extLst>
              </a:tr>
              <a:tr h="262721">
                <a:tc>
                  <a:txBody>
                    <a:bodyPr/>
                    <a:lstStyle/>
                    <a:p>
                      <a:r>
                        <a:rPr lang="en-US" dirty="0"/>
                        <a:t>Northwest</a:t>
                      </a:r>
                    </a:p>
                  </a:txBody>
                  <a:tcPr>
                    <a:solidFill>
                      <a:schemeClr val="accent6">
                        <a:lumMod val="20000"/>
                        <a:lumOff val="80000"/>
                      </a:schemeClr>
                    </a:solidFill>
                  </a:tcPr>
                </a:tc>
                <a:tc>
                  <a:txBody>
                    <a:bodyPr/>
                    <a:lstStyle/>
                    <a:p>
                      <a:r>
                        <a:rPr lang="en-US" dirty="0"/>
                        <a:t>302</a:t>
                      </a:r>
                    </a:p>
                  </a:txBody>
                  <a:tcPr>
                    <a:solidFill>
                      <a:schemeClr val="accent6">
                        <a:lumMod val="20000"/>
                        <a:lumOff val="80000"/>
                      </a:schemeClr>
                    </a:solidFill>
                  </a:tcPr>
                </a:tc>
                <a:extLst>
                  <a:ext uri="{0D108BD9-81ED-4DB2-BD59-A6C34878D82A}">
                    <a16:rowId xmlns:a16="http://schemas.microsoft.com/office/drawing/2014/main" val="210109379"/>
                  </a:ext>
                </a:extLst>
              </a:tr>
              <a:tr h="262721">
                <a:tc>
                  <a:txBody>
                    <a:bodyPr/>
                    <a:lstStyle/>
                    <a:p>
                      <a:r>
                        <a:rPr lang="en-US" dirty="0"/>
                        <a:t>Ridgecrest</a:t>
                      </a:r>
                    </a:p>
                  </a:txBody>
                  <a:tcPr>
                    <a:solidFill>
                      <a:schemeClr val="bg1"/>
                    </a:solidFill>
                  </a:tcPr>
                </a:tc>
                <a:tc>
                  <a:txBody>
                    <a:bodyPr/>
                    <a:lstStyle/>
                    <a:p>
                      <a:r>
                        <a:rPr lang="en-US" dirty="0"/>
                        <a:t>25</a:t>
                      </a:r>
                    </a:p>
                  </a:txBody>
                  <a:tcPr>
                    <a:solidFill>
                      <a:schemeClr val="bg1"/>
                    </a:solidFill>
                  </a:tcPr>
                </a:tc>
                <a:extLst>
                  <a:ext uri="{0D108BD9-81ED-4DB2-BD59-A6C34878D82A}">
                    <a16:rowId xmlns:a16="http://schemas.microsoft.com/office/drawing/2014/main" val="2847960073"/>
                  </a:ext>
                </a:extLst>
              </a:tr>
              <a:tr h="262721">
                <a:tc>
                  <a:txBody>
                    <a:bodyPr/>
                    <a:lstStyle/>
                    <a:p>
                      <a:r>
                        <a:rPr lang="en-US" dirty="0"/>
                        <a:t>Southeast</a:t>
                      </a:r>
                    </a:p>
                  </a:txBody>
                  <a:tcPr>
                    <a:solidFill>
                      <a:schemeClr val="accent6">
                        <a:lumMod val="20000"/>
                        <a:lumOff val="80000"/>
                      </a:schemeClr>
                    </a:solidFill>
                  </a:tcPr>
                </a:tc>
                <a:tc>
                  <a:txBody>
                    <a:bodyPr/>
                    <a:lstStyle/>
                    <a:p>
                      <a:r>
                        <a:rPr lang="en-US" dirty="0"/>
                        <a:t>156</a:t>
                      </a:r>
                    </a:p>
                  </a:txBody>
                  <a:tcPr>
                    <a:solidFill>
                      <a:schemeClr val="accent6">
                        <a:lumMod val="20000"/>
                        <a:lumOff val="80000"/>
                      </a:schemeClr>
                    </a:solidFill>
                  </a:tcPr>
                </a:tc>
                <a:extLst>
                  <a:ext uri="{0D108BD9-81ED-4DB2-BD59-A6C34878D82A}">
                    <a16:rowId xmlns:a16="http://schemas.microsoft.com/office/drawing/2014/main" val="1737625010"/>
                  </a:ext>
                </a:extLst>
              </a:tr>
              <a:tr h="262721">
                <a:tc>
                  <a:txBody>
                    <a:bodyPr/>
                    <a:lstStyle/>
                    <a:p>
                      <a:r>
                        <a:rPr lang="en-US" dirty="0"/>
                        <a:t>Southwest</a:t>
                      </a:r>
                    </a:p>
                  </a:txBody>
                  <a:tcPr>
                    <a:solidFill>
                      <a:schemeClr val="bg1"/>
                    </a:solidFill>
                  </a:tcPr>
                </a:tc>
                <a:tc>
                  <a:txBody>
                    <a:bodyPr/>
                    <a:lstStyle/>
                    <a:p>
                      <a:r>
                        <a:rPr lang="en-US" dirty="0"/>
                        <a:t>137</a:t>
                      </a:r>
                    </a:p>
                  </a:txBody>
                  <a:tcPr>
                    <a:solidFill>
                      <a:schemeClr val="bg1"/>
                    </a:solidFill>
                  </a:tcPr>
                </a:tc>
                <a:extLst>
                  <a:ext uri="{0D108BD9-81ED-4DB2-BD59-A6C34878D82A}">
                    <a16:rowId xmlns:a16="http://schemas.microsoft.com/office/drawing/2014/main" val="1504972360"/>
                  </a:ext>
                </a:extLst>
              </a:tr>
              <a:tr h="262721">
                <a:tc>
                  <a:txBody>
                    <a:bodyPr/>
                    <a:lstStyle/>
                    <a:p>
                      <a:r>
                        <a:rPr lang="en-US" dirty="0"/>
                        <a:t>Taft</a:t>
                      </a:r>
                    </a:p>
                  </a:txBody>
                  <a:tcPr>
                    <a:solidFill>
                      <a:schemeClr val="accent6">
                        <a:lumMod val="20000"/>
                        <a:lumOff val="80000"/>
                      </a:schemeClr>
                    </a:solidFill>
                  </a:tcPr>
                </a:tc>
                <a:tc>
                  <a:txBody>
                    <a:bodyPr/>
                    <a:lstStyle/>
                    <a:p>
                      <a:r>
                        <a:rPr lang="en-US" dirty="0"/>
                        <a:t>137</a:t>
                      </a:r>
                    </a:p>
                  </a:txBody>
                  <a:tcPr>
                    <a:solidFill>
                      <a:schemeClr val="accent6">
                        <a:lumMod val="20000"/>
                        <a:lumOff val="80000"/>
                      </a:schemeClr>
                    </a:solidFill>
                  </a:tcPr>
                </a:tc>
                <a:extLst>
                  <a:ext uri="{0D108BD9-81ED-4DB2-BD59-A6C34878D82A}">
                    <a16:rowId xmlns:a16="http://schemas.microsoft.com/office/drawing/2014/main" val="1838616530"/>
                  </a:ext>
                </a:extLst>
              </a:tr>
              <a:tr h="262721">
                <a:tc>
                  <a:txBody>
                    <a:bodyPr/>
                    <a:lstStyle/>
                    <a:p>
                      <a:r>
                        <a:rPr lang="en-US" dirty="0"/>
                        <a:t>Tehachapi</a:t>
                      </a:r>
                    </a:p>
                  </a:txBody>
                  <a:tcPr>
                    <a:solidFill>
                      <a:schemeClr val="bg1"/>
                    </a:solidFill>
                  </a:tcPr>
                </a:tc>
                <a:tc>
                  <a:txBody>
                    <a:bodyPr/>
                    <a:lstStyle/>
                    <a:p>
                      <a:r>
                        <a:rPr lang="en-US" dirty="0"/>
                        <a:t>69</a:t>
                      </a:r>
                    </a:p>
                  </a:txBody>
                  <a:tcPr>
                    <a:solidFill>
                      <a:schemeClr val="bg1"/>
                    </a:solidFill>
                  </a:tcPr>
                </a:tc>
                <a:extLst>
                  <a:ext uri="{0D108BD9-81ED-4DB2-BD59-A6C34878D82A}">
                    <a16:rowId xmlns:a16="http://schemas.microsoft.com/office/drawing/2014/main" val="1542955253"/>
                  </a:ext>
                </a:extLst>
              </a:tr>
              <a:tr h="262721">
                <a:tc>
                  <a:txBody>
                    <a:bodyPr/>
                    <a:lstStyle/>
                    <a:p>
                      <a:r>
                        <a:rPr lang="en-US" b="1" dirty="0">
                          <a:solidFill>
                            <a:schemeClr val="bg1"/>
                          </a:solidFill>
                        </a:rPr>
                        <a:t>TOTAL</a:t>
                      </a:r>
                    </a:p>
                  </a:txBody>
                  <a:tcPr>
                    <a:solidFill>
                      <a:schemeClr val="tx1"/>
                    </a:solidFill>
                  </a:tcPr>
                </a:tc>
                <a:tc>
                  <a:txBody>
                    <a:bodyPr/>
                    <a:lstStyle/>
                    <a:p>
                      <a:r>
                        <a:rPr lang="en-US" b="1" dirty="0">
                          <a:solidFill>
                            <a:schemeClr val="bg1"/>
                          </a:solidFill>
                        </a:rPr>
                        <a:t>1,417</a:t>
                      </a:r>
                    </a:p>
                  </a:txBody>
                  <a:tcPr>
                    <a:solidFill>
                      <a:schemeClr val="tx1"/>
                    </a:solidFill>
                  </a:tcPr>
                </a:tc>
                <a:extLst>
                  <a:ext uri="{0D108BD9-81ED-4DB2-BD59-A6C34878D82A}">
                    <a16:rowId xmlns:a16="http://schemas.microsoft.com/office/drawing/2014/main" val="2703254816"/>
                  </a:ext>
                </a:extLst>
              </a:tr>
            </a:tbl>
          </a:graphicData>
        </a:graphic>
      </p:graphicFrame>
      <p:sp>
        <p:nvSpPr>
          <p:cNvPr id="10" name="Slide Number Placeholder 9">
            <a:extLst>
              <a:ext uri="{FF2B5EF4-FFF2-40B4-BE49-F238E27FC236}">
                <a16:creationId xmlns:a16="http://schemas.microsoft.com/office/drawing/2014/main" id="{DCB2C961-01EA-C117-2171-9DB14A62B063}"/>
              </a:ext>
            </a:extLst>
          </p:cNvPr>
          <p:cNvSpPr>
            <a:spLocks noGrp="1"/>
          </p:cNvSpPr>
          <p:nvPr>
            <p:ph type="sldNum" sz="quarter" idx="12"/>
          </p:nvPr>
        </p:nvSpPr>
        <p:spPr/>
        <p:txBody>
          <a:bodyPr/>
          <a:lstStyle/>
          <a:p>
            <a:pPr lvl="0"/>
            <a:fld id="{578E44AA-3F5A-4849-8359-0F12FBCE4F04}" type="slidenum">
              <a:rPr lang="en-US" smtClean="0"/>
              <a:t>17</a:t>
            </a:fld>
            <a:endParaRPr lang="en-US"/>
          </a:p>
        </p:txBody>
      </p:sp>
      <p:sp>
        <p:nvSpPr>
          <p:cNvPr id="8" name="Rectangle: Rounded Corners 7">
            <a:extLst>
              <a:ext uri="{FF2B5EF4-FFF2-40B4-BE49-F238E27FC236}">
                <a16:creationId xmlns:a16="http://schemas.microsoft.com/office/drawing/2014/main" id="{9DF6D6DC-505A-EB71-6067-E7B7A9460A94}"/>
              </a:ext>
            </a:extLst>
          </p:cNvPr>
          <p:cNvSpPr/>
          <p:nvPr/>
        </p:nvSpPr>
        <p:spPr>
          <a:xfrm>
            <a:off x="5404104" y="2695552"/>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30 dogs were returned to their owners in the field</a:t>
            </a:r>
          </a:p>
          <a:p>
            <a:pPr algn="ctr"/>
            <a:r>
              <a:rPr lang="en-US" sz="1600" dirty="0">
                <a:solidFill>
                  <a:schemeClr val="tx1"/>
                </a:solidFill>
              </a:rPr>
              <a:t>in May 2026.</a:t>
            </a:r>
          </a:p>
        </p:txBody>
      </p:sp>
      <p:sp>
        <p:nvSpPr>
          <p:cNvPr id="9" name="Rectangle: Rounded Corners 8">
            <a:extLst>
              <a:ext uri="{FF2B5EF4-FFF2-40B4-BE49-F238E27FC236}">
                <a16:creationId xmlns:a16="http://schemas.microsoft.com/office/drawing/2014/main" id="{6D749E66-A4D6-8CBF-1899-C08C2324DF02}"/>
              </a:ext>
            </a:extLst>
          </p:cNvPr>
          <p:cNvSpPr/>
          <p:nvPr/>
        </p:nvSpPr>
        <p:spPr>
          <a:xfrm>
            <a:off x="5404104" y="4327450"/>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157 dogs were secured on property by Animal Control Officers in May 2026.</a:t>
            </a:r>
          </a:p>
        </p:txBody>
      </p:sp>
    </p:spTree>
    <p:extLst>
      <p:ext uri="{BB962C8B-B14F-4D97-AF65-F5344CB8AC3E}">
        <p14:creationId xmlns:p14="http://schemas.microsoft.com/office/powerpoint/2010/main" val="1756444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DF5C-24A0-C13F-F95C-F709DA873E3F}"/>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EA631C2-00F1-C01D-2E58-8DCF458BA64C}"/>
              </a:ext>
            </a:extLst>
          </p:cNvPr>
          <p:cNvGraphicFramePr>
            <a:graphicFrameLocks noGrp="1"/>
          </p:cNvGraphicFramePr>
          <p:nvPr>
            <p:ph idx="1"/>
            <p:extLst>
              <p:ext uri="{D42A27DB-BD31-4B8C-83A1-F6EECF244321}">
                <p14:modId xmlns:p14="http://schemas.microsoft.com/office/powerpoint/2010/main" val="2292382288"/>
              </p:ext>
            </p:extLst>
          </p:nvPr>
        </p:nvGraphicFramePr>
        <p:xfrm>
          <a:off x="5163869" y="2631997"/>
          <a:ext cx="3065731" cy="2647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517F53FB-1C00-4FD9-5A6E-4E7BDD3AA23E}"/>
              </a:ext>
            </a:extLst>
          </p:cNvPr>
          <p:cNvSpPr>
            <a:spLocks noGrp="1"/>
          </p:cNvSpPr>
          <p:nvPr>
            <p:ph type="sldNum" sz="quarter" idx="12"/>
          </p:nvPr>
        </p:nvSpPr>
        <p:spPr/>
        <p:txBody>
          <a:bodyPr/>
          <a:lstStyle/>
          <a:p>
            <a:pPr lvl="0"/>
            <a:fld id="{578E44AA-3F5A-4849-8359-0F12FBCE4F04}" type="slidenum">
              <a:rPr lang="en-US" smtClean="0"/>
              <a:t>18</a:t>
            </a:fld>
            <a:endParaRPr lang="en-US"/>
          </a:p>
        </p:txBody>
      </p:sp>
      <p:graphicFrame>
        <p:nvGraphicFramePr>
          <p:cNvPr id="4" name="Table 3">
            <a:extLst>
              <a:ext uri="{FF2B5EF4-FFF2-40B4-BE49-F238E27FC236}">
                <a16:creationId xmlns:a16="http://schemas.microsoft.com/office/drawing/2014/main" id="{0CDF47F4-4F32-49D7-7BE1-13B786CE347D}"/>
              </a:ext>
            </a:extLst>
          </p:cNvPr>
          <p:cNvGraphicFramePr>
            <a:graphicFrameLocks noGrp="1"/>
          </p:cNvGraphicFramePr>
          <p:nvPr>
            <p:extLst>
              <p:ext uri="{D42A27DB-BD31-4B8C-83A1-F6EECF244321}">
                <p14:modId xmlns:p14="http://schemas.microsoft.com/office/powerpoint/2010/main" val="826303519"/>
              </p:ext>
            </p:extLst>
          </p:nvPr>
        </p:nvGraphicFramePr>
        <p:xfrm>
          <a:off x="850391" y="2764736"/>
          <a:ext cx="4096512" cy="2381597"/>
        </p:xfrm>
        <a:graphic>
          <a:graphicData uri="http://schemas.openxmlformats.org/drawingml/2006/table">
            <a:tbl>
              <a:tblPr firstRow="1" bandRow="1">
                <a:tableStyleId>{5C22544A-7EE6-4342-B048-85BDC9FD1C3A}</a:tableStyleId>
              </a:tblPr>
              <a:tblGrid>
                <a:gridCol w="2048256">
                  <a:extLst>
                    <a:ext uri="{9D8B030D-6E8A-4147-A177-3AD203B41FA5}">
                      <a16:colId xmlns:a16="http://schemas.microsoft.com/office/drawing/2014/main" val="1890785363"/>
                    </a:ext>
                  </a:extLst>
                </a:gridCol>
                <a:gridCol w="2048256">
                  <a:extLst>
                    <a:ext uri="{9D8B030D-6E8A-4147-A177-3AD203B41FA5}">
                      <a16:colId xmlns:a16="http://schemas.microsoft.com/office/drawing/2014/main" val="2445036401"/>
                    </a:ext>
                  </a:extLst>
                </a:gridCol>
              </a:tblGrid>
              <a:tr h="399112">
                <a:tc>
                  <a:txBody>
                    <a:bodyPr/>
                    <a:lstStyle/>
                    <a:p>
                      <a:r>
                        <a:rPr lang="en-US" sz="1600" dirty="0"/>
                        <a:t>TYPE</a:t>
                      </a:r>
                    </a:p>
                  </a:txBody>
                  <a:tcPr marL="68580" marR="68580" marT="34290" marB="34290">
                    <a:solidFill>
                      <a:schemeClr val="tx1"/>
                    </a:solidFill>
                  </a:tcPr>
                </a:tc>
                <a:tc>
                  <a:txBody>
                    <a:bodyPr/>
                    <a:lstStyle/>
                    <a:p>
                      <a:r>
                        <a:rPr lang="en-US" sz="1600" dirty="0"/>
                        <a:t>CALLS PER TYPE</a:t>
                      </a:r>
                    </a:p>
                  </a:txBody>
                  <a:tcPr marL="68580" marR="68580" marT="34290" marB="34290">
                    <a:solidFill>
                      <a:schemeClr val="tx1"/>
                    </a:solidFill>
                  </a:tcPr>
                </a:tc>
                <a:extLst>
                  <a:ext uri="{0D108BD9-81ED-4DB2-BD59-A6C34878D82A}">
                    <a16:rowId xmlns:a16="http://schemas.microsoft.com/office/drawing/2014/main" val="4207555428"/>
                  </a:ext>
                </a:extLst>
              </a:tr>
              <a:tr h="396497">
                <a:tc>
                  <a:txBody>
                    <a:bodyPr/>
                    <a:lstStyle/>
                    <a:p>
                      <a:r>
                        <a:rPr lang="en-US" sz="1600" dirty="0"/>
                        <a:t>CAF – Breeder</a:t>
                      </a:r>
                    </a:p>
                  </a:txBody>
                  <a:tcPr marL="68580" marR="68580" marT="34290" marB="34290">
                    <a:solidFill>
                      <a:schemeClr val="accent6">
                        <a:lumMod val="20000"/>
                        <a:lumOff val="80000"/>
                      </a:schemeClr>
                    </a:solidFill>
                  </a:tcPr>
                </a:tc>
                <a:tc>
                  <a:txBody>
                    <a:bodyPr/>
                    <a:lstStyle/>
                    <a:p>
                      <a:r>
                        <a:rPr lang="en-US" sz="1600" dirty="0"/>
                        <a:t>6</a:t>
                      </a:r>
                    </a:p>
                  </a:txBody>
                  <a:tcPr marL="68580" marR="68580" marT="34290" marB="34290">
                    <a:solidFill>
                      <a:schemeClr val="accent6">
                        <a:lumMod val="20000"/>
                        <a:lumOff val="80000"/>
                      </a:schemeClr>
                    </a:solidFill>
                  </a:tcPr>
                </a:tc>
                <a:extLst>
                  <a:ext uri="{0D108BD9-81ED-4DB2-BD59-A6C34878D82A}">
                    <a16:rowId xmlns:a16="http://schemas.microsoft.com/office/drawing/2014/main" val="869163743"/>
                  </a:ext>
                </a:extLst>
              </a:tr>
              <a:tr h="396497">
                <a:tc>
                  <a:txBody>
                    <a:bodyPr/>
                    <a:lstStyle/>
                    <a:p>
                      <a:r>
                        <a:rPr lang="en-US" sz="1600" dirty="0"/>
                        <a:t>CAF – Rescue</a:t>
                      </a:r>
                    </a:p>
                  </a:txBody>
                  <a:tcPr marL="68580" marR="68580" marT="34290" marB="34290">
                    <a:solidFill>
                      <a:schemeClr val="bg1"/>
                    </a:solidFill>
                  </a:tcPr>
                </a:tc>
                <a:tc>
                  <a:txBody>
                    <a:bodyPr/>
                    <a:lstStyle/>
                    <a:p>
                      <a:r>
                        <a:rPr lang="en-US" sz="1600" dirty="0"/>
                        <a:t>0</a:t>
                      </a:r>
                    </a:p>
                  </a:txBody>
                  <a:tcPr marL="68580" marR="68580" marT="34290" marB="34290">
                    <a:solidFill>
                      <a:schemeClr val="bg1"/>
                    </a:solidFill>
                  </a:tcPr>
                </a:tc>
                <a:extLst>
                  <a:ext uri="{0D108BD9-81ED-4DB2-BD59-A6C34878D82A}">
                    <a16:rowId xmlns:a16="http://schemas.microsoft.com/office/drawing/2014/main" val="331032993"/>
                  </a:ext>
                </a:extLst>
              </a:tr>
              <a:tr h="396497">
                <a:tc>
                  <a:txBody>
                    <a:bodyPr/>
                    <a:lstStyle/>
                    <a:p>
                      <a:r>
                        <a:rPr lang="en-US" sz="1600" dirty="0"/>
                        <a:t>CAF – Kennel</a:t>
                      </a:r>
                    </a:p>
                  </a:txBody>
                  <a:tcPr marL="68580" marR="68580" marT="34290" marB="34290">
                    <a:solidFill>
                      <a:schemeClr val="accent6">
                        <a:lumMod val="20000"/>
                        <a:lumOff val="80000"/>
                      </a:schemeClr>
                    </a:solidFill>
                  </a:tcPr>
                </a:tc>
                <a:tc>
                  <a:txBody>
                    <a:bodyPr/>
                    <a:lstStyle/>
                    <a:p>
                      <a:r>
                        <a:rPr lang="en-US" sz="1600" dirty="0"/>
                        <a:t>0</a:t>
                      </a:r>
                    </a:p>
                  </a:txBody>
                  <a:tcPr marL="68580" marR="68580" marT="34290" marB="34290">
                    <a:solidFill>
                      <a:schemeClr val="accent6">
                        <a:lumMod val="20000"/>
                        <a:lumOff val="80000"/>
                      </a:schemeClr>
                    </a:solidFill>
                  </a:tcPr>
                </a:tc>
                <a:extLst>
                  <a:ext uri="{0D108BD9-81ED-4DB2-BD59-A6C34878D82A}">
                    <a16:rowId xmlns:a16="http://schemas.microsoft.com/office/drawing/2014/main" val="258031398"/>
                  </a:ext>
                </a:extLst>
              </a:tr>
              <a:tr h="396497">
                <a:tc>
                  <a:txBody>
                    <a:bodyPr/>
                    <a:lstStyle/>
                    <a:p>
                      <a:r>
                        <a:rPr lang="en-US" sz="1600" dirty="0"/>
                        <a:t>CAF – Boarding</a:t>
                      </a:r>
                    </a:p>
                  </a:txBody>
                  <a:tcPr marL="68580" marR="68580" marT="34290" marB="34290">
                    <a:solidFill>
                      <a:schemeClr val="bg1"/>
                    </a:solidFill>
                  </a:tcPr>
                </a:tc>
                <a:tc>
                  <a:txBody>
                    <a:bodyPr/>
                    <a:lstStyle/>
                    <a:p>
                      <a:r>
                        <a:rPr lang="en-US" sz="1600" dirty="0"/>
                        <a:t>0</a:t>
                      </a:r>
                    </a:p>
                  </a:txBody>
                  <a:tcPr marL="68580" marR="68580" marT="34290" marB="34290">
                    <a:solidFill>
                      <a:schemeClr val="bg1"/>
                    </a:solidFill>
                  </a:tcPr>
                </a:tc>
                <a:extLst>
                  <a:ext uri="{0D108BD9-81ED-4DB2-BD59-A6C34878D82A}">
                    <a16:rowId xmlns:a16="http://schemas.microsoft.com/office/drawing/2014/main" val="4148431281"/>
                  </a:ext>
                </a:extLst>
              </a:tr>
              <a:tr h="396497">
                <a:tc>
                  <a:txBody>
                    <a:bodyPr/>
                    <a:lstStyle/>
                    <a:p>
                      <a:r>
                        <a:rPr lang="en-US" sz="1600" b="1" dirty="0">
                          <a:solidFill>
                            <a:schemeClr val="bg1"/>
                          </a:solidFill>
                        </a:rPr>
                        <a:t>TOTAL</a:t>
                      </a:r>
                    </a:p>
                  </a:txBody>
                  <a:tcPr marL="68580" marR="68580" marT="34290" marB="34290">
                    <a:solidFill>
                      <a:schemeClr val="tx1"/>
                    </a:solidFill>
                  </a:tcPr>
                </a:tc>
                <a:tc>
                  <a:txBody>
                    <a:bodyPr/>
                    <a:lstStyle/>
                    <a:p>
                      <a:r>
                        <a:rPr lang="en-US" sz="1600" b="1" dirty="0">
                          <a:solidFill>
                            <a:schemeClr val="bg1"/>
                          </a:solidFill>
                        </a:rPr>
                        <a:t>6</a:t>
                      </a:r>
                    </a:p>
                  </a:txBody>
                  <a:tcPr marL="68580" marR="68580" marT="34290" marB="34290">
                    <a:solidFill>
                      <a:schemeClr val="tx1"/>
                    </a:solidFill>
                  </a:tcPr>
                </a:tc>
                <a:extLst>
                  <a:ext uri="{0D108BD9-81ED-4DB2-BD59-A6C34878D82A}">
                    <a16:rowId xmlns:a16="http://schemas.microsoft.com/office/drawing/2014/main" val="631007107"/>
                  </a:ext>
                </a:extLst>
              </a:tr>
            </a:tbl>
          </a:graphicData>
        </a:graphic>
      </p:graphicFrame>
      <p:sp>
        <p:nvSpPr>
          <p:cNvPr id="3" name="Title 1">
            <a:extLst>
              <a:ext uri="{FF2B5EF4-FFF2-40B4-BE49-F238E27FC236}">
                <a16:creationId xmlns:a16="http://schemas.microsoft.com/office/drawing/2014/main" id="{6C28F3C0-5B2E-F94E-F446-53A8FE50A999}"/>
              </a:ext>
            </a:extLst>
          </p:cNvPr>
          <p:cNvSpPr txBox="1">
            <a:spLocks/>
          </p:cNvSpPr>
          <p:nvPr/>
        </p:nvSpPr>
        <p:spPr>
          <a:xfrm>
            <a:off x="1142999" y="970467"/>
            <a:ext cx="6858001" cy="13208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300" b="1" dirty="0">
                <a:solidFill>
                  <a:schemeClr val="tx1"/>
                </a:solidFill>
              </a:rPr>
              <a:t>Commercial Animal Facility Calls</a:t>
            </a:r>
          </a:p>
          <a:p>
            <a:pPr algn="ctr"/>
            <a:r>
              <a:rPr lang="en-US" sz="2800" dirty="0">
                <a:solidFill>
                  <a:schemeClr val="tx1"/>
                </a:solidFill>
              </a:rPr>
              <a:t>May </a:t>
            </a:r>
            <a:r>
              <a:rPr lang="en-US" sz="2500" dirty="0">
                <a:solidFill>
                  <a:schemeClr val="tx1"/>
                </a:solidFill>
              </a:rPr>
              <a:t>2026</a:t>
            </a:r>
          </a:p>
        </p:txBody>
      </p:sp>
    </p:spTree>
    <p:extLst>
      <p:ext uri="{BB962C8B-B14F-4D97-AF65-F5344CB8AC3E}">
        <p14:creationId xmlns:p14="http://schemas.microsoft.com/office/powerpoint/2010/main" val="2101319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7323988-68C0-4B0D-8286-8DE0800926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41" name="Picture 40">
              <a:extLst>
                <a:ext uri="{FF2B5EF4-FFF2-40B4-BE49-F238E27FC236}">
                  <a16:creationId xmlns:a16="http://schemas.microsoft.com/office/drawing/2014/main" id="{F0FB6368-6162-400C-9AC0-F58CF8525A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2" name="Rectangle 41">
              <a:extLst>
                <a:ext uri="{FF2B5EF4-FFF2-40B4-BE49-F238E27FC236}">
                  <a16:creationId xmlns:a16="http://schemas.microsoft.com/office/drawing/2014/main" id="{07B5F496-894A-4677-BDE1-D0ABDCD98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3" name="Picture 42">
              <a:extLst>
                <a:ext uri="{FF2B5EF4-FFF2-40B4-BE49-F238E27FC236}">
                  <a16:creationId xmlns:a16="http://schemas.microsoft.com/office/drawing/2014/main" id="{66060984-F24C-454F-9216-18E3D5333FA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4" name="Picture 43">
              <a:extLst>
                <a:ext uri="{FF2B5EF4-FFF2-40B4-BE49-F238E27FC236}">
                  <a16:creationId xmlns:a16="http://schemas.microsoft.com/office/drawing/2014/main" id="{1A65851C-43A8-4582-B23B-6411FE1B25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6" name="Straight Connector 45">
            <a:extLst>
              <a:ext uri="{FF2B5EF4-FFF2-40B4-BE49-F238E27FC236}">
                <a16:creationId xmlns:a16="http://schemas.microsoft.com/office/drawing/2014/main" id="{C68D0762-2AD1-4A2A-AAB1-29818A9433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8" name="Rectangle 47">
            <a:extLst>
              <a:ext uri="{FF2B5EF4-FFF2-40B4-BE49-F238E27FC236}">
                <a16:creationId xmlns:a16="http://schemas.microsoft.com/office/drawing/2014/main" id="{B2ABF641-B59E-4DCE-936C-45E259320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B3B07250-CCED-4350-BC55-46F640C20E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51" name="Picture 50">
              <a:extLst>
                <a:ext uri="{FF2B5EF4-FFF2-40B4-BE49-F238E27FC236}">
                  <a16:creationId xmlns:a16="http://schemas.microsoft.com/office/drawing/2014/main" id="{F703DAFF-BCF0-4438-ABC0-9CACD268660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2" name="Rectangle 51">
              <a:extLst>
                <a:ext uri="{FF2B5EF4-FFF2-40B4-BE49-F238E27FC236}">
                  <a16:creationId xmlns:a16="http://schemas.microsoft.com/office/drawing/2014/main" id="{0BD60FB0-8F44-4034-8D31-74618FF51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3" name="Picture 52">
              <a:extLst>
                <a:ext uri="{FF2B5EF4-FFF2-40B4-BE49-F238E27FC236}">
                  <a16:creationId xmlns:a16="http://schemas.microsoft.com/office/drawing/2014/main" id="{D1CA9E5D-B5F0-487E-B029-3B4DFB743A7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4" name="Picture 53">
              <a:extLst>
                <a:ext uri="{FF2B5EF4-FFF2-40B4-BE49-F238E27FC236}">
                  <a16:creationId xmlns:a16="http://schemas.microsoft.com/office/drawing/2014/main" id="{4E32A033-3230-47BE-ABC1-C3C540F878C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itle 3">
            <a:extLst>
              <a:ext uri="{FF2B5EF4-FFF2-40B4-BE49-F238E27FC236}">
                <a16:creationId xmlns:a16="http://schemas.microsoft.com/office/drawing/2014/main" id="{33BEDA7E-5862-8F5F-5C97-F74E7E8C7550}"/>
              </a:ext>
            </a:extLst>
          </p:cNvPr>
          <p:cNvSpPr>
            <a:spLocks noGrp="1"/>
          </p:cNvSpPr>
          <p:nvPr>
            <p:ph type="title"/>
          </p:nvPr>
        </p:nvSpPr>
        <p:spPr>
          <a:xfrm>
            <a:off x="942643" y="982132"/>
            <a:ext cx="3631643" cy="1350363"/>
          </a:xfrm>
        </p:spPr>
        <p:txBody>
          <a:bodyPr vert="horz" lIns="91440" tIns="45720" rIns="91440" bIns="45720" rtlCol="0" anchor="b">
            <a:normAutofit/>
          </a:bodyPr>
          <a:lstStyle/>
          <a:p>
            <a:pPr>
              <a:lnSpc>
                <a:spcPct val="90000"/>
              </a:lnSpc>
            </a:pPr>
            <a:r>
              <a:rPr lang="en-US" sz="3700"/>
              <a:t>Microchip Scanning Stations</a:t>
            </a:r>
          </a:p>
        </p:txBody>
      </p:sp>
      <p:cxnSp>
        <p:nvCxnSpPr>
          <p:cNvPr id="56" name="Straight Connector 55">
            <a:extLst>
              <a:ext uri="{FF2B5EF4-FFF2-40B4-BE49-F238E27FC236}">
                <a16:creationId xmlns:a16="http://schemas.microsoft.com/office/drawing/2014/main" id="{E78C0DC0-3AE7-4C10-96E0-02E4FB0FF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09674" y="2504621"/>
            <a:ext cx="3497580"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81B93EC-EA14-A07A-9874-6FD3A1756986}"/>
              </a:ext>
            </a:extLst>
          </p:cNvPr>
          <p:cNvPicPr>
            <a:picLocks noChangeAspect="1"/>
          </p:cNvPicPr>
          <p:nvPr/>
        </p:nvPicPr>
        <p:blipFill>
          <a:blip r:embed="rId5">
            <a:extLst>
              <a:ext uri="{28A0092B-C50C-407E-A947-70E740481C1C}">
                <a14:useLocalDpi xmlns:a14="http://schemas.microsoft.com/office/drawing/2010/main" val="0"/>
              </a:ext>
            </a:extLst>
          </a:blip>
          <a:srcRect r="3" b="28725"/>
          <a:stretch>
            <a:fillRect/>
          </a:stretch>
        </p:blipFill>
        <p:spPr>
          <a:xfrm>
            <a:off x="942642" y="2837793"/>
            <a:ext cx="1866970" cy="2877237"/>
          </a:xfrm>
          <a:prstGeom prst="rect">
            <a:avLst/>
          </a:prstGeom>
        </p:spPr>
      </p:pic>
      <p:pic>
        <p:nvPicPr>
          <p:cNvPr id="12" name="Picture 11">
            <a:extLst>
              <a:ext uri="{FF2B5EF4-FFF2-40B4-BE49-F238E27FC236}">
                <a16:creationId xmlns:a16="http://schemas.microsoft.com/office/drawing/2014/main" id="{EBE12DA5-F206-4D1F-07C1-9AD4A6458BDF}"/>
              </a:ext>
            </a:extLst>
          </p:cNvPr>
          <p:cNvPicPr>
            <a:picLocks noChangeAspect="1"/>
          </p:cNvPicPr>
          <p:nvPr/>
        </p:nvPicPr>
        <p:blipFill>
          <a:blip r:embed="rId6">
            <a:extLst>
              <a:ext uri="{28A0092B-C50C-407E-A947-70E740481C1C}">
                <a14:useLocalDpi xmlns:a14="http://schemas.microsoft.com/office/drawing/2010/main" val="0"/>
              </a:ext>
            </a:extLst>
          </a:blip>
          <a:srcRect t="7135" r="1" b="16664"/>
          <a:stretch>
            <a:fillRect/>
          </a:stretch>
        </p:blipFill>
        <p:spPr>
          <a:xfrm>
            <a:off x="2868759" y="2837793"/>
            <a:ext cx="1803980" cy="1374675"/>
          </a:xfrm>
          <a:prstGeom prst="rect">
            <a:avLst/>
          </a:prstGeom>
        </p:spPr>
      </p:pic>
      <p:pic>
        <p:nvPicPr>
          <p:cNvPr id="8" name="Content Placeholder 7">
            <a:extLst>
              <a:ext uri="{FF2B5EF4-FFF2-40B4-BE49-F238E27FC236}">
                <a16:creationId xmlns:a16="http://schemas.microsoft.com/office/drawing/2014/main" id="{558EA7C5-BB38-9B66-BACB-58AC0833BCEF}"/>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t="709" r="-4" b="40149"/>
          <a:stretch>
            <a:fillRect/>
          </a:stretch>
        </p:blipFill>
        <p:spPr>
          <a:xfrm>
            <a:off x="2868759" y="4292566"/>
            <a:ext cx="1803980" cy="1422465"/>
          </a:xfrm>
          <a:prstGeom prst="rect">
            <a:avLst/>
          </a:prstGeom>
        </p:spPr>
      </p:pic>
      <p:sp>
        <p:nvSpPr>
          <p:cNvPr id="6" name="Text Placeholder 5">
            <a:extLst>
              <a:ext uri="{FF2B5EF4-FFF2-40B4-BE49-F238E27FC236}">
                <a16:creationId xmlns:a16="http://schemas.microsoft.com/office/drawing/2014/main" id="{A588A4FE-927A-E137-1F0F-6D1DED7883D3}"/>
              </a:ext>
            </a:extLst>
          </p:cNvPr>
          <p:cNvSpPr>
            <a:spLocks noGrp="1"/>
          </p:cNvSpPr>
          <p:nvPr>
            <p:ph type="body" sz="half" idx="2"/>
          </p:nvPr>
        </p:nvSpPr>
        <p:spPr>
          <a:xfrm>
            <a:off x="4953024" y="1158023"/>
            <a:ext cx="3396711" cy="4696335"/>
          </a:xfrm>
        </p:spPr>
        <p:txBody>
          <a:bodyPr vert="horz" lIns="91440" tIns="45720" rIns="91440" bIns="45720" rtlCol="0" anchor="ctr">
            <a:normAutofit lnSpcReduction="10000"/>
          </a:bodyPr>
          <a:lstStyle/>
          <a:p>
            <a:pPr marL="285750" indent="-285750" algn="l">
              <a:lnSpc>
                <a:spcPct val="90000"/>
              </a:lnSpc>
              <a:buFont typeface="Arial"/>
              <a:buChar char="•"/>
            </a:pPr>
            <a:r>
              <a:rPr lang="en-US" sz="1400"/>
              <a:t>Kern County Animal Services has partnered with Canine Creek in Tehachapi, Almost Eden Rescue in Ridgecrest, Strata Credit Union on Panama Lane, the California City Police Department and Diane Perry to install a new permanent Microchip Scan Stations in their communities.</a:t>
            </a:r>
          </a:p>
          <a:p>
            <a:pPr marL="285750" indent="-285750" algn="l">
              <a:lnSpc>
                <a:spcPct val="90000"/>
              </a:lnSpc>
              <a:buFont typeface="Arial"/>
              <a:buChar char="•"/>
            </a:pPr>
            <a:r>
              <a:rPr lang="en-US" sz="1400"/>
              <a:t>These microchip scan stations provide the public with a convenient place to have found pets scanned for a microchip, helping reunite lost pets with their families quickly and safely.</a:t>
            </a:r>
          </a:p>
          <a:p>
            <a:pPr marL="285750" indent="-285750" algn="l">
              <a:lnSpc>
                <a:spcPct val="90000"/>
              </a:lnSpc>
              <a:buFont typeface="Arial"/>
              <a:buChar char="•"/>
            </a:pPr>
            <a:r>
              <a:rPr lang="en-US" sz="1400"/>
              <a:t>KCAS is looking to expand the program by placing additional scan stations in communities throughout Kern County, including Wasco, Shafter, McFarland, Delano, Lake Isabella, Mojave, Boron, Arvin, and Southwest Bakersfield.</a:t>
            </a:r>
          </a:p>
          <a:p>
            <a:pPr marL="285750" indent="-285750" algn="l">
              <a:lnSpc>
                <a:spcPct val="90000"/>
              </a:lnSpc>
              <a:buFont typeface="Arial"/>
              <a:buChar char="•"/>
            </a:pPr>
            <a:r>
              <a:rPr lang="en-US" sz="1400"/>
              <a:t>Local businesses interested in helping improve animal welfare can host a station at no cost, with all equipment provided by Kern County Animal Services.</a:t>
            </a:r>
            <a:endParaRPr lang="en-US" sz="1400" dirty="0"/>
          </a:p>
        </p:txBody>
      </p:sp>
      <p:sp>
        <p:nvSpPr>
          <p:cNvPr id="3" name="Slide Number Placeholder 2">
            <a:extLst>
              <a:ext uri="{FF2B5EF4-FFF2-40B4-BE49-F238E27FC236}">
                <a16:creationId xmlns:a16="http://schemas.microsoft.com/office/drawing/2014/main" id="{A0067EEC-C3CB-D1B1-48D8-7F93D978F728}"/>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4B4DFE67-2FFA-4916-96EA-56D63F400339}" type="slidenum">
              <a:rPr lang="en-US" b="0" i="0" kern="1200" dirty="0">
                <a:solidFill>
                  <a:schemeClr val="tx1"/>
                </a:solidFill>
                <a:effectLst/>
                <a:latin typeface="+mn-lt"/>
                <a:ea typeface="+mn-ea"/>
                <a:cs typeface="+mn-cs"/>
              </a:rPr>
              <a:pPr lvl="0">
                <a:spcAft>
                  <a:spcPts val="600"/>
                </a:spcAft>
              </a:pPr>
              <a:t>19</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36093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199-1CA9-0A95-4D39-FDC8E3F08FDE}"/>
              </a:ext>
            </a:extLst>
          </p:cNvPr>
          <p:cNvSpPr>
            <a:spLocks noGrp="1"/>
          </p:cNvSpPr>
          <p:nvPr>
            <p:ph type="title"/>
          </p:nvPr>
        </p:nvSpPr>
        <p:spPr>
          <a:xfrm>
            <a:off x="971551" y="982132"/>
            <a:ext cx="7200897" cy="1303867"/>
          </a:xfrm>
        </p:spPr>
        <p:txBody>
          <a:bodyPr vert="horz" lIns="68580" tIns="34290" rIns="68580" bIns="34290" rtlCol="0" anchorCtr="0" compatLnSpc="1">
            <a:normAutofit/>
          </a:bodyPr>
          <a:lstStyle/>
          <a:p>
            <a:pPr>
              <a:spcBef>
                <a:spcPct val="0"/>
              </a:spcBef>
            </a:pPr>
            <a:r>
              <a:rPr lang="en-US" b="1">
                <a:solidFill>
                  <a:srgbClr val="262626"/>
                </a:solidFill>
                <a:latin typeface="+mj-lt"/>
                <a:ea typeface="+mj-ea"/>
                <a:cs typeface="+mj-cs"/>
              </a:rPr>
              <a:t>Program Highlights</a:t>
            </a:r>
            <a:br>
              <a:rPr lang="en-US" b="1">
                <a:solidFill>
                  <a:srgbClr val="262626"/>
                </a:solidFill>
                <a:latin typeface="+mj-lt"/>
                <a:ea typeface="+mj-ea"/>
                <a:cs typeface="+mj-cs"/>
              </a:rPr>
            </a:br>
            <a:r>
              <a:rPr lang="en-US">
                <a:solidFill>
                  <a:srgbClr val="262626"/>
                </a:solidFill>
                <a:latin typeface="+mj-lt"/>
                <a:ea typeface="+mj-ea"/>
                <a:cs typeface="+mj-cs"/>
              </a:rPr>
              <a:t>May 2026</a:t>
            </a:r>
            <a:endParaRPr lang="en-US" dirty="0">
              <a:solidFill>
                <a:srgbClr val="262626"/>
              </a:solidFill>
              <a:latin typeface="+mj-lt"/>
              <a:ea typeface="+mj-ea"/>
              <a:cs typeface="+mj-cs"/>
            </a:endParaRPr>
          </a:p>
        </p:txBody>
      </p:sp>
      <p:sp>
        <p:nvSpPr>
          <p:cNvPr id="3" name="Slide Number Placeholder 2">
            <a:extLst>
              <a:ext uri="{FF2B5EF4-FFF2-40B4-BE49-F238E27FC236}">
                <a16:creationId xmlns:a16="http://schemas.microsoft.com/office/drawing/2014/main" id="{31FCA1FC-E403-EBCA-6FE1-E7C0A12C16AD}"/>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smtClean="0">
                <a:solidFill>
                  <a:srgbClr val="000000"/>
                </a:solidFill>
              </a:rPr>
              <a:pPr lvl="0">
                <a:spcAft>
                  <a:spcPts val="600"/>
                </a:spcAft>
              </a:pPr>
              <a:t>2</a:t>
            </a:fld>
            <a:endParaRPr lang="en-US">
              <a:solidFill>
                <a:srgbClr val="000000"/>
              </a:solidFill>
            </a:endParaRPr>
          </a:p>
        </p:txBody>
      </p:sp>
      <p:graphicFrame>
        <p:nvGraphicFramePr>
          <p:cNvPr id="59" name="Content Placeholder 2">
            <a:extLst>
              <a:ext uri="{FF2B5EF4-FFF2-40B4-BE49-F238E27FC236}">
                <a16:creationId xmlns:a16="http://schemas.microsoft.com/office/drawing/2014/main" id="{0EDDD9EF-97BE-8799-3F4A-EFE21C10B5C3}"/>
              </a:ext>
            </a:extLst>
          </p:cNvPr>
          <p:cNvGraphicFramePr>
            <a:graphicFrameLocks noGrp="1"/>
          </p:cNvGraphicFramePr>
          <p:nvPr>
            <p:ph idx="1"/>
            <p:extLst>
              <p:ext uri="{D42A27DB-BD31-4B8C-83A1-F6EECF244321}">
                <p14:modId xmlns:p14="http://schemas.microsoft.com/office/powerpoint/2010/main" val="2083561816"/>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230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7" name="Picture 16">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17">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 name="Picture 19">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2" name="Straight Connector 21">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4" name="Rectangle 23">
            <a:extLst>
              <a:ext uri="{FF2B5EF4-FFF2-40B4-BE49-F238E27FC236}">
                <a16:creationId xmlns:a16="http://schemas.microsoft.com/office/drawing/2014/main" id="{4A2AAA7B-DD5A-486B-B28F-F19588315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3DB99B21-A649-42D2-BB86-486C2E73A0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7" name="Picture 26">
              <a:extLst>
                <a:ext uri="{FF2B5EF4-FFF2-40B4-BE49-F238E27FC236}">
                  <a16:creationId xmlns:a16="http://schemas.microsoft.com/office/drawing/2014/main" id="{4A631EEB-EF96-4032-8B47-62220C131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id="{90B37569-6E3D-4B34-AD3E-0FC79D7CB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A3A0A741-DE46-43B7-A732-2C6D71E7B1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 name="Picture 29">
              <a:extLst>
                <a:ext uri="{FF2B5EF4-FFF2-40B4-BE49-F238E27FC236}">
                  <a16:creationId xmlns:a16="http://schemas.microsoft.com/office/drawing/2014/main" id="{3FB4AD13-112F-436E-9596-F7557110C0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A0B23EF0-4841-D620-7803-BA9EC0B7073A}"/>
              </a:ext>
            </a:extLst>
          </p:cNvPr>
          <p:cNvSpPr>
            <a:spLocks noGrp="1"/>
          </p:cNvSpPr>
          <p:nvPr>
            <p:ph type="title"/>
          </p:nvPr>
        </p:nvSpPr>
        <p:spPr>
          <a:xfrm>
            <a:off x="885075" y="982132"/>
            <a:ext cx="4765975" cy="1303867"/>
          </a:xfrm>
        </p:spPr>
        <p:txBody>
          <a:bodyPr vert="horz" lIns="91440" tIns="45720" rIns="91440" bIns="45720" rtlCol="0" anchor="ctr">
            <a:normAutofit fontScale="90000"/>
          </a:bodyPr>
          <a:lstStyle/>
          <a:p>
            <a:r>
              <a:rPr lang="en-US" sz="4400" dirty="0"/>
              <a:t>Rescued from Oilfield</a:t>
            </a:r>
          </a:p>
        </p:txBody>
      </p:sp>
      <p:cxnSp>
        <p:nvCxnSpPr>
          <p:cNvPr id="32" name="Straight Connector 31">
            <a:extLst>
              <a:ext uri="{FF2B5EF4-FFF2-40B4-BE49-F238E27FC236}">
                <a16:creationId xmlns:a16="http://schemas.microsoft.com/office/drawing/2014/main" id="{496D98D9-A8AD-432E-BD4E-FF8001244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7792" y="2400639"/>
            <a:ext cx="432054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E0AD62A6-FBC2-CF09-0901-A6AFF9E864DA}"/>
              </a:ext>
            </a:extLst>
          </p:cNvPr>
          <p:cNvSpPr>
            <a:spLocks noGrp="1"/>
          </p:cNvSpPr>
          <p:nvPr>
            <p:ph type="body" sz="half" idx="2"/>
          </p:nvPr>
        </p:nvSpPr>
        <p:spPr>
          <a:xfrm>
            <a:off x="875538" y="2556932"/>
            <a:ext cx="4785049" cy="3318936"/>
          </a:xfrm>
        </p:spPr>
        <p:txBody>
          <a:bodyPr vert="horz" lIns="91440" tIns="45720" rIns="91440" bIns="45720" rtlCol="0" anchor="t">
            <a:normAutofit/>
          </a:bodyPr>
          <a:lstStyle/>
          <a:p>
            <a:pPr marL="285750" indent="-285750" algn="l">
              <a:buFont typeface="Arial" panose="020B0604020202020204" pitchFamily="34" charset="0"/>
              <a:buChar char="•"/>
            </a:pPr>
            <a:r>
              <a:rPr lang="en-US" dirty="0"/>
              <a:t>Labrea was found in Taft covered in oil. Cleaning her up took plenty of baths, hard work, and patience, but through it all, she remained an absolute sweetheart.</a:t>
            </a:r>
          </a:p>
          <a:p>
            <a:pPr marL="285750" indent="-285750" algn="l">
              <a:buFont typeface="Arial" panose="020B0604020202020204" pitchFamily="34" charset="0"/>
              <a:buChar char="•"/>
            </a:pPr>
            <a:r>
              <a:rPr lang="en-US" dirty="0"/>
              <a:t>At 4 years old and 75 pounds, Labrea showed everyone just how affectionate and resilient she is. </a:t>
            </a:r>
          </a:p>
          <a:p>
            <a:pPr marL="285750" indent="-285750" algn="l">
              <a:buFont typeface="Arial" panose="020B0604020202020204" pitchFamily="34" charset="0"/>
              <a:buChar char="•"/>
            </a:pPr>
            <a:r>
              <a:rPr lang="en-US" dirty="0"/>
              <a:t>The best part? Just a few days later, Labrea was reunited with her owner and finally headed home where she belongs.</a:t>
            </a:r>
          </a:p>
          <a:p>
            <a:pPr marL="285750" indent="-285750" algn="l">
              <a:buFont typeface="Arial" panose="020B0604020202020204" pitchFamily="34" charset="0"/>
              <a:buChar char="•"/>
            </a:pPr>
            <a:r>
              <a:rPr lang="en-US" dirty="0"/>
              <a:t>These photos show just how much oil covered her body, as well as KCAS Animal Control Officer Manning, who rescued her from the oil sump.</a:t>
            </a:r>
          </a:p>
        </p:txBody>
      </p:sp>
      <p:pic>
        <p:nvPicPr>
          <p:cNvPr id="11" name="Picture 10">
            <a:extLst>
              <a:ext uri="{FF2B5EF4-FFF2-40B4-BE49-F238E27FC236}">
                <a16:creationId xmlns:a16="http://schemas.microsoft.com/office/drawing/2014/main" id="{D91EDDDB-B932-73BA-C0FB-670A53B312F0}"/>
              </a:ext>
            </a:extLst>
          </p:cNvPr>
          <p:cNvPicPr>
            <a:picLocks noChangeAspect="1"/>
          </p:cNvPicPr>
          <p:nvPr/>
        </p:nvPicPr>
        <p:blipFill>
          <a:blip r:embed="rId5">
            <a:extLst>
              <a:ext uri="{28A0092B-C50C-407E-A947-70E740481C1C}">
                <a14:useLocalDpi xmlns:a14="http://schemas.microsoft.com/office/drawing/2010/main" val="0"/>
              </a:ext>
            </a:extLst>
          </a:blip>
          <a:srcRect t="10230" r="-3" b="16984"/>
          <a:stretch>
            <a:fillRect/>
          </a:stretch>
        </p:blipFill>
        <p:spPr>
          <a:xfrm>
            <a:off x="6102993" y="1158024"/>
            <a:ext cx="2129458" cy="2066544"/>
          </a:xfrm>
          <a:prstGeom prst="rect">
            <a:avLst/>
          </a:prstGeom>
          <a:ln w="57150" cmpd="thickThin">
            <a:solidFill>
              <a:schemeClr val="tx1">
                <a:lumMod val="50000"/>
                <a:lumOff val="50000"/>
              </a:schemeClr>
            </a:solidFill>
            <a:miter lim="800000"/>
          </a:ln>
        </p:spPr>
      </p:pic>
      <p:pic>
        <p:nvPicPr>
          <p:cNvPr id="9" name="Content Placeholder 8">
            <a:extLst>
              <a:ext uri="{FF2B5EF4-FFF2-40B4-BE49-F238E27FC236}">
                <a16:creationId xmlns:a16="http://schemas.microsoft.com/office/drawing/2014/main" id="{0B0448CD-A30C-0EE9-549D-160B5CF3A0A6}"/>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r="6" b="27316"/>
          <a:stretch>
            <a:fillRect/>
          </a:stretch>
        </p:blipFill>
        <p:spPr>
          <a:xfrm>
            <a:off x="6101589" y="3631646"/>
            <a:ext cx="2132266" cy="2066544"/>
          </a:xfrm>
          <a:prstGeom prst="rect">
            <a:avLst/>
          </a:prstGeom>
          <a:ln w="57150" cmpd="thickThin">
            <a:solidFill>
              <a:schemeClr val="tx1">
                <a:lumMod val="50000"/>
                <a:lumOff val="50000"/>
              </a:schemeClr>
            </a:solidFill>
            <a:miter lim="800000"/>
          </a:ln>
        </p:spPr>
      </p:pic>
      <p:sp>
        <p:nvSpPr>
          <p:cNvPr id="2" name="Slide Number Placeholder 1">
            <a:extLst>
              <a:ext uri="{FF2B5EF4-FFF2-40B4-BE49-F238E27FC236}">
                <a16:creationId xmlns:a16="http://schemas.microsoft.com/office/drawing/2014/main" id="{731F524F-0078-CE73-F44C-36AEDB719516}"/>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20</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57399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A4E927E-C805-3AAE-56F8-B2E95A9C035F}"/>
              </a:ext>
            </a:extLst>
          </p:cNvPr>
          <p:cNvPicPr>
            <a:picLocks noChangeAspect="1"/>
          </p:cNvPicPr>
          <p:nvPr/>
        </p:nvPicPr>
        <p:blipFill>
          <a:blip r:embed="rId2">
            <a:extLst>
              <a:ext uri="{28A0092B-C50C-407E-A947-70E740481C1C}">
                <a14:useLocalDpi xmlns:a14="http://schemas.microsoft.com/office/drawing/2010/main" val="0"/>
              </a:ext>
            </a:extLst>
          </a:blip>
          <a:srcRect t="8631" r="-2" b="37960"/>
          <a:stretch>
            <a:fillRect/>
          </a:stretch>
        </p:blipFill>
        <p:spPr>
          <a:xfrm>
            <a:off x="241300" y="321733"/>
            <a:ext cx="4256171" cy="3030842"/>
          </a:xfrm>
          <a:prstGeom prst="rect">
            <a:avLst/>
          </a:prstGeom>
        </p:spPr>
      </p:pic>
      <p:pic>
        <p:nvPicPr>
          <p:cNvPr id="7" name="Picture 6">
            <a:extLst>
              <a:ext uri="{FF2B5EF4-FFF2-40B4-BE49-F238E27FC236}">
                <a16:creationId xmlns:a16="http://schemas.microsoft.com/office/drawing/2014/main" id="{66B40096-AA74-B9DD-547A-4BED877EF0CC}"/>
              </a:ext>
            </a:extLst>
          </p:cNvPr>
          <p:cNvPicPr>
            <a:picLocks noChangeAspect="1"/>
          </p:cNvPicPr>
          <p:nvPr/>
        </p:nvPicPr>
        <p:blipFill>
          <a:blip r:embed="rId3">
            <a:extLst>
              <a:ext uri="{28A0092B-C50C-407E-A947-70E740481C1C}">
                <a14:useLocalDpi xmlns:a14="http://schemas.microsoft.com/office/drawing/2010/main" val="0"/>
              </a:ext>
            </a:extLst>
          </a:blip>
          <a:srcRect l="3600" r="-4" b="-4"/>
          <a:stretch>
            <a:fillRect/>
          </a:stretch>
        </p:blipFill>
        <p:spPr>
          <a:xfrm>
            <a:off x="241301" y="3524289"/>
            <a:ext cx="2007434" cy="2776517"/>
          </a:xfrm>
          <a:prstGeom prst="rect">
            <a:avLst/>
          </a:prstGeom>
        </p:spPr>
      </p:pic>
      <p:pic>
        <p:nvPicPr>
          <p:cNvPr id="9" name="Picture 8">
            <a:extLst>
              <a:ext uri="{FF2B5EF4-FFF2-40B4-BE49-F238E27FC236}">
                <a16:creationId xmlns:a16="http://schemas.microsoft.com/office/drawing/2014/main" id="{F66FA99D-6E03-E021-9905-7337B5EBE636}"/>
              </a:ext>
            </a:extLst>
          </p:cNvPr>
          <p:cNvPicPr>
            <a:picLocks noChangeAspect="1"/>
          </p:cNvPicPr>
          <p:nvPr/>
        </p:nvPicPr>
        <p:blipFill>
          <a:blip r:embed="rId4">
            <a:extLst>
              <a:ext uri="{28A0092B-C50C-407E-A947-70E740481C1C}">
                <a14:useLocalDpi xmlns:a14="http://schemas.microsoft.com/office/drawing/2010/main" val="0"/>
              </a:ext>
            </a:extLst>
          </a:blip>
          <a:srcRect r="4" b="1806"/>
          <a:stretch>
            <a:fillRect/>
          </a:stretch>
        </p:blipFill>
        <p:spPr>
          <a:xfrm>
            <a:off x="2369664" y="3514855"/>
            <a:ext cx="2127807" cy="2785951"/>
          </a:xfrm>
          <a:prstGeom prst="rect">
            <a:avLst/>
          </a:prstGeom>
        </p:spPr>
      </p:pic>
      <p:pic>
        <p:nvPicPr>
          <p:cNvPr id="11" name="Picture 10">
            <a:extLst>
              <a:ext uri="{FF2B5EF4-FFF2-40B4-BE49-F238E27FC236}">
                <a16:creationId xmlns:a16="http://schemas.microsoft.com/office/drawing/2014/main" id="{A2766149-7EA2-A893-D835-2EF18E8BFBAC}"/>
              </a:ext>
            </a:extLst>
          </p:cNvPr>
          <p:cNvPicPr>
            <a:picLocks noChangeAspect="1"/>
          </p:cNvPicPr>
          <p:nvPr/>
        </p:nvPicPr>
        <p:blipFill>
          <a:blip r:embed="rId5">
            <a:extLst>
              <a:ext uri="{28A0092B-C50C-407E-A947-70E740481C1C}">
                <a14:useLocalDpi xmlns:a14="http://schemas.microsoft.com/office/drawing/2010/main" val="0"/>
              </a:ext>
            </a:extLst>
          </a:blip>
          <a:srcRect r="5089" b="2"/>
          <a:stretch>
            <a:fillRect/>
          </a:stretch>
        </p:blipFill>
        <p:spPr>
          <a:xfrm>
            <a:off x="4646529" y="321733"/>
            <a:ext cx="4256169" cy="5979074"/>
          </a:xfrm>
          <a:prstGeom prst="rect">
            <a:avLst/>
          </a:prstGeom>
        </p:spPr>
      </p:pic>
      <p:sp>
        <p:nvSpPr>
          <p:cNvPr id="3" name="Slide Number Placeholder 2">
            <a:extLst>
              <a:ext uri="{FF2B5EF4-FFF2-40B4-BE49-F238E27FC236}">
                <a16:creationId xmlns:a16="http://schemas.microsoft.com/office/drawing/2014/main" id="{40EC794B-312D-16CA-E4CA-BC565C8EEF45}"/>
              </a:ext>
            </a:extLst>
          </p:cNvPr>
          <p:cNvSpPr>
            <a:spLocks noGrp="1"/>
          </p:cNvSpPr>
          <p:nvPr>
            <p:ph type="sldNum" sz="quarter" idx="12"/>
          </p:nvPr>
        </p:nvSpPr>
        <p:spPr>
          <a:xfrm>
            <a:off x="6457950" y="6356350"/>
            <a:ext cx="2057400" cy="365125"/>
          </a:xfrm>
        </p:spPr>
        <p:txBody>
          <a:bodyPr vert="horz" lIns="91440" tIns="45720" rIns="91440" bIns="45720" rtlCol="0">
            <a:normAutofit/>
          </a:bodyPr>
          <a:lstStyle/>
          <a:p>
            <a:pPr lvl="0">
              <a:spcAft>
                <a:spcPts val="600"/>
              </a:spcAft>
            </a:pPr>
            <a:fld id="{4B4DFE67-2FFA-4916-96EA-56D63F400339}" type="slidenum">
              <a:rPr lang="en-US" b="0" i="0" kern="1200" smtClean="0">
                <a:effectLst/>
                <a:latin typeface="+mn-lt"/>
                <a:ea typeface="+mn-ea"/>
                <a:cs typeface="+mn-cs"/>
              </a:rPr>
              <a:pPr lvl="0">
                <a:spcAft>
                  <a:spcPts val="600"/>
                </a:spcAft>
              </a:pPr>
              <a:t>21</a:t>
            </a:fld>
            <a:endParaRPr lang="en-US" b="0" i="0" kern="1200">
              <a:effectLst/>
              <a:latin typeface="+mn-lt"/>
              <a:ea typeface="+mn-ea"/>
              <a:cs typeface="+mn-cs"/>
            </a:endParaRPr>
          </a:p>
        </p:txBody>
      </p:sp>
    </p:spTree>
    <p:extLst>
      <p:ext uri="{BB962C8B-B14F-4D97-AF65-F5344CB8AC3E}">
        <p14:creationId xmlns:p14="http://schemas.microsoft.com/office/powerpoint/2010/main" val="1293232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661AA-7EAF-BA5B-F40E-E5A6914C0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9BB75-74E9-3CD5-8162-9527105C695E}"/>
              </a:ext>
            </a:extLst>
          </p:cNvPr>
          <p:cNvSpPr>
            <a:spLocks noGrp="1"/>
          </p:cNvSpPr>
          <p:nvPr>
            <p:ph type="title"/>
          </p:nvPr>
        </p:nvSpPr>
        <p:spPr>
          <a:xfrm>
            <a:off x="971551" y="982132"/>
            <a:ext cx="7200897" cy="1303867"/>
          </a:xfrm>
        </p:spPr>
        <p:txBody>
          <a:bodyPr>
            <a:normAutofit/>
          </a:bodyPr>
          <a:lstStyle/>
          <a:p>
            <a:pPr>
              <a:lnSpc>
                <a:spcPct val="90000"/>
              </a:lnSpc>
            </a:pPr>
            <a:r>
              <a:rPr lang="en-US" b="1" dirty="0">
                <a:solidFill>
                  <a:srgbClr val="262626"/>
                </a:solidFill>
              </a:rPr>
              <a:t>Volunteer Program</a:t>
            </a:r>
            <a:br>
              <a:rPr lang="en-US" b="1" dirty="0">
                <a:solidFill>
                  <a:srgbClr val="262626"/>
                </a:solidFill>
              </a:rPr>
            </a:br>
            <a:r>
              <a:rPr lang="en-US" sz="3200" dirty="0">
                <a:solidFill>
                  <a:srgbClr val="262626"/>
                </a:solidFill>
              </a:rPr>
              <a:t>May 2026</a:t>
            </a:r>
          </a:p>
        </p:txBody>
      </p:sp>
      <p:graphicFrame>
        <p:nvGraphicFramePr>
          <p:cNvPr id="4" name="Content Placeholder 3">
            <a:extLst>
              <a:ext uri="{FF2B5EF4-FFF2-40B4-BE49-F238E27FC236}">
                <a16:creationId xmlns:a16="http://schemas.microsoft.com/office/drawing/2014/main" id="{AB54A653-5EB5-BEF2-1E21-740DE5F67FAB}"/>
              </a:ext>
            </a:extLst>
          </p:cNvPr>
          <p:cNvGraphicFramePr>
            <a:graphicFrameLocks noGrp="1"/>
          </p:cNvGraphicFramePr>
          <p:nvPr>
            <p:ph idx="1"/>
            <p:extLst>
              <p:ext uri="{D42A27DB-BD31-4B8C-83A1-F6EECF244321}">
                <p14:modId xmlns:p14="http://schemas.microsoft.com/office/powerpoint/2010/main" val="1155342"/>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829E020B-BD62-F752-770F-4D1B9DD451BE}"/>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22</a:t>
            </a:fld>
            <a:endParaRPr lang="en-US">
              <a:solidFill>
                <a:srgbClr val="000000"/>
              </a:solidFill>
            </a:endParaRPr>
          </a:p>
        </p:txBody>
      </p:sp>
    </p:spTree>
    <p:extLst>
      <p:ext uri="{BB962C8B-B14F-4D97-AF65-F5344CB8AC3E}">
        <p14:creationId xmlns:p14="http://schemas.microsoft.com/office/powerpoint/2010/main" val="2921348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40897D5-E182-4DD4-9255-96746D9020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1" name="Picture 20">
              <a:extLst>
                <a:ext uri="{FF2B5EF4-FFF2-40B4-BE49-F238E27FC236}">
                  <a16:creationId xmlns:a16="http://schemas.microsoft.com/office/drawing/2014/main" id="{C0FD0553-AEA5-4A61-8728-50405BB684A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C3FA24DB-9246-4DB0-B2B6-3CD25F01D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AC840120-3AFB-4334-ABD7-311E2731BFF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558152D2-87B8-435C-B89E-A05DA793FB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6" name="Straight Connector 25">
            <a:extLst>
              <a:ext uri="{FF2B5EF4-FFF2-40B4-BE49-F238E27FC236}">
                <a16:creationId xmlns:a16="http://schemas.microsoft.com/office/drawing/2014/main" id="{3193E6E1-8D9B-4B05-9EE5-B27FB1AA3A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8" name="Rectangle 27">
            <a:extLst>
              <a:ext uri="{FF2B5EF4-FFF2-40B4-BE49-F238E27FC236}">
                <a16:creationId xmlns:a16="http://schemas.microsoft.com/office/drawing/2014/main" id="{FC67DA6C-8309-412C-AE00-2130BFCB1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0265F1BD-4861-49D8-A86E-2B172B361B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1" name="Picture 30">
              <a:extLst>
                <a:ext uri="{FF2B5EF4-FFF2-40B4-BE49-F238E27FC236}">
                  <a16:creationId xmlns:a16="http://schemas.microsoft.com/office/drawing/2014/main" id="{DB4970A5-A0AC-4011-B050-85C241AD325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id="{F5887F88-EE52-408B-BB7E-44543B57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A958E468-5B42-4219-BBD8-C1E42D72B3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4" name="Picture 33">
              <a:extLst>
                <a:ext uri="{FF2B5EF4-FFF2-40B4-BE49-F238E27FC236}">
                  <a16:creationId xmlns:a16="http://schemas.microsoft.com/office/drawing/2014/main" id="{2F19D3D2-543E-46C0-99F9-C6358564712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itle 3">
            <a:extLst>
              <a:ext uri="{FF2B5EF4-FFF2-40B4-BE49-F238E27FC236}">
                <a16:creationId xmlns:a16="http://schemas.microsoft.com/office/drawing/2014/main" id="{19B4A7F6-4E97-BD11-CF83-0BF286952CF8}"/>
              </a:ext>
            </a:extLst>
          </p:cNvPr>
          <p:cNvSpPr>
            <a:spLocks noGrp="1"/>
          </p:cNvSpPr>
          <p:nvPr>
            <p:ph type="title"/>
          </p:nvPr>
        </p:nvSpPr>
        <p:spPr>
          <a:xfrm>
            <a:off x="877923" y="982132"/>
            <a:ext cx="3500261" cy="1303867"/>
          </a:xfrm>
        </p:spPr>
        <p:txBody>
          <a:bodyPr vert="horz" lIns="91440" tIns="45720" rIns="91440" bIns="45720" rtlCol="0" anchor="ctr">
            <a:normAutofit/>
          </a:bodyPr>
          <a:lstStyle/>
          <a:p>
            <a:pPr>
              <a:lnSpc>
                <a:spcPct val="90000"/>
              </a:lnSpc>
            </a:pPr>
            <a:r>
              <a:rPr lang="en-US" sz="4100"/>
              <a:t>Dog Walking Class</a:t>
            </a:r>
          </a:p>
        </p:txBody>
      </p:sp>
      <p:cxnSp>
        <p:nvCxnSpPr>
          <p:cNvPr id="36" name="Straight Connector 35">
            <a:extLst>
              <a:ext uri="{FF2B5EF4-FFF2-40B4-BE49-F238E27FC236}">
                <a16:creationId xmlns:a16="http://schemas.microsoft.com/office/drawing/2014/main" id="{88C962A0-AE17-42B0-87F6-8B05C334FA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929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Content Placeholder 4">
            <a:extLst>
              <a:ext uri="{FF2B5EF4-FFF2-40B4-BE49-F238E27FC236}">
                <a16:creationId xmlns:a16="http://schemas.microsoft.com/office/drawing/2014/main" id="{20AC861C-1C93-B73C-5BF6-E0F0F14DED98}"/>
              </a:ext>
            </a:extLst>
          </p:cNvPr>
          <p:cNvSpPr>
            <a:spLocks noGrp="1"/>
          </p:cNvSpPr>
          <p:nvPr>
            <p:ph type="body" sz="half" idx="2"/>
          </p:nvPr>
        </p:nvSpPr>
        <p:spPr>
          <a:xfrm>
            <a:off x="875538" y="2556932"/>
            <a:ext cx="3505030" cy="3318936"/>
          </a:xfrm>
        </p:spPr>
        <p:txBody>
          <a:bodyPr vert="horz" lIns="91440" tIns="45720" rIns="91440" bIns="45720" rtlCol="0" anchor="t">
            <a:normAutofit/>
          </a:bodyPr>
          <a:lstStyle/>
          <a:p>
            <a:pPr algn="l">
              <a:lnSpc>
                <a:spcPct val="90000"/>
              </a:lnSpc>
              <a:buFont typeface="Arial"/>
              <a:buChar char="•"/>
            </a:pPr>
            <a:r>
              <a:rPr lang="en-US" sz="1200" dirty="0"/>
              <a:t>Kern County Animal Services recently hosted a dog walking class led by Community Engagement Coordinator Berkeley Hanley, giving volunteers the opportunity to learn how they can expand the positive impact they make on the animals in our shelter.</a:t>
            </a:r>
          </a:p>
          <a:p>
            <a:pPr algn="l">
              <a:lnSpc>
                <a:spcPct val="90000"/>
              </a:lnSpc>
              <a:buFont typeface="Arial"/>
              <a:buChar char="•"/>
            </a:pPr>
            <a:r>
              <a:rPr lang="en-US" sz="1200" dirty="0"/>
              <a:t>With the shelter over capacity, many dogs are spending long hours in their kennels. Volunteers help provide much-needed exercise, enrichment, and socialization through simple walks that reduce stress, improve behavior, and can even increase a dog's chances of adoption.</a:t>
            </a:r>
          </a:p>
          <a:p>
            <a:pPr algn="l">
              <a:lnSpc>
                <a:spcPct val="90000"/>
              </a:lnSpc>
              <a:buFont typeface="Arial"/>
              <a:buChar char="•"/>
            </a:pPr>
            <a:r>
              <a:rPr lang="en-US" sz="1200" dirty="0"/>
              <a:t>Participants also learned about opportunities to assist with multi-dog playgroups and the Streets of Bakersfield program. Just one hour of volunteering can make a meaningful difference in a shelter dog's day.</a:t>
            </a:r>
          </a:p>
          <a:p>
            <a:pPr algn="l">
              <a:lnSpc>
                <a:spcPct val="90000"/>
              </a:lnSpc>
              <a:buFont typeface="Arial"/>
              <a:buChar char="•"/>
            </a:pPr>
            <a:endParaRPr lang="en-US" sz="1200" dirty="0"/>
          </a:p>
        </p:txBody>
      </p:sp>
      <p:pic>
        <p:nvPicPr>
          <p:cNvPr id="9" name="Picture Placeholder 8">
            <a:extLst>
              <a:ext uri="{FF2B5EF4-FFF2-40B4-BE49-F238E27FC236}">
                <a16:creationId xmlns:a16="http://schemas.microsoft.com/office/drawing/2014/main" id="{D9CBD4AA-3C98-5EB0-A924-1BC23C31868A}"/>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19433" r="19433"/>
          <a:stretch>
            <a:fillRect/>
          </a:stretch>
        </p:blipFill>
        <p:spPr>
          <a:xfrm>
            <a:off x="4981559" y="1253744"/>
            <a:ext cx="1196279" cy="1956816"/>
          </a:xfrm>
          <a:prstGeom prst="rect">
            <a:avLst/>
          </a:prstGeom>
        </p:spPr>
      </p:pic>
      <p:pic>
        <p:nvPicPr>
          <p:cNvPr id="13" name="Picture 12">
            <a:extLst>
              <a:ext uri="{FF2B5EF4-FFF2-40B4-BE49-F238E27FC236}">
                <a16:creationId xmlns:a16="http://schemas.microsoft.com/office/drawing/2014/main" id="{F5B4C295-3859-A89F-E25C-9DC37C715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233" y="3643470"/>
            <a:ext cx="1691027" cy="1691027"/>
          </a:xfrm>
          <a:prstGeom prst="rect">
            <a:avLst/>
          </a:prstGeom>
        </p:spPr>
      </p:pic>
      <p:pic>
        <p:nvPicPr>
          <p:cNvPr id="11" name="Picture 10">
            <a:extLst>
              <a:ext uri="{FF2B5EF4-FFF2-40B4-BE49-F238E27FC236}">
                <a16:creationId xmlns:a16="http://schemas.microsoft.com/office/drawing/2014/main" id="{28FA85AE-C63E-5088-A469-E79B6B041E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3644" y="1542376"/>
            <a:ext cx="1691122" cy="1691122"/>
          </a:xfrm>
          <a:prstGeom prst="rect">
            <a:avLst/>
          </a:prstGeom>
        </p:spPr>
      </p:pic>
      <p:pic>
        <p:nvPicPr>
          <p:cNvPr id="15" name="Picture 14">
            <a:extLst>
              <a:ext uri="{FF2B5EF4-FFF2-40B4-BE49-F238E27FC236}">
                <a16:creationId xmlns:a16="http://schemas.microsoft.com/office/drawing/2014/main" id="{D2088C71-A075-A99B-AA44-3CB061A2E0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3047" y="3804503"/>
            <a:ext cx="1691122" cy="1691122"/>
          </a:xfrm>
          <a:prstGeom prst="rect">
            <a:avLst/>
          </a:prstGeom>
        </p:spPr>
      </p:pic>
      <p:sp>
        <p:nvSpPr>
          <p:cNvPr id="3" name="Slide Number Placeholder 2">
            <a:extLst>
              <a:ext uri="{FF2B5EF4-FFF2-40B4-BE49-F238E27FC236}">
                <a16:creationId xmlns:a16="http://schemas.microsoft.com/office/drawing/2014/main" id="{B9CBA2F4-D98E-B018-25CC-A216AF314B50}"/>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4B4DFE67-2FFA-4916-96EA-56D63F400339}" type="slidenum">
              <a:rPr lang="en-US" b="0" i="0" kern="1200" dirty="0">
                <a:solidFill>
                  <a:schemeClr val="tx1"/>
                </a:solidFill>
                <a:effectLst/>
                <a:latin typeface="+mn-lt"/>
                <a:ea typeface="+mn-ea"/>
                <a:cs typeface="+mn-cs"/>
              </a:rPr>
              <a:pPr lvl="0">
                <a:spcAft>
                  <a:spcPts val="600"/>
                </a:spcAft>
              </a:pPr>
              <a:t>23</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57055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485CAAAE-B9C2-8A54-64E6-5107BE215227}"/>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8" name="Picture 17">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 name="Rectangle 18">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 name="Picture 19">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1" name="Picture 20">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3" name="Straight Connector 22">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5" name="Rectangle 24">
            <a:extLst>
              <a:ext uri="{FF2B5EF4-FFF2-40B4-BE49-F238E27FC236}">
                <a16:creationId xmlns:a16="http://schemas.microsoft.com/office/drawing/2014/main" id="{1D39ECD8-0E3E-43C1-9E56-3604E9A15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B592F0F-402B-4FF5-BC6B-00A024655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8" name="Picture 27">
              <a:extLst>
                <a:ext uri="{FF2B5EF4-FFF2-40B4-BE49-F238E27FC236}">
                  <a16:creationId xmlns:a16="http://schemas.microsoft.com/office/drawing/2014/main" id="{8EF0DA20-3B85-45BF-BA3A-BFB1E8447C8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8777C3F1-A465-43B3-85B0-DD54F9F15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 name="Picture 29">
              <a:extLst>
                <a:ext uri="{FF2B5EF4-FFF2-40B4-BE49-F238E27FC236}">
                  <a16:creationId xmlns:a16="http://schemas.microsoft.com/office/drawing/2014/main" id="{1DB29FDA-E291-482E-AAF5-3E0C5C3214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1" name="Picture 30">
              <a:extLst>
                <a:ext uri="{FF2B5EF4-FFF2-40B4-BE49-F238E27FC236}">
                  <a16:creationId xmlns:a16="http://schemas.microsoft.com/office/drawing/2014/main" id="{00024A88-E45C-43D3-B94F-346AF518B1C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2556A58E-A7FB-898E-7337-1DBC5F07DCDD}"/>
              </a:ext>
            </a:extLst>
          </p:cNvPr>
          <p:cNvSpPr>
            <a:spLocks noGrp="1"/>
          </p:cNvSpPr>
          <p:nvPr>
            <p:ph type="title"/>
          </p:nvPr>
        </p:nvSpPr>
        <p:spPr>
          <a:xfrm>
            <a:off x="877923" y="982132"/>
            <a:ext cx="3420801" cy="1416721"/>
          </a:xfrm>
        </p:spPr>
        <p:txBody>
          <a:bodyPr vert="horz" lIns="91440" tIns="45720" rIns="91440" bIns="45720" rtlCol="0" anchor="ctr">
            <a:normAutofit/>
          </a:bodyPr>
          <a:lstStyle/>
          <a:p>
            <a:r>
              <a:rPr lang="en-US" sz="3500" b="1"/>
              <a:t>Rice Sock Superheroes</a:t>
            </a:r>
            <a:endParaRPr lang="en-US" sz="3500"/>
          </a:p>
        </p:txBody>
      </p:sp>
      <p:cxnSp>
        <p:nvCxnSpPr>
          <p:cNvPr id="33" name="Straight Connector 32">
            <a:extLst>
              <a:ext uri="{FF2B5EF4-FFF2-40B4-BE49-F238E27FC236}">
                <a16:creationId xmlns:a16="http://schemas.microsoft.com/office/drawing/2014/main" id="{DFBD34B5-7777-4A8A-8ED2-97A4A3C27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56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B75314FE-35F4-45C3-A4AB-334DBCCA8DC0}"/>
              </a:ext>
            </a:extLst>
          </p:cNvPr>
          <p:cNvSpPr>
            <a:spLocks noGrp="1"/>
          </p:cNvSpPr>
          <p:nvPr>
            <p:ph type="body" sz="half" idx="2"/>
          </p:nvPr>
        </p:nvSpPr>
        <p:spPr>
          <a:xfrm>
            <a:off x="875538" y="2556932"/>
            <a:ext cx="3425571" cy="3318936"/>
          </a:xfrm>
        </p:spPr>
        <p:txBody>
          <a:bodyPr vert="horz" lIns="91440" tIns="45720" rIns="91440" bIns="45720" rtlCol="0" anchor="t">
            <a:normAutofit fontScale="92500" lnSpcReduction="20000"/>
          </a:bodyPr>
          <a:lstStyle/>
          <a:p>
            <a:pPr marL="285750" indent="-285750" algn="l">
              <a:buFont typeface="Arial" panose="020B0604020202020204" pitchFamily="34" charset="0"/>
              <a:buChar char="•"/>
            </a:pPr>
            <a:r>
              <a:rPr lang="en-US" sz="1400" dirty="0"/>
              <a:t>Heroes of all ages joined us at the shelter during our “Just 1 Dog” adoption event to help create lifesaving rice socks for the newborn kittens in our care. These simple, heated socks provide critical warmth for orphaned kittens who are too young to regulate their own body temperature, giving them a better chance to thrive.</a:t>
            </a:r>
          </a:p>
          <a:p>
            <a:pPr marL="285750" indent="-285750" algn="l">
              <a:buFont typeface="Arial" panose="020B0604020202020204" pitchFamily="34" charset="0"/>
              <a:buChar char="•"/>
            </a:pPr>
            <a:r>
              <a:rPr lang="en-US" sz="1400" dirty="0"/>
              <a:t>Thanks to the hard work and compassion of our community, more than </a:t>
            </a:r>
            <a:r>
              <a:rPr lang="en-US" sz="1400" b="1" dirty="0"/>
              <a:t>120 rice socks</a:t>
            </a:r>
            <a:r>
              <a:rPr lang="en-US" sz="1400" dirty="0"/>
              <a:t> were filled during the event! The response was so amazing that we ran out of rice!</a:t>
            </a:r>
          </a:p>
          <a:p>
            <a:pPr marL="285750" indent="-285750" algn="l">
              <a:buFont typeface="Arial" panose="020B0604020202020204" pitchFamily="34" charset="0"/>
              <a:buChar char="•"/>
            </a:pPr>
            <a:r>
              <a:rPr lang="en-US" sz="1400" dirty="0"/>
              <a:t>A huge thank you to everyone who spent part of their day helping our tiniest and most vulnerable shelter residents. Every rice sock made will provide comfort and warmth to kittens who need it most, and every helping hand made a difference.</a:t>
            </a:r>
          </a:p>
        </p:txBody>
      </p:sp>
      <p:pic>
        <p:nvPicPr>
          <p:cNvPr id="8" name="Picture 7">
            <a:extLst>
              <a:ext uri="{FF2B5EF4-FFF2-40B4-BE49-F238E27FC236}">
                <a16:creationId xmlns:a16="http://schemas.microsoft.com/office/drawing/2014/main" id="{ADBFC300-41F7-2065-AF9A-7A5784F9772E}"/>
              </a:ext>
            </a:extLst>
          </p:cNvPr>
          <p:cNvPicPr>
            <a:picLocks noChangeAspect="1"/>
          </p:cNvPicPr>
          <p:nvPr/>
        </p:nvPicPr>
        <p:blipFill>
          <a:blip r:embed="rId5">
            <a:extLst>
              <a:ext uri="{28A0092B-C50C-407E-A947-70E740481C1C}">
                <a14:useLocalDpi xmlns:a14="http://schemas.microsoft.com/office/drawing/2010/main" val="0"/>
              </a:ext>
            </a:extLst>
          </a:blip>
          <a:srcRect l="12757" r="9548" b="-5"/>
          <a:stretch>
            <a:fillRect/>
          </a:stretch>
        </p:blipFill>
        <p:spPr>
          <a:xfrm>
            <a:off x="4570085" y="821175"/>
            <a:ext cx="1938040" cy="2494531"/>
          </a:xfrm>
          <a:prstGeom prst="rect">
            <a:avLst/>
          </a:prstGeom>
        </p:spPr>
      </p:pic>
      <p:sp>
        <p:nvSpPr>
          <p:cNvPr id="35" name="Rectangle 34">
            <a:extLst>
              <a:ext uri="{FF2B5EF4-FFF2-40B4-BE49-F238E27FC236}">
                <a16:creationId xmlns:a16="http://schemas.microsoft.com/office/drawing/2014/main" id="{018F8D27-BFDB-4BF9-A512-FF930275B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1614" y="821175"/>
            <a:ext cx="1882763"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EFD27A-2C43-6FA2-C0C1-176D66230094}"/>
              </a:ext>
            </a:extLst>
          </p:cNvPr>
          <p:cNvPicPr>
            <a:picLocks noChangeAspect="1"/>
          </p:cNvPicPr>
          <p:nvPr/>
        </p:nvPicPr>
        <p:blipFill>
          <a:blip r:embed="rId6">
            <a:extLst>
              <a:ext uri="{28A0092B-C50C-407E-A947-70E740481C1C}">
                <a14:useLocalDpi xmlns:a14="http://schemas.microsoft.com/office/drawing/2010/main" val="0"/>
              </a:ext>
            </a:extLst>
          </a:blip>
          <a:srcRect l="11683" r="12837" b="-5"/>
          <a:stretch>
            <a:fillRect/>
          </a:stretch>
        </p:blipFill>
        <p:spPr>
          <a:xfrm>
            <a:off x="6641614" y="821175"/>
            <a:ext cx="1882763" cy="2494531"/>
          </a:xfrm>
          <a:prstGeom prst="rect">
            <a:avLst/>
          </a:prstGeom>
        </p:spPr>
      </p:pic>
      <p:sp>
        <p:nvSpPr>
          <p:cNvPr id="2" name="Slide Number Placeholder 1">
            <a:extLst>
              <a:ext uri="{FF2B5EF4-FFF2-40B4-BE49-F238E27FC236}">
                <a16:creationId xmlns:a16="http://schemas.microsoft.com/office/drawing/2014/main" id="{EA35A14D-745D-73A2-0789-12C0739ABB46}"/>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24</a:t>
            </a:fld>
            <a:endParaRPr lang="en-US" b="0" i="0" kern="1200" dirty="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6353D3ED-39B1-FCD1-B0E2-977EB9CF224F}"/>
              </a:ext>
            </a:extLst>
          </p:cNvPr>
          <p:cNvPicPr>
            <a:picLocks noChangeAspect="1"/>
          </p:cNvPicPr>
          <p:nvPr/>
        </p:nvPicPr>
        <p:blipFill>
          <a:blip r:embed="rId7">
            <a:extLst>
              <a:ext uri="{28A0092B-C50C-407E-A947-70E740481C1C}">
                <a14:useLocalDpi xmlns:a14="http://schemas.microsoft.com/office/drawing/2010/main" val="0"/>
              </a:ext>
            </a:extLst>
          </a:blip>
          <a:srcRect t="3394" r="-2" b="33819"/>
          <a:stretch>
            <a:fillRect/>
          </a:stretch>
        </p:blipFill>
        <p:spPr>
          <a:xfrm>
            <a:off x="4570086" y="3453833"/>
            <a:ext cx="3948060" cy="2478837"/>
          </a:xfrm>
          <a:prstGeom prst="rect">
            <a:avLst/>
          </a:prstGeom>
        </p:spPr>
      </p:pic>
    </p:spTree>
    <p:extLst>
      <p:ext uri="{BB962C8B-B14F-4D97-AF65-F5344CB8AC3E}">
        <p14:creationId xmlns:p14="http://schemas.microsoft.com/office/powerpoint/2010/main" val="321948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E3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pic>
        <p:nvPicPr>
          <p:cNvPr id="7" name="Picture 6">
            <a:extLst>
              <a:ext uri="{FF2B5EF4-FFF2-40B4-BE49-F238E27FC236}">
                <a16:creationId xmlns:a16="http://schemas.microsoft.com/office/drawing/2014/main" id="{C943F672-ACBD-FEE3-F970-A024C98290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57168" y="1149305"/>
            <a:ext cx="4615479" cy="4615479"/>
          </a:xfrm>
          <a:prstGeom prst="rect">
            <a:avLst/>
          </a:prstGeom>
        </p:spPr>
      </p:pic>
      <p:grpSp>
        <p:nvGrpSpPr>
          <p:cNvPr id="16" name="Group 15">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17"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8" name="Picture 17">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9"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0" name="Picture 19">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5" name="Slide Number Placeholder 4">
            <a:extLst>
              <a:ext uri="{FF2B5EF4-FFF2-40B4-BE49-F238E27FC236}">
                <a16:creationId xmlns:a16="http://schemas.microsoft.com/office/drawing/2014/main" id="{538CEF15-6A15-2D9C-E7D9-D336C791E6EC}"/>
              </a:ext>
            </a:extLst>
          </p:cNvPr>
          <p:cNvSpPr>
            <a:spLocks noGrp="1"/>
          </p:cNvSpPr>
          <p:nvPr>
            <p:ph type="sldNum" sz="quarter" idx="12"/>
          </p:nvPr>
        </p:nvSpPr>
        <p:spPr>
          <a:xfrm>
            <a:off x="7765425" y="5969000"/>
            <a:ext cx="407023" cy="279400"/>
          </a:xfrm>
        </p:spPr>
        <p:txBody>
          <a:bodyPr>
            <a:normAutofit/>
          </a:bodyPr>
          <a:lstStyle/>
          <a:p>
            <a:pPr lvl="0">
              <a:spcAft>
                <a:spcPts val="600"/>
              </a:spcAft>
            </a:pPr>
            <a:fld id="{0ACB39C5-0934-4BBC-8F90-8FC73B1AB70F}" type="slidenum">
              <a:rPr lang="en-US" smtClean="0"/>
              <a:pPr lvl="0">
                <a:spcAft>
                  <a:spcPts val="600"/>
                </a:spcAft>
              </a:pPr>
              <a:t>25</a:t>
            </a:fld>
            <a:endParaRPr lang="en-US"/>
          </a:p>
        </p:txBody>
      </p:sp>
    </p:spTree>
    <p:extLst>
      <p:ext uri="{BB962C8B-B14F-4D97-AF65-F5344CB8AC3E}">
        <p14:creationId xmlns:p14="http://schemas.microsoft.com/office/powerpoint/2010/main" val="514713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C40897D5-E182-4DD4-9255-96746D9020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47" name="Picture 46">
              <a:extLst>
                <a:ext uri="{FF2B5EF4-FFF2-40B4-BE49-F238E27FC236}">
                  <a16:creationId xmlns:a16="http://schemas.microsoft.com/office/drawing/2014/main" id="{C0FD0553-AEA5-4A61-8728-50405BB684A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8" name="Rectangle 47">
              <a:extLst>
                <a:ext uri="{FF2B5EF4-FFF2-40B4-BE49-F238E27FC236}">
                  <a16:creationId xmlns:a16="http://schemas.microsoft.com/office/drawing/2014/main" id="{C3FA24DB-9246-4DB0-B2B6-3CD25F01D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9" name="Picture 48">
              <a:extLst>
                <a:ext uri="{FF2B5EF4-FFF2-40B4-BE49-F238E27FC236}">
                  <a16:creationId xmlns:a16="http://schemas.microsoft.com/office/drawing/2014/main" id="{AC840120-3AFB-4334-ABD7-311E2731BFF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0" name="Picture 49">
              <a:extLst>
                <a:ext uri="{FF2B5EF4-FFF2-40B4-BE49-F238E27FC236}">
                  <a16:creationId xmlns:a16="http://schemas.microsoft.com/office/drawing/2014/main" id="{558152D2-87B8-435C-B89E-A05DA793FB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2" name="Straight Connector 51">
            <a:extLst>
              <a:ext uri="{FF2B5EF4-FFF2-40B4-BE49-F238E27FC236}">
                <a16:creationId xmlns:a16="http://schemas.microsoft.com/office/drawing/2014/main" id="{3193E6E1-8D9B-4B05-9EE5-B27FB1AA3A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54" name="Rectangle 53">
            <a:extLst>
              <a:ext uri="{FF2B5EF4-FFF2-40B4-BE49-F238E27FC236}">
                <a16:creationId xmlns:a16="http://schemas.microsoft.com/office/drawing/2014/main" id="{FC67DA6C-8309-412C-AE00-2130BFCB1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0265F1BD-4861-49D8-A86E-2B172B361B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57" name="Picture 56">
              <a:extLst>
                <a:ext uri="{FF2B5EF4-FFF2-40B4-BE49-F238E27FC236}">
                  <a16:creationId xmlns:a16="http://schemas.microsoft.com/office/drawing/2014/main" id="{DB4970A5-A0AC-4011-B050-85C241AD325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8" name="Rectangle 57">
              <a:extLst>
                <a:ext uri="{FF2B5EF4-FFF2-40B4-BE49-F238E27FC236}">
                  <a16:creationId xmlns:a16="http://schemas.microsoft.com/office/drawing/2014/main" id="{F5887F88-EE52-408B-BB7E-44543B57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9" name="Picture 58">
              <a:extLst>
                <a:ext uri="{FF2B5EF4-FFF2-40B4-BE49-F238E27FC236}">
                  <a16:creationId xmlns:a16="http://schemas.microsoft.com/office/drawing/2014/main" id="{A958E468-5B42-4219-BBD8-C1E42D72B3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0" name="Picture 59">
              <a:extLst>
                <a:ext uri="{FF2B5EF4-FFF2-40B4-BE49-F238E27FC236}">
                  <a16:creationId xmlns:a16="http://schemas.microsoft.com/office/drawing/2014/main" id="{2F19D3D2-543E-46C0-99F9-C6358564712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9" name="Title 38">
            <a:extLst>
              <a:ext uri="{FF2B5EF4-FFF2-40B4-BE49-F238E27FC236}">
                <a16:creationId xmlns:a16="http://schemas.microsoft.com/office/drawing/2014/main" id="{29C305A7-FFC6-A749-793D-36DF9C95E3A6}"/>
              </a:ext>
            </a:extLst>
          </p:cNvPr>
          <p:cNvSpPr>
            <a:spLocks noGrp="1"/>
          </p:cNvSpPr>
          <p:nvPr>
            <p:ph type="title"/>
          </p:nvPr>
        </p:nvSpPr>
        <p:spPr>
          <a:xfrm>
            <a:off x="877923" y="982132"/>
            <a:ext cx="3500261" cy="1303867"/>
          </a:xfrm>
        </p:spPr>
        <p:txBody>
          <a:bodyPr vert="horz" lIns="91440" tIns="45720" rIns="91440" bIns="45720" rtlCol="0" anchor="ctr">
            <a:noAutofit/>
          </a:bodyPr>
          <a:lstStyle/>
          <a:p>
            <a:r>
              <a:rPr lang="en-US" sz="2800" b="1" dirty="0"/>
              <a:t>Community Animal Welfare Meeting</a:t>
            </a:r>
          </a:p>
        </p:txBody>
      </p:sp>
      <p:cxnSp>
        <p:nvCxnSpPr>
          <p:cNvPr id="62" name="Straight Connector 61">
            <a:extLst>
              <a:ext uri="{FF2B5EF4-FFF2-40B4-BE49-F238E27FC236}">
                <a16:creationId xmlns:a16="http://schemas.microsoft.com/office/drawing/2014/main" id="{88C962A0-AE17-42B0-87F6-8B05C334FA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929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 Placeholder 40">
            <a:extLst>
              <a:ext uri="{FF2B5EF4-FFF2-40B4-BE49-F238E27FC236}">
                <a16:creationId xmlns:a16="http://schemas.microsoft.com/office/drawing/2014/main" id="{80EC8553-CB52-A781-A00B-A57232BF43EF}"/>
              </a:ext>
            </a:extLst>
          </p:cNvPr>
          <p:cNvSpPr>
            <a:spLocks noGrp="1"/>
          </p:cNvSpPr>
          <p:nvPr>
            <p:ph type="body" sz="half" idx="2"/>
          </p:nvPr>
        </p:nvSpPr>
        <p:spPr>
          <a:xfrm>
            <a:off x="875538" y="2556932"/>
            <a:ext cx="3505030" cy="3318936"/>
          </a:xfrm>
        </p:spPr>
        <p:txBody>
          <a:bodyPr vert="horz" lIns="91440" tIns="45720" rIns="91440" bIns="45720" rtlCol="0" anchor="t">
            <a:normAutofit fontScale="77500" lnSpcReduction="20000"/>
          </a:bodyPr>
          <a:lstStyle/>
          <a:p>
            <a:pPr marL="285750" indent="-285750" algn="l">
              <a:buFont typeface="Arial" panose="020B0604020202020204" pitchFamily="34" charset="0"/>
              <a:buChar char="•"/>
            </a:pPr>
            <a:r>
              <a:rPr lang="en-US" dirty="0"/>
              <a:t>Wednesday, May 6</a:t>
            </a:r>
            <a:r>
              <a:rPr lang="en-US" baseline="30000" dirty="0"/>
              <a:t>th</a:t>
            </a:r>
            <a:r>
              <a:rPr lang="en-US" dirty="0"/>
              <a:t> - Kern County Animal Services partnered with the City of Bakersfield Animal Care Center, City of Bakersfield Animal Control, SOS Dog Rescue – Strength of Shadow, and Kern SAFE Animal Coalition to host the first Community Animal Welfare Meeting.</a:t>
            </a:r>
          </a:p>
          <a:p>
            <a:pPr marL="285750" indent="-285750" algn="l">
              <a:buFont typeface="Arial" panose="020B0604020202020204" pitchFamily="34" charset="0"/>
              <a:buChar char="•"/>
            </a:pPr>
            <a:r>
              <a:rPr lang="en-US" dirty="0"/>
              <a:t>Thank you to everyone who attended and took part in the discussion. The strong turnout, engagement, and passion shown by community members made it clear just how much Kern County cares about animals and the people who love them.</a:t>
            </a:r>
          </a:p>
          <a:p>
            <a:pPr marL="285750" indent="-285750" algn="l">
              <a:buFont typeface="Arial" panose="020B0604020202020204" pitchFamily="34" charset="0"/>
              <a:buChar char="•"/>
            </a:pPr>
            <a:r>
              <a:rPr lang="en-US" dirty="0"/>
              <a:t>These important conversations are helping build collaboration among animal welfare organizations, advocates, and residents as we work together toward positive change for animals throughout our community. We appreciate all of our partners and attendees for making the meeting a success and helping lay the groundwork for future efforts.</a:t>
            </a:r>
          </a:p>
        </p:txBody>
      </p:sp>
      <p:pic>
        <p:nvPicPr>
          <p:cNvPr id="13" name="Picture 12">
            <a:extLst>
              <a:ext uri="{FF2B5EF4-FFF2-40B4-BE49-F238E27FC236}">
                <a16:creationId xmlns:a16="http://schemas.microsoft.com/office/drawing/2014/main" id="{B1BA479D-2A7F-7CA1-B819-616726561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4138" y="1386591"/>
            <a:ext cx="1691122" cy="1691122"/>
          </a:xfrm>
          <a:prstGeom prst="rect">
            <a:avLst/>
          </a:prstGeom>
        </p:spPr>
      </p:pic>
      <p:pic>
        <p:nvPicPr>
          <p:cNvPr id="9" name="Picture 8">
            <a:extLst>
              <a:ext uri="{FF2B5EF4-FFF2-40B4-BE49-F238E27FC236}">
                <a16:creationId xmlns:a16="http://schemas.microsoft.com/office/drawing/2014/main" id="{87E33D8F-D3D1-2B19-4EA8-7B4ABCB0BF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233" y="3643470"/>
            <a:ext cx="1691027" cy="1691027"/>
          </a:xfrm>
          <a:prstGeom prst="rect">
            <a:avLst/>
          </a:prstGeom>
        </p:spPr>
      </p:pic>
      <p:pic>
        <p:nvPicPr>
          <p:cNvPr id="7" name="Picture 6">
            <a:extLst>
              <a:ext uri="{FF2B5EF4-FFF2-40B4-BE49-F238E27FC236}">
                <a16:creationId xmlns:a16="http://schemas.microsoft.com/office/drawing/2014/main" id="{58C5C09C-1238-F9F6-3206-0D403EEBF0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3644" y="1542376"/>
            <a:ext cx="1691122" cy="1691122"/>
          </a:xfrm>
          <a:prstGeom prst="rect">
            <a:avLst/>
          </a:prstGeom>
        </p:spPr>
      </p:pic>
      <p:pic>
        <p:nvPicPr>
          <p:cNvPr id="11" name="Picture 10">
            <a:extLst>
              <a:ext uri="{FF2B5EF4-FFF2-40B4-BE49-F238E27FC236}">
                <a16:creationId xmlns:a16="http://schemas.microsoft.com/office/drawing/2014/main" id="{5FCEB381-0FD1-01FA-B77A-0A2357F3B2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3047" y="3804503"/>
            <a:ext cx="1691122" cy="1691122"/>
          </a:xfrm>
          <a:prstGeom prst="rect">
            <a:avLst/>
          </a:prstGeom>
        </p:spPr>
      </p:pic>
      <p:sp>
        <p:nvSpPr>
          <p:cNvPr id="4" name="Slide Number Placeholder 3">
            <a:extLst>
              <a:ext uri="{FF2B5EF4-FFF2-40B4-BE49-F238E27FC236}">
                <a16:creationId xmlns:a16="http://schemas.microsoft.com/office/drawing/2014/main" id="{DBA160E0-5D29-87FC-3B82-561CA52095D5}"/>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78E44AA-3F5A-4849-8359-0F12FBCE4F04}" type="slidenum">
              <a:rPr lang="en-US" b="0" i="0" kern="1200" dirty="0">
                <a:solidFill>
                  <a:schemeClr val="tx1"/>
                </a:solidFill>
                <a:effectLst/>
                <a:latin typeface="+mn-lt"/>
                <a:ea typeface="+mn-ea"/>
                <a:cs typeface="+mn-cs"/>
              </a:rPr>
              <a:pPr lvl="0">
                <a:spcAft>
                  <a:spcPts val="600"/>
                </a:spcAft>
              </a:pPr>
              <a:t>26</a:t>
            </a:fld>
            <a:endParaRPr lang="en-US" b="0" i="0" kern="1200" dirty="0">
              <a:solidFill>
                <a:schemeClr val="tx1"/>
              </a:solidFill>
              <a:effectLst/>
              <a:latin typeface="+mn-lt"/>
              <a:ea typeface="+mn-ea"/>
              <a:cs typeface="+mn-cs"/>
            </a:endParaRPr>
          </a:p>
        </p:txBody>
      </p:sp>
      <p:sp>
        <p:nvSpPr>
          <p:cNvPr id="28" name="TextBox 27">
            <a:extLst>
              <a:ext uri="{FF2B5EF4-FFF2-40B4-BE49-F238E27FC236}">
                <a16:creationId xmlns:a16="http://schemas.microsoft.com/office/drawing/2014/main" id="{46E73FC0-8A58-9A1B-8B30-675C8DFE5F90}"/>
              </a:ext>
            </a:extLst>
          </p:cNvPr>
          <p:cNvSpPr txBox="1"/>
          <p:nvPr/>
        </p:nvSpPr>
        <p:spPr>
          <a:xfrm>
            <a:off x="1194477" y="414223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27439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4" name="Picture 13">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B05B91C4-E934-FBB3-021B-40EC2D6CC53B}"/>
              </a:ext>
            </a:extLst>
          </p:cNvPr>
          <p:cNvSpPr>
            <a:spLocks noGrp="1"/>
          </p:cNvSpPr>
          <p:nvPr>
            <p:ph type="title"/>
          </p:nvPr>
        </p:nvSpPr>
        <p:spPr>
          <a:xfrm>
            <a:off x="5651868" y="982132"/>
            <a:ext cx="2520579" cy="1303867"/>
          </a:xfrm>
        </p:spPr>
        <p:txBody>
          <a:bodyPr vert="horz" lIns="91440" tIns="45720" rIns="91440" bIns="45720" rtlCol="0">
            <a:normAutofit/>
          </a:bodyPr>
          <a:lstStyle/>
          <a:p>
            <a:r>
              <a:rPr lang="en-US"/>
              <a:t>30 Pet Beds</a:t>
            </a:r>
          </a:p>
        </p:txBody>
      </p:sp>
      <p:sp>
        <p:nvSpPr>
          <p:cNvPr id="19" name="Rectangle 18">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C0666D8-5B64-8D88-EB3F-2A0AB8D9EE41}"/>
              </a:ext>
            </a:extLst>
          </p:cNvPr>
          <p:cNvPicPr>
            <a:picLocks noChangeAspect="1"/>
          </p:cNvPicPr>
          <p:nvPr/>
        </p:nvPicPr>
        <p:blipFill>
          <a:blip r:embed="rId5">
            <a:extLst>
              <a:ext uri="{28A0092B-C50C-407E-A947-70E740481C1C}">
                <a14:useLocalDpi xmlns:a14="http://schemas.microsoft.com/office/drawing/2010/main" val="0"/>
              </a:ext>
            </a:extLst>
          </a:blip>
          <a:srcRect t="708" r="-1" b="21318"/>
          <a:stretch>
            <a:fillRect/>
          </a:stretch>
        </p:blipFill>
        <p:spPr>
          <a:xfrm>
            <a:off x="1059512" y="1410208"/>
            <a:ext cx="3959083" cy="3858780"/>
          </a:xfrm>
          <a:prstGeom prst="rect">
            <a:avLst/>
          </a:prstGeom>
        </p:spPr>
      </p:pic>
      <p:cxnSp>
        <p:nvCxnSpPr>
          <p:cNvPr id="21" name="Straight Connector 20">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Content Placeholder 5">
            <a:extLst>
              <a:ext uri="{FF2B5EF4-FFF2-40B4-BE49-F238E27FC236}">
                <a16:creationId xmlns:a16="http://schemas.microsoft.com/office/drawing/2014/main" id="{2894DE4F-26D6-8B56-DED6-417B8418755A}"/>
              </a:ext>
            </a:extLst>
          </p:cNvPr>
          <p:cNvSpPr>
            <a:spLocks noGrp="1"/>
          </p:cNvSpPr>
          <p:nvPr>
            <p:ph idx="1"/>
          </p:nvPr>
        </p:nvSpPr>
        <p:spPr>
          <a:xfrm>
            <a:off x="5651868" y="2556932"/>
            <a:ext cx="2520578" cy="3318936"/>
          </a:xfrm>
        </p:spPr>
        <p:txBody>
          <a:bodyPr>
            <a:normAutofit/>
          </a:bodyPr>
          <a:lstStyle/>
          <a:p>
            <a:r>
              <a:rPr lang="en-US" sz="1600" dirty="0"/>
              <a:t>Tater’s Choice Premium Pet Products donated thirty brand-new dog beds to the shelter!</a:t>
            </a:r>
          </a:p>
          <a:p>
            <a:r>
              <a:rPr lang="en-US" sz="1600" dirty="0"/>
              <a:t> Thanks to Tater and his family for making our shelter pets happier and so much more comfortable!</a:t>
            </a:r>
          </a:p>
        </p:txBody>
      </p:sp>
      <p:sp>
        <p:nvSpPr>
          <p:cNvPr id="3" name="Slide Number Placeholder 2">
            <a:extLst>
              <a:ext uri="{FF2B5EF4-FFF2-40B4-BE49-F238E27FC236}">
                <a16:creationId xmlns:a16="http://schemas.microsoft.com/office/drawing/2014/main" id="{82F256F1-93B7-94DE-D6CC-1DCCB6818771}"/>
              </a:ext>
            </a:extLst>
          </p:cNvPr>
          <p:cNvSpPr>
            <a:spLocks noGrp="1"/>
          </p:cNvSpPr>
          <p:nvPr>
            <p:ph type="sldNum" sz="quarter" idx="12"/>
          </p:nvPr>
        </p:nvSpPr>
        <p:spPr>
          <a:xfrm>
            <a:off x="7765425" y="5969000"/>
            <a:ext cx="407023" cy="279400"/>
          </a:xfrm>
        </p:spPr>
        <p:txBody>
          <a:bodyPr vert="horz" lIns="91440" tIns="45720" rIns="91440" bIns="45720" rtlCol="0">
            <a:normAutofit/>
          </a:bodyPr>
          <a:lstStyle/>
          <a:p>
            <a:pPr lvl="0" defTabSz="914400">
              <a:spcAft>
                <a:spcPts val="600"/>
              </a:spcAft>
            </a:pPr>
            <a:fld id="{4B4DFE67-2FFA-4916-96EA-56D63F400339}" type="slidenum">
              <a:rPr lang="en-US" smtClean="0"/>
              <a:pPr lvl="0" defTabSz="914400">
                <a:spcAft>
                  <a:spcPts val="600"/>
                </a:spcAft>
              </a:pPr>
              <a:t>27</a:t>
            </a:fld>
            <a:endParaRPr lang="en-US"/>
          </a:p>
        </p:txBody>
      </p:sp>
    </p:spTree>
    <p:extLst>
      <p:ext uri="{BB962C8B-B14F-4D97-AF65-F5344CB8AC3E}">
        <p14:creationId xmlns:p14="http://schemas.microsoft.com/office/powerpoint/2010/main" val="2497443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6" name="Picture 25">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7" name="Rectangle 26">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9" name="Picture 28">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1" name="Straight Connector 30">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3" name="Rectangle 32">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6" name="Picture 35">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7" name="Rectangle 36">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8" name="Picture 37">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9" name="Picture 38">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itle 11">
            <a:extLst>
              <a:ext uri="{FF2B5EF4-FFF2-40B4-BE49-F238E27FC236}">
                <a16:creationId xmlns:a16="http://schemas.microsoft.com/office/drawing/2014/main" id="{6B88865D-D58B-338B-A265-BF50FAA5019C}"/>
              </a:ext>
            </a:extLst>
          </p:cNvPr>
          <p:cNvSpPr>
            <a:spLocks noGrp="1"/>
          </p:cNvSpPr>
          <p:nvPr>
            <p:ph type="title"/>
          </p:nvPr>
        </p:nvSpPr>
        <p:spPr>
          <a:xfrm>
            <a:off x="4570809" y="982132"/>
            <a:ext cx="3601638" cy="1303867"/>
          </a:xfrm>
        </p:spPr>
        <p:txBody>
          <a:bodyPr vert="horz" lIns="91440" tIns="45720" rIns="91440" bIns="45720" rtlCol="0" anchor="ctr">
            <a:noAutofit/>
          </a:bodyPr>
          <a:lstStyle/>
          <a:p>
            <a:r>
              <a:rPr lang="en-US" sz="3200" dirty="0">
                <a:solidFill>
                  <a:srgbClr val="262626"/>
                </a:solidFill>
              </a:rPr>
              <a:t>Beautologie Adoption Promotion</a:t>
            </a:r>
          </a:p>
        </p:txBody>
      </p:sp>
      <p:sp>
        <p:nvSpPr>
          <p:cNvPr id="41" name="Rectangle 40">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38775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6DB62AA-9948-37BC-5335-FA1E54A4BFD3}"/>
              </a:ext>
            </a:extLst>
          </p:cNvPr>
          <p:cNvPicPr>
            <a:picLocks noChangeAspect="1"/>
          </p:cNvPicPr>
          <p:nvPr/>
        </p:nvPicPr>
        <p:blipFill>
          <a:blip r:embed="rId5">
            <a:extLst>
              <a:ext uri="{28A0092B-C50C-407E-A947-70E740481C1C}">
                <a14:useLocalDpi xmlns:a14="http://schemas.microsoft.com/office/drawing/2010/main" val="0"/>
              </a:ext>
            </a:extLst>
          </a:blip>
          <a:srcRect t="2533" r="3" b="3"/>
          <a:stretch>
            <a:fillRect/>
          </a:stretch>
        </p:blipFill>
        <p:spPr>
          <a:xfrm>
            <a:off x="1059512" y="1922623"/>
            <a:ext cx="2907601" cy="2833949"/>
          </a:xfrm>
          <a:prstGeom prst="rect">
            <a:avLst/>
          </a:prstGeom>
        </p:spPr>
      </p:pic>
      <p:cxnSp>
        <p:nvCxnSpPr>
          <p:cNvPr id="43" name="Straight Connector 42">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0809" y="2400639"/>
            <a:ext cx="3601638"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 Placeholder 19">
            <a:extLst>
              <a:ext uri="{FF2B5EF4-FFF2-40B4-BE49-F238E27FC236}">
                <a16:creationId xmlns:a16="http://schemas.microsoft.com/office/drawing/2014/main" id="{71E773A7-964C-2894-F00C-DDFA2040D44F}"/>
              </a:ext>
            </a:extLst>
          </p:cNvPr>
          <p:cNvSpPr>
            <a:spLocks noGrp="1"/>
          </p:cNvSpPr>
          <p:nvPr>
            <p:ph type="body" sz="half" idx="2"/>
          </p:nvPr>
        </p:nvSpPr>
        <p:spPr>
          <a:xfrm>
            <a:off x="4570809" y="2556932"/>
            <a:ext cx="3601638" cy="3318936"/>
          </a:xfrm>
        </p:spPr>
        <p:txBody>
          <a:bodyPr vert="horz" lIns="91440" tIns="45720" rIns="91440" bIns="45720" rtlCol="0" anchor="t">
            <a:normAutofit lnSpcReduction="10000"/>
          </a:bodyPr>
          <a:lstStyle/>
          <a:p>
            <a:pPr marL="285750" indent="-285750" algn="l">
              <a:buFont typeface="Arial" panose="020B0604020202020204" pitchFamily="34" charset="0"/>
              <a:buChar char="•"/>
            </a:pPr>
            <a:r>
              <a:rPr lang="en-US" dirty="0"/>
              <a:t>Thanks to Beautologie Medical Group for partnering with us on a special adoption promotion! Throughout the campaign, anyone who adopted a pet received 25% off medical aesthetic treatments, helping adopters celebrate their new furry family member with a little self-care as well.</a:t>
            </a:r>
          </a:p>
          <a:p>
            <a:pPr marL="285750" indent="-285750" algn="l">
              <a:buFont typeface="Arial" panose="020B0604020202020204" pitchFamily="34" charset="0"/>
              <a:buChar char="•"/>
            </a:pPr>
            <a:r>
              <a:rPr lang="en-US" dirty="0"/>
              <a:t>We appreciate Beautologie Medical Group's commitment to help more shelter animals find loving homes. Every partnership like this helps bring attention to the many wonderful pets waiting for families</a:t>
            </a:r>
          </a:p>
        </p:txBody>
      </p:sp>
      <p:sp>
        <p:nvSpPr>
          <p:cNvPr id="4" name="Slide Number Placeholder 3">
            <a:extLst>
              <a:ext uri="{FF2B5EF4-FFF2-40B4-BE49-F238E27FC236}">
                <a16:creationId xmlns:a16="http://schemas.microsoft.com/office/drawing/2014/main" id="{87FD165A-56AC-807E-2BAE-486E2D24F7AD}"/>
              </a:ext>
            </a:extLst>
          </p:cNvPr>
          <p:cNvSpPr>
            <a:spLocks noGrp="1"/>
          </p:cNvSpPr>
          <p:nvPr>
            <p:ph type="sldNum" sz="quarter" idx="12"/>
          </p:nvPr>
        </p:nvSpPr>
        <p:spPr>
          <a:xfrm>
            <a:off x="7765425" y="5969000"/>
            <a:ext cx="407023" cy="279400"/>
          </a:xfrm>
        </p:spPr>
        <p:txBody>
          <a:bodyPr vert="horz" lIns="91440" tIns="45720" rIns="91440" bIns="45720" rtlCol="0" anchor="ctr">
            <a:normAutofit/>
          </a:bodyPr>
          <a:lstStyle/>
          <a:p>
            <a:pPr lvl="0" defTabSz="914400">
              <a:spcAft>
                <a:spcPts val="600"/>
              </a:spcAft>
            </a:pPr>
            <a:fld id="{578E44AA-3F5A-4849-8359-0F12FBCE4F04}" type="slidenum">
              <a:rPr lang="en-US">
                <a:solidFill>
                  <a:srgbClr val="000000"/>
                </a:solidFill>
              </a:rPr>
              <a:pPr lvl="0" defTabSz="914400">
                <a:spcAft>
                  <a:spcPts val="600"/>
                </a:spcAft>
              </a:pPr>
              <a:t>28</a:t>
            </a:fld>
            <a:endParaRPr lang="en-US">
              <a:solidFill>
                <a:srgbClr val="000000"/>
              </a:solidFill>
            </a:endParaRPr>
          </a:p>
        </p:txBody>
      </p:sp>
    </p:spTree>
    <p:extLst>
      <p:ext uri="{BB962C8B-B14F-4D97-AF65-F5344CB8AC3E}">
        <p14:creationId xmlns:p14="http://schemas.microsoft.com/office/powerpoint/2010/main" val="3325163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4C2E-A3D1-80E0-6C9C-1D8D6782B157}"/>
              </a:ext>
            </a:extLst>
          </p:cNvPr>
          <p:cNvSpPr>
            <a:spLocks noGrp="1"/>
          </p:cNvSpPr>
          <p:nvPr>
            <p:ph type="title"/>
          </p:nvPr>
        </p:nvSpPr>
        <p:spPr/>
        <p:txBody>
          <a:bodyPr>
            <a:normAutofit/>
          </a:bodyPr>
          <a:lstStyle/>
          <a:p>
            <a:r>
              <a:rPr lang="en-US" b="1" dirty="0">
                <a:solidFill>
                  <a:schemeClr val="tx2"/>
                </a:solidFill>
              </a:rPr>
              <a:t>2026 Year To Date</a:t>
            </a:r>
            <a:br>
              <a:rPr lang="en-US" dirty="0"/>
            </a:br>
            <a:r>
              <a:rPr lang="en-US" sz="2400" dirty="0"/>
              <a:t>January 1</a:t>
            </a:r>
            <a:r>
              <a:rPr lang="en-US" sz="2400" baseline="30000" dirty="0"/>
              <a:t>st</a:t>
            </a:r>
            <a:r>
              <a:rPr lang="en-US" sz="2400" dirty="0"/>
              <a:t> – </a:t>
            </a:r>
            <a:r>
              <a:rPr lang="en-US" sz="2400" dirty="0">
                <a:solidFill>
                  <a:schemeClr val="tx1"/>
                </a:solidFill>
              </a:rPr>
              <a:t>May 31</a:t>
            </a:r>
            <a:r>
              <a:rPr lang="en-US" sz="2400" baseline="30000" dirty="0">
                <a:solidFill>
                  <a:schemeClr val="tx1"/>
                </a:solidFill>
              </a:rPr>
              <a:t>st</a:t>
            </a:r>
            <a:r>
              <a:rPr lang="en-US" sz="2400" dirty="0">
                <a:solidFill>
                  <a:schemeClr val="tx1"/>
                </a:solidFill>
              </a:rPr>
              <a:t> </a:t>
            </a:r>
            <a:r>
              <a:rPr lang="en-US" sz="2400" dirty="0"/>
              <a:t> </a:t>
            </a:r>
          </a:p>
        </p:txBody>
      </p:sp>
      <p:graphicFrame>
        <p:nvGraphicFramePr>
          <p:cNvPr id="9" name="Content Placeholder 8">
            <a:extLst>
              <a:ext uri="{FF2B5EF4-FFF2-40B4-BE49-F238E27FC236}">
                <a16:creationId xmlns:a16="http://schemas.microsoft.com/office/drawing/2014/main" id="{BB484EBF-3089-53C4-DC57-85D0B7FE9A9C}"/>
              </a:ext>
            </a:extLst>
          </p:cNvPr>
          <p:cNvGraphicFramePr>
            <a:graphicFrameLocks noGrp="1"/>
          </p:cNvGraphicFramePr>
          <p:nvPr>
            <p:ph idx="1"/>
            <p:extLst>
              <p:ext uri="{D42A27DB-BD31-4B8C-83A1-F6EECF244321}">
                <p14:modId xmlns:p14="http://schemas.microsoft.com/office/powerpoint/2010/main" val="2233998886"/>
              </p:ext>
            </p:extLst>
          </p:nvPr>
        </p:nvGraphicFramePr>
        <p:xfrm>
          <a:off x="1176338" y="2490788"/>
          <a:ext cx="6799262" cy="344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9">
            <a:extLst>
              <a:ext uri="{FF2B5EF4-FFF2-40B4-BE49-F238E27FC236}">
                <a16:creationId xmlns:a16="http://schemas.microsoft.com/office/drawing/2014/main" id="{16FFA21D-81E2-7242-BB58-B6EFBF19987D}"/>
              </a:ext>
            </a:extLst>
          </p:cNvPr>
          <p:cNvSpPr>
            <a:spLocks noGrp="1"/>
          </p:cNvSpPr>
          <p:nvPr>
            <p:ph type="sldNum" sz="quarter" idx="12"/>
          </p:nvPr>
        </p:nvSpPr>
        <p:spPr/>
        <p:txBody>
          <a:bodyPr/>
          <a:lstStyle/>
          <a:p>
            <a:pPr lvl="0"/>
            <a:fld id="{578E44AA-3F5A-4849-8359-0F12FBCE4F04}" type="slidenum">
              <a:rPr lang="en-US" smtClean="0"/>
              <a:t>29</a:t>
            </a:fld>
            <a:endParaRPr lang="en-US"/>
          </a:p>
        </p:txBody>
      </p:sp>
    </p:spTree>
    <p:extLst>
      <p:ext uri="{BB962C8B-B14F-4D97-AF65-F5344CB8AC3E}">
        <p14:creationId xmlns:p14="http://schemas.microsoft.com/office/powerpoint/2010/main" val="2101271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878A6E31-3B42-C400-8930-F355DC14EFBA}"/>
            </a:ext>
          </a:extLst>
        </p:cNvPr>
        <p:cNvGrpSpPr/>
        <p:nvPr/>
      </p:nvGrpSpPr>
      <p:grpSpPr>
        <a:xfrm>
          <a:off x="0" y="0"/>
          <a:ext cx="0" cy="0"/>
          <a:chOff x="0" y="0"/>
          <a:chExt cx="0" cy="0"/>
        </a:xfrm>
      </p:grpSpPr>
      <p:grpSp>
        <p:nvGrpSpPr>
          <p:cNvPr id="36" name="Group 35">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37" name="Picture 36">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8" name="Rectangle 37">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9" name="Picture 38">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0" name="Picture 39">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2" name="Straight Connector 41">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4" name="Rectangle 43">
            <a:extLst>
              <a:ext uri="{FF2B5EF4-FFF2-40B4-BE49-F238E27FC236}">
                <a16:creationId xmlns:a16="http://schemas.microsoft.com/office/drawing/2014/main" id="{1755C732-3264-4614-8316-41F754837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59C7C6ED-4EA1-4532-A820-59A8ADEEE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47" name="Picture 46">
              <a:extLst>
                <a:ext uri="{FF2B5EF4-FFF2-40B4-BE49-F238E27FC236}">
                  <a16:creationId xmlns:a16="http://schemas.microsoft.com/office/drawing/2014/main" id="{3A197BB7-B689-4B37-8BE2-FC23F6ED64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8" name="Rectangle 47">
              <a:extLst>
                <a:ext uri="{FF2B5EF4-FFF2-40B4-BE49-F238E27FC236}">
                  <a16:creationId xmlns:a16="http://schemas.microsoft.com/office/drawing/2014/main" id="{E93E4556-7891-471E-B9B7-A38508C759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9" name="Picture 48">
              <a:extLst>
                <a:ext uri="{FF2B5EF4-FFF2-40B4-BE49-F238E27FC236}">
                  <a16:creationId xmlns:a16="http://schemas.microsoft.com/office/drawing/2014/main" id="{6F9C6176-D87B-4D8F-8BC3-FE6DF55C4E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0" name="Picture 49">
              <a:extLst>
                <a:ext uri="{FF2B5EF4-FFF2-40B4-BE49-F238E27FC236}">
                  <a16:creationId xmlns:a16="http://schemas.microsoft.com/office/drawing/2014/main" id="{B838BA48-DDFB-46B3-9EF6-031C91D2792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9AC50D23-1E96-FCC2-C0A2-407F767934E4}"/>
              </a:ext>
            </a:extLst>
          </p:cNvPr>
          <p:cNvSpPr>
            <a:spLocks noGrp="1"/>
          </p:cNvSpPr>
          <p:nvPr>
            <p:ph type="title"/>
          </p:nvPr>
        </p:nvSpPr>
        <p:spPr>
          <a:xfrm>
            <a:off x="826964" y="4404852"/>
            <a:ext cx="7492258" cy="1054745"/>
          </a:xfrm>
        </p:spPr>
        <p:txBody>
          <a:bodyPr vert="horz" lIns="91440" tIns="45720" rIns="91440" bIns="45720" rtlCol="0" anchor="b">
            <a:normAutofit/>
          </a:bodyPr>
          <a:lstStyle/>
          <a:p>
            <a:pPr>
              <a:lnSpc>
                <a:spcPct val="90000"/>
              </a:lnSpc>
            </a:pPr>
            <a:r>
              <a:rPr lang="en-US" sz="3400" b="1" dirty="0">
                <a:solidFill>
                  <a:srgbClr val="262626"/>
                </a:solidFill>
              </a:rPr>
              <a:t>$10 May Adoptions</a:t>
            </a:r>
            <a:br>
              <a:rPr lang="en-US" sz="3400" b="1" dirty="0">
                <a:solidFill>
                  <a:srgbClr val="262626"/>
                </a:solidFill>
              </a:rPr>
            </a:br>
            <a:r>
              <a:rPr lang="en-US" sz="3400" dirty="0">
                <a:solidFill>
                  <a:srgbClr val="262626"/>
                </a:solidFill>
              </a:rPr>
              <a:t>May 4</a:t>
            </a:r>
            <a:r>
              <a:rPr lang="en-US" sz="3400" baseline="30000" dirty="0">
                <a:solidFill>
                  <a:srgbClr val="262626"/>
                </a:solidFill>
              </a:rPr>
              <a:t>th</a:t>
            </a:r>
            <a:r>
              <a:rPr lang="en-US" sz="3400" dirty="0">
                <a:solidFill>
                  <a:srgbClr val="262626"/>
                </a:solidFill>
              </a:rPr>
              <a:t> – May 30</a:t>
            </a:r>
            <a:r>
              <a:rPr lang="en-US" sz="3400" baseline="30000" dirty="0">
                <a:solidFill>
                  <a:srgbClr val="262626"/>
                </a:solidFill>
              </a:rPr>
              <a:t>th</a:t>
            </a:r>
            <a:r>
              <a:rPr lang="en-US" sz="3400" dirty="0">
                <a:solidFill>
                  <a:srgbClr val="262626"/>
                </a:solidFill>
              </a:rPr>
              <a:t> </a:t>
            </a:r>
          </a:p>
        </p:txBody>
      </p:sp>
      <p:sp>
        <p:nvSpPr>
          <p:cNvPr id="52" name="Rectangle 51">
            <a:extLst>
              <a:ext uri="{FF2B5EF4-FFF2-40B4-BE49-F238E27FC236}">
                <a16:creationId xmlns:a16="http://schemas.microsoft.com/office/drawing/2014/main" id="{4AD786D6-2C42-45AF-888B-F2038C4D0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7499739"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17A1C8C-6AC4-A6E7-9540-2F426A2EF2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1386" y="1410207"/>
            <a:ext cx="4366000" cy="2455875"/>
          </a:xfrm>
          <a:prstGeom prst="rect">
            <a:avLst/>
          </a:prstGeom>
        </p:spPr>
      </p:pic>
      <p:cxnSp>
        <p:nvCxnSpPr>
          <p:cNvPr id="54" name="Straight Connector 53">
            <a:extLst>
              <a:ext uri="{FF2B5EF4-FFF2-40B4-BE49-F238E27FC236}">
                <a16:creationId xmlns:a16="http://schemas.microsoft.com/office/drawing/2014/main" id="{B8D6659D-FA60-4C6D-A9F6-063E294AA1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836" y="5501254"/>
            <a:ext cx="720279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56F27E52-8FC4-22E3-5A8D-EB2038082AA0}"/>
              </a:ext>
            </a:extLst>
          </p:cNvPr>
          <p:cNvSpPr>
            <a:spLocks noGrp="1"/>
          </p:cNvSpPr>
          <p:nvPr>
            <p:ph type="sldNum" sz="quarter" idx="12"/>
          </p:nvPr>
        </p:nvSpPr>
        <p:spPr>
          <a:xfrm>
            <a:off x="7763256" y="5907024"/>
            <a:ext cx="413375" cy="279400"/>
          </a:xfrm>
        </p:spPr>
        <p:txBody>
          <a:bodyPr vert="horz" lIns="91440" tIns="45720" rIns="91440" bIns="45720" rtlCol="0" anchor="ctr">
            <a:normAutofit/>
          </a:bodyPr>
          <a:lstStyle/>
          <a:p>
            <a:pPr lvl="0" defTabSz="914400">
              <a:spcAft>
                <a:spcPts val="600"/>
              </a:spcAft>
            </a:pPr>
            <a:fld id="{ACF44C5A-0B84-47FD-A8DA-63EA86983490}" type="slidenum">
              <a:rPr lang="en-US">
                <a:solidFill>
                  <a:srgbClr val="000000"/>
                </a:solidFill>
              </a:rPr>
              <a:pPr lvl="0" defTabSz="914400">
                <a:spcAft>
                  <a:spcPts val="600"/>
                </a:spcAft>
              </a:pPr>
              <a:t>3</a:t>
            </a:fld>
            <a:endParaRPr lang="en-US">
              <a:solidFill>
                <a:srgbClr val="000000"/>
              </a:solidFill>
            </a:endParaRPr>
          </a:p>
        </p:txBody>
      </p:sp>
    </p:spTree>
    <p:extLst>
      <p:ext uri="{BB962C8B-B14F-4D97-AF65-F5344CB8AC3E}">
        <p14:creationId xmlns:p14="http://schemas.microsoft.com/office/powerpoint/2010/main" val="547237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603CB67-2EEA-71C3-8160-1DA2BC19BB1E}"/>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E83EEE7-8E74-6EC3-DD56-412C0E5BAE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200000">
            <a:off x="55096" y="1565275"/>
            <a:ext cx="4823757" cy="3727449"/>
          </a:xfrm>
          <a:prstGeom prst="rect">
            <a:avLst/>
          </a:prstGeom>
          <a:ln w="127000" cap="sq">
            <a:solidFill>
              <a:srgbClr val="FFFFFF"/>
            </a:solidFill>
            <a:miter lim="800000"/>
          </a:ln>
        </p:spPr>
      </p:pic>
      <p:pic>
        <p:nvPicPr>
          <p:cNvPr id="8" name="Picture 7">
            <a:extLst>
              <a:ext uri="{FF2B5EF4-FFF2-40B4-BE49-F238E27FC236}">
                <a16:creationId xmlns:a16="http://schemas.microsoft.com/office/drawing/2014/main" id="{A70D211C-1077-578F-D1CC-CDB0EC8D6E1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6200000">
            <a:off x="4265144" y="1565275"/>
            <a:ext cx="4823757" cy="3727449"/>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2A063E52-677C-C69A-248B-A60568F490B4}"/>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30</a:t>
            </a:fld>
            <a:endParaRPr lang="en-US"/>
          </a:p>
        </p:txBody>
      </p:sp>
    </p:spTree>
    <p:extLst>
      <p:ext uri="{BB962C8B-B14F-4D97-AF65-F5344CB8AC3E}">
        <p14:creationId xmlns:p14="http://schemas.microsoft.com/office/powerpoint/2010/main" val="2205084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7689AAD-F469-B00C-EA3B-184F56C5A4CA}"/>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E0BAED6-EAE0-1F0D-692D-A01F9FE9AF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200000">
            <a:off x="55096" y="1565275"/>
            <a:ext cx="4823757" cy="3727449"/>
          </a:xfrm>
          <a:prstGeom prst="rect">
            <a:avLst/>
          </a:prstGeom>
          <a:ln w="127000" cap="sq">
            <a:solidFill>
              <a:srgbClr val="FFFFFF"/>
            </a:solidFill>
            <a:miter lim="800000"/>
          </a:ln>
        </p:spPr>
      </p:pic>
      <p:pic>
        <p:nvPicPr>
          <p:cNvPr id="8" name="Picture 7">
            <a:extLst>
              <a:ext uri="{FF2B5EF4-FFF2-40B4-BE49-F238E27FC236}">
                <a16:creationId xmlns:a16="http://schemas.microsoft.com/office/drawing/2014/main" id="{DAE9FA5F-90AC-4701-1912-6FB1F0CDAB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6200000">
            <a:off x="4265144" y="1565275"/>
            <a:ext cx="4823757" cy="3727449"/>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CE2756D3-4C20-0589-DB68-1A838F063470}"/>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31</a:t>
            </a:fld>
            <a:endParaRPr lang="en-US"/>
          </a:p>
        </p:txBody>
      </p:sp>
    </p:spTree>
    <p:extLst>
      <p:ext uri="{BB962C8B-B14F-4D97-AF65-F5344CB8AC3E}">
        <p14:creationId xmlns:p14="http://schemas.microsoft.com/office/powerpoint/2010/main" val="140874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3A2EA39D-AD20-4EB8-A5A2-909783A44B56}"/>
            </a:ext>
          </a:extLst>
        </p:cNvPr>
        <p:cNvGrpSpPr/>
        <p:nvPr/>
      </p:nvGrpSpPr>
      <p:grpSpPr>
        <a:xfrm>
          <a:off x="0" y="0"/>
          <a:ext cx="0" cy="0"/>
          <a:chOff x="0" y="0"/>
          <a:chExt cx="0" cy="0"/>
        </a:xfrm>
      </p:grpSpPr>
      <p:grpSp>
        <p:nvGrpSpPr>
          <p:cNvPr id="39" name="Group 38">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40" name="Picture 39">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1" name="Rectangle 40">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2" name="Picture 41">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3" name="Picture 42">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5" name="Straight Connector 44">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7" name="Rectangle 46">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50" name="Picture 49">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1" name="Rectangle 50">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3" name="Picture 52">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2162C7CE-7E5B-A5A8-928B-F66C4E541F8D}"/>
              </a:ext>
            </a:extLst>
          </p:cNvPr>
          <p:cNvSpPr>
            <a:spLocks noGrp="1"/>
          </p:cNvSpPr>
          <p:nvPr>
            <p:ph type="title"/>
          </p:nvPr>
        </p:nvSpPr>
        <p:spPr>
          <a:xfrm>
            <a:off x="826964" y="4404852"/>
            <a:ext cx="7492258" cy="1054745"/>
          </a:xfrm>
        </p:spPr>
        <p:txBody>
          <a:bodyPr vert="horz" lIns="91440" tIns="45720" rIns="91440" bIns="45720" rtlCol="0" anchor="b">
            <a:normAutofit/>
          </a:bodyPr>
          <a:lstStyle/>
          <a:p>
            <a:pPr>
              <a:lnSpc>
                <a:spcPct val="90000"/>
              </a:lnSpc>
            </a:pPr>
            <a:r>
              <a:rPr lang="en-US" sz="3400" b="1" kern="1200" cap="none" dirty="0">
                <a:ln w="3175" cmpd="sng">
                  <a:noFill/>
                </a:ln>
                <a:solidFill>
                  <a:schemeClr val="tx1">
                    <a:lumMod val="85000"/>
                    <a:lumOff val="15000"/>
                  </a:schemeClr>
                </a:solidFill>
                <a:effectLst/>
                <a:latin typeface="+mj-lt"/>
                <a:ea typeface="+mj-ea"/>
                <a:cs typeface="+mj-cs"/>
              </a:rPr>
              <a:t>“Just 1 Dog” Adoption Event</a:t>
            </a:r>
            <a:br>
              <a:rPr lang="en-US" sz="3400" b="1" kern="1200" cap="none" dirty="0">
                <a:ln w="3175" cmpd="sng">
                  <a:noFill/>
                </a:ln>
                <a:solidFill>
                  <a:schemeClr val="tx1">
                    <a:lumMod val="85000"/>
                    <a:lumOff val="15000"/>
                  </a:schemeClr>
                </a:solidFill>
                <a:effectLst/>
                <a:latin typeface="+mj-lt"/>
                <a:ea typeface="+mj-ea"/>
                <a:cs typeface="+mj-cs"/>
              </a:rPr>
            </a:br>
            <a:r>
              <a:rPr lang="en-US" sz="3400" kern="1200" cap="none" dirty="0">
                <a:ln w="3175" cmpd="sng">
                  <a:noFill/>
                </a:ln>
                <a:solidFill>
                  <a:schemeClr val="tx1">
                    <a:lumMod val="85000"/>
                    <a:lumOff val="15000"/>
                  </a:schemeClr>
                </a:solidFill>
                <a:effectLst/>
                <a:latin typeface="+mj-lt"/>
                <a:ea typeface="+mj-ea"/>
                <a:cs typeface="+mj-cs"/>
              </a:rPr>
              <a:t>Saturday, May 9th</a:t>
            </a:r>
          </a:p>
        </p:txBody>
      </p:sp>
      <p:sp>
        <p:nvSpPr>
          <p:cNvPr id="55" name="Rectangle 54">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911E3AD-74AC-C612-5F20-D3090D0CB6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377" y="1619565"/>
            <a:ext cx="2073616" cy="2073616"/>
          </a:xfrm>
          <a:prstGeom prst="rect">
            <a:avLst/>
          </a:prstGeom>
        </p:spPr>
      </p:pic>
      <p:pic>
        <p:nvPicPr>
          <p:cNvPr id="12" name="Picture 11">
            <a:extLst>
              <a:ext uri="{FF2B5EF4-FFF2-40B4-BE49-F238E27FC236}">
                <a16:creationId xmlns:a16="http://schemas.microsoft.com/office/drawing/2014/main" id="{21E488BD-41BE-6EF7-0F9A-9AAB8F2377D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06749" y="1603717"/>
            <a:ext cx="2105312" cy="2105312"/>
          </a:xfrm>
          <a:prstGeom prst="rect">
            <a:avLst/>
          </a:prstGeom>
        </p:spPr>
      </p:pic>
      <p:pic>
        <p:nvPicPr>
          <p:cNvPr id="8" name="Picture 7">
            <a:extLst>
              <a:ext uri="{FF2B5EF4-FFF2-40B4-BE49-F238E27FC236}">
                <a16:creationId xmlns:a16="http://schemas.microsoft.com/office/drawing/2014/main" id="{2281139D-F587-BC4F-330F-2FC303A9B6D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20910" y="1613664"/>
            <a:ext cx="2085418" cy="2085418"/>
          </a:xfrm>
          <a:prstGeom prst="rect">
            <a:avLst/>
          </a:prstGeom>
        </p:spPr>
      </p:pic>
      <p:cxnSp>
        <p:nvCxnSpPr>
          <p:cNvPr id="57" name="Straight Connector 56">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659727DB-8CB8-2616-8AF6-7745601BD5DC}"/>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4</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87793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AA02103A-BA71-593F-217C-1C3015C6AF7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434DCA8-BC57-40AE-94D7-754460957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E5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93A23A1-FB7B-4C57-8240-0B6015C11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sp>
        <p:nvSpPr>
          <p:cNvPr id="15" name="Rectangle 14">
            <a:extLst>
              <a:ext uri="{FF2B5EF4-FFF2-40B4-BE49-F238E27FC236}">
                <a16:creationId xmlns:a16="http://schemas.microsoft.com/office/drawing/2014/main" id="{D43CA6E1-DE85-4998-B1CA-2B617EDF6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 y="671208"/>
            <a:ext cx="8203287" cy="5551283"/>
          </a:xfrm>
          <a:prstGeom prst="rect">
            <a:avLst/>
          </a:prstGeom>
          <a:noFill/>
          <a:ln w="22225" cap="flat">
            <a:solidFill>
              <a:srgbClr val="AADF68"/>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AD162A3C-D7A8-4B2A-94B1-73192CBC57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21888" y="3174136"/>
            <a:ext cx="582930" cy="606425"/>
          </a:xfrm>
          <a:prstGeom prst="rect">
            <a:avLst/>
          </a:prstGeom>
        </p:spPr>
      </p:pic>
      <p:pic>
        <p:nvPicPr>
          <p:cNvPr id="6" name="Picture 5">
            <a:extLst>
              <a:ext uri="{FF2B5EF4-FFF2-40B4-BE49-F238E27FC236}">
                <a16:creationId xmlns:a16="http://schemas.microsoft.com/office/drawing/2014/main" id="{CAB52D13-7698-2D85-CD90-5CFA31D7CE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7168" y="1149305"/>
            <a:ext cx="4615479" cy="4615479"/>
          </a:xfrm>
          <a:prstGeom prst="rect">
            <a:avLst/>
          </a:prstGeom>
        </p:spPr>
      </p:pic>
      <p:pic>
        <p:nvPicPr>
          <p:cNvPr id="19" name="Picture 18">
            <a:extLst>
              <a:ext uri="{FF2B5EF4-FFF2-40B4-BE49-F238E27FC236}">
                <a16:creationId xmlns:a16="http://schemas.microsoft.com/office/drawing/2014/main" id="{6B8F1012-6DEE-4829-9F32-620A711094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8578482" y="3174136"/>
            <a:ext cx="582930" cy="606425"/>
          </a:xfrm>
          <a:prstGeom prst="rect">
            <a:avLst/>
          </a:prstGeom>
        </p:spPr>
      </p:pic>
      <p:sp>
        <p:nvSpPr>
          <p:cNvPr id="2" name="Slide Number Placeholder 1">
            <a:extLst>
              <a:ext uri="{FF2B5EF4-FFF2-40B4-BE49-F238E27FC236}">
                <a16:creationId xmlns:a16="http://schemas.microsoft.com/office/drawing/2014/main" id="{8923FA38-0121-4C5B-097A-2AD6FC3270AB}"/>
              </a:ext>
            </a:extLst>
          </p:cNvPr>
          <p:cNvSpPr>
            <a:spLocks noGrp="1"/>
          </p:cNvSpPr>
          <p:nvPr>
            <p:ph type="sldNum" sz="quarter" idx="12"/>
          </p:nvPr>
        </p:nvSpPr>
        <p:spPr>
          <a:xfrm>
            <a:off x="7765425" y="5871720"/>
            <a:ext cx="407023" cy="279400"/>
          </a:xfrm>
        </p:spPr>
        <p:txBody>
          <a:bodyPr vert="horz" lIns="91440" tIns="45720" rIns="91440" bIns="45720" rtlCol="0">
            <a:normAutofit/>
          </a:bodyPr>
          <a:lstStyle/>
          <a:p>
            <a:pPr lvl="0" defTabSz="914400">
              <a:spcAft>
                <a:spcPts val="600"/>
              </a:spcAft>
            </a:pPr>
            <a:fld id="{ACF44C5A-0B84-47FD-A8DA-63EA86983490}" type="slidenum">
              <a:rPr lang="en-US"/>
              <a:pPr lvl="0" defTabSz="914400">
                <a:spcAft>
                  <a:spcPts val="600"/>
                </a:spcAft>
              </a:pPr>
              <a:t>5</a:t>
            </a:fld>
            <a:endParaRPr lang="en-US"/>
          </a:p>
        </p:txBody>
      </p:sp>
    </p:spTree>
    <p:extLst>
      <p:ext uri="{BB962C8B-B14F-4D97-AF65-F5344CB8AC3E}">
        <p14:creationId xmlns:p14="http://schemas.microsoft.com/office/powerpoint/2010/main" val="132195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3" y="484632"/>
            <a:ext cx="8417053"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271FCF1-5BA0-00E4-3143-3671B6AFD59D}"/>
              </a:ext>
            </a:extLst>
          </p:cNvPr>
          <p:cNvSpPr>
            <a:spLocks noGrp="1"/>
          </p:cNvSpPr>
          <p:nvPr>
            <p:ph type="title"/>
          </p:nvPr>
        </p:nvSpPr>
        <p:spPr>
          <a:xfrm>
            <a:off x="603315" y="796374"/>
            <a:ext cx="7937369" cy="880027"/>
          </a:xfrm>
        </p:spPr>
        <p:txBody>
          <a:bodyPr>
            <a:normAutofit/>
          </a:bodyPr>
          <a:lstStyle/>
          <a:p>
            <a:r>
              <a:rPr lang="en-US" b="1">
                <a:solidFill>
                  <a:srgbClr val="FFFFFF"/>
                </a:solidFill>
              </a:rPr>
              <a:t>Offsite Adoption Events</a:t>
            </a:r>
          </a:p>
        </p:txBody>
      </p:sp>
      <p:sp>
        <p:nvSpPr>
          <p:cNvPr id="15" name="Rectangle 14">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060" y="648377"/>
            <a:ext cx="8167878"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9144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32E5AF7-06FA-849C-AA69-E8C34CBB26C3}"/>
              </a:ext>
            </a:extLst>
          </p:cNvPr>
          <p:cNvSpPr>
            <a:spLocks noGrp="1"/>
          </p:cNvSpPr>
          <p:nvPr>
            <p:ph idx="1"/>
          </p:nvPr>
        </p:nvSpPr>
        <p:spPr>
          <a:xfrm>
            <a:off x="971550" y="2612256"/>
            <a:ext cx="7200897" cy="3263612"/>
          </a:xfrm>
        </p:spPr>
        <p:txBody>
          <a:bodyPr>
            <a:normAutofit/>
          </a:bodyPr>
          <a:lstStyle/>
          <a:p>
            <a:pPr>
              <a:lnSpc>
                <a:spcPct val="90000"/>
              </a:lnSpc>
            </a:pPr>
            <a:r>
              <a:rPr lang="en-US" sz="2200"/>
              <a:t>Adoptable dogs from Kern County Animal Services are out in the community every Friday, Saturday, and Sunday!</a:t>
            </a:r>
          </a:p>
          <a:p>
            <a:pPr>
              <a:lnSpc>
                <a:spcPct val="90000"/>
              </a:lnSpc>
            </a:pPr>
            <a:r>
              <a:rPr lang="en-US" sz="2200"/>
              <a:t>These special events give some of our most overlooked dogs a chance to shine outside the shelter. Many of them have been waiting patiently for their forever homes for no fault of their own! This is their chance to stand out!</a:t>
            </a:r>
          </a:p>
          <a:p>
            <a:pPr>
              <a:lnSpc>
                <a:spcPct val="90000"/>
              </a:lnSpc>
            </a:pPr>
            <a:r>
              <a:rPr lang="en-US" sz="2200"/>
              <a:t>Offsite events are a great way to connect in a more relaxed setting, where folks can spend time getting to know a smaller group of carefully selected, highly adoptable dogs.</a:t>
            </a:r>
          </a:p>
        </p:txBody>
      </p:sp>
      <p:sp>
        <p:nvSpPr>
          <p:cNvPr id="2" name="Slide Number Placeholder 1">
            <a:extLst>
              <a:ext uri="{FF2B5EF4-FFF2-40B4-BE49-F238E27FC236}">
                <a16:creationId xmlns:a16="http://schemas.microsoft.com/office/drawing/2014/main" id="{29CDD728-405C-0CC4-0F12-F22F55FCB0E5}"/>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smtClean="0"/>
              <a:pPr lvl="0">
                <a:spcAft>
                  <a:spcPts val="600"/>
                </a:spcAft>
              </a:pPr>
              <a:t>6</a:t>
            </a:fld>
            <a:endParaRPr lang="en-US"/>
          </a:p>
        </p:txBody>
      </p:sp>
    </p:spTree>
    <p:extLst>
      <p:ext uri="{BB962C8B-B14F-4D97-AF65-F5344CB8AC3E}">
        <p14:creationId xmlns:p14="http://schemas.microsoft.com/office/powerpoint/2010/main" val="2513062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B4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48006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FBD24B6-1138-281D-64B7-CAA987BC7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11" y="710489"/>
            <a:ext cx="2341608" cy="2341608"/>
          </a:xfrm>
          <a:prstGeom prst="rect">
            <a:avLst/>
          </a:prstGeom>
        </p:spPr>
      </p:pic>
      <p:sp>
        <p:nvSpPr>
          <p:cNvPr id="23" name="Rectangle 22">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487090"/>
            <a:ext cx="2691128"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0D02AAE-E18D-2050-20B1-275CCDF6C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257" y="664970"/>
            <a:ext cx="2439677" cy="2439677"/>
          </a:xfrm>
          <a:prstGeom prst="rect">
            <a:avLst/>
          </a:prstGeom>
        </p:spPr>
      </p:pic>
      <p:sp>
        <p:nvSpPr>
          <p:cNvPr id="25" name="Rectangle 2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998" y="487090"/>
            <a:ext cx="269113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A0796E-2BA8-B689-5FFC-105BFA261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138" y="664970"/>
            <a:ext cx="2439677" cy="2439677"/>
          </a:xfrm>
          <a:prstGeom prst="rect">
            <a:avLst/>
          </a:prstGeom>
        </p:spPr>
      </p:pic>
      <p:sp>
        <p:nvSpPr>
          <p:cNvPr id="27" name="Rectangle 2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367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5302BE-FC21-93FE-4B0C-B84CA5293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911" y="3819655"/>
            <a:ext cx="2328708" cy="2328708"/>
          </a:xfrm>
          <a:prstGeom prst="rect">
            <a:avLst/>
          </a:prstGeom>
        </p:spPr>
      </p:pic>
      <p:sp>
        <p:nvSpPr>
          <p:cNvPr id="29" name="Rectangle 28">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126" y="3603670"/>
            <a:ext cx="270087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3610700"/>
            <a:ext cx="2691128"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11BAF7-8D95-C0C9-873A-7BC5EF6624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0018" y="3818714"/>
            <a:ext cx="2401112" cy="2401112"/>
          </a:xfrm>
          <a:prstGeom prst="rect">
            <a:avLst/>
          </a:prstGeom>
        </p:spPr>
      </p:pic>
      <p:pic>
        <p:nvPicPr>
          <p:cNvPr id="10" name="Picture 9">
            <a:extLst>
              <a:ext uri="{FF2B5EF4-FFF2-40B4-BE49-F238E27FC236}">
                <a16:creationId xmlns:a16="http://schemas.microsoft.com/office/drawing/2014/main" id="{CB726852-DE2A-56FF-238D-5622665089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5138" y="3767686"/>
            <a:ext cx="2439677" cy="2439677"/>
          </a:xfrm>
          <a:prstGeom prst="rect">
            <a:avLst/>
          </a:prstGeom>
        </p:spPr>
      </p:pic>
      <p:sp>
        <p:nvSpPr>
          <p:cNvPr id="2" name="Slide Number Placeholder 1">
            <a:extLst>
              <a:ext uri="{FF2B5EF4-FFF2-40B4-BE49-F238E27FC236}">
                <a16:creationId xmlns:a16="http://schemas.microsoft.com/office/drawing/2014/main" id="{5E8EA6E6-73BC-CFF7-E0B8-3172873584F6}"/>
              </a:ext>
            </a:extLst>
          </p:cNvPr>
          <p:cNvSpPr>
            <a:spLocks noGrp="1"/>
          </p:cNvSpPr>
          <p:nvPr>
            <p:ph type="sldNum" sz="quarter" idx="12"/>
          </p:nvPr>
        </p:nvSpPr>
        <p:spPr>
          <a:xfrm>
            <a:off x="8018584" y="6356350"/>
            <a:ext cx="496766" cy="365125"/>
          </a:xfrm>
        </p:spPr>
        <p:txBody>
          <a:bodyPr>
            <a:normAutofit/>
          </a:bodyPr>
          <a:lstStyle/>
          <a:p>
            <a:pPr lvl="0">
              <a:spcAft>
                <a:spcPts val="600"/>
              </a:spcAft>
            </a:pPr>
            <a:fld id="{ACF44C5A-0B84-47FD-A8DA-63EA86983490}" type="slidenum">
              <a:rPr lang="en-US">
                <a:solidFill>
                  <a:srgbClr val="FFFFFF"/>
                </a:solidFill>
              </a:rPr>
              <a:pPr lvl="0">
                <a:spcAft>
                  <a:spcPts val="600"/>
                </a:spcAft>
              </a:pPr>
              <a:t>7</a:t>
            </a:fld>
            <a:endParaRPr lang="en-US">
              <a:solidFill>
                <a:srgbClr val="FFFFFF"/>
              </a:solidFill>
            </a:endParaRPr>
          </a:p>
        </p:txBody>
      </p:sp>
    </p:spTree>
    <p:extLst>
      <p:ext uri="{BB962C8B-B14F-4D97-AF65-F5344CB8AC3E}">
        <p14:creationId xmlns:p14="http://schemas.microsoft.com/office/powerpoint/2010/main" val="931898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66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48006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3DF9C53-59E1-D135-A785-52BB1F0E8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11" y="710489"/>
            <a:ext cx="2341608" cy="2341608"/>
          </a:xfrm>
          <a:prstGeom prst="rect">
            <a:avLst/>
          </a:prstGeom>
        </p:spPr>
      </p:pic>
      <p:sp>
        <p:nvSpPr>
          <p:cNvPr id="23" name="Rectangle 22">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487090"/>
            <a:ext cx="2691128"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C22590A-CC93-C3B2-363F-1A0811C0A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257" y="664970"/>
            <a:ext cx="2439677" cy="2439677"/>
          </a:xfrm>
          <a:prstGeom prst="rect">
            <a:avLst/>
          </a:prstGeom>
        </p:spPr>
      </p:pic>
      <p:sp>
        <p:nvSpPr>
          <p:cNvPr id="25" name="Rectangle 2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998" y="487090"/>
            <a:ext cx="269113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FF85A4-F5D1-0D5C-F59E-10D49509C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138" y="664970"/>
            <a:ext cx="2439677" cy="2439677"/>
          </a:xfrm>
          <a:prstGeom prst="rect">
            <a:avLst/>
          </a:prstGeom>
        </p:spPr>
      </p:pic>
      <p:sp>
        <p:nvSpPr>
          <p:cNvPr id="27" name="Rectangle 2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367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EAAD528-78A0-9CC2-E392-3534F1B2B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911" y="3819655"/>
            <a:ext cx="2328708" cy="2328708"/>
          </a:xfrm>
          <a:prstGeom prst="rect">
            <a:avLst/>
          </a:prstGeom>
        </p:spPr>
      </p:pic>
      <p:sp>
        <p:nvSpPr>
          <p:cNvPr id="29" name="Rectangle 28">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126" y="3603670"/>
            <a:ext cx="270087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3610700"/>
            <a:ext cx="2691128"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883B0E2-614D-801C-5AED-7F6FA93422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0018" y="3818714"/>
            <a:ext cx="2401112" cy="2401112"/>
          </a:xfrm>
          <a:prstGeom prst="rect">
            <a:avLst/>
          </a:prstGeom>
        </p:spPr>
      </p:pic>
      <p:pic>
        <p:nvPicPr>
          <p:cNvPr id="10" name="Picture 9">
            <a:extLst>
              <a:ext uri="{FF2B5EF4-FFF2-40B4-BE49-F238E27FC236}">
                <a16:creationId xmlns:a16="http://schemas.microsoft.com/office/drawing/2014/main" id="{E3C61B4D-1E9D-86F9-6FB8-FA6513280A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5138" y="3767686"/>
            <a:ext cx="2439677" cy="2439677"/>
          </a:xfrm>
          <a:prstGeom prst="rect">
            <a:avLst/>
          </a:prstGeom>
        </p:spPr>
      </p:pic>
      <p:sp>
        <p:nvSpPr>
          <p:cNvPr id="2" name="Slide Number Placeholder 1">
            <a:extLst>
              <a:ext uri="{FF2B5EF4-FFF2-40B4-BE49-F238E27FC236}">
                <a16:creationId xmlns:a16="http://schemas.microsoft.com/office/drawing/2014/main" id="{5C9CE719-EDAE-CFBD-CA02-5F6BF381219C}"/>
              </a:ext>
            </a:extLst>
          </p:cNvPr>
          <p:cNvSpPr>
            <a:spLocks noGrp="1"/>
          </p:cNvSpPr>
          <p:nvPr>
            <p:ph type="sldNum" sz="quarter" idx="12"/>
          </p:nvPr>
        </p:nvSpPr>
        <p:spPr>
          <a:xfrm>
            <a:off x="8018584" y="6356350"/>
            <a:ext cx="496766" cy="365125"/>
          </a:xfrm>
        </p:spPr>
        <p:txBody>
          <a:bodyPr>
            <a:normAutofit/>
          </a:bodyPr>
          <a:lstStyle/>
          <a:p>
            <a:pPr lvl="0">
              <a:spcAft>
                <a:spcPts val="600"/>
              </a:spcAft>
            </a:pPr>
            <a:fld id="{ACF44C5A-0B84-47FD-A8DA-63EA86983490}" type="slidenum">
              <a:rPr lang="en-US">
                <a:solidFill>
                  <a:srgbClr val="FFFFFF"/>
                </a:solidFill>
              </a:rPr>
              <a:pPr lvl="0">
                <a:spcAft>
                  <a:spcPts val="600"/>
                </a:spcAft>
              </a:pPr>
              <a:t>8</a:t>
            </a:fld>
            <a:endParaRPr lang="en-US">
              <a:solidFill>
                <a:srgbClr val="FFFFFF"/>
              </a:solidFill>
            </a:endParaRPr>
          </a:p>
        </p:txBody>
      </p:sp>
    </p:spTree>
    <p:extLst>
      <p:ext uri="{BB962C8B-B14F-4D97-AF65-F5344CB8AC3E}">
        <p14:creationId xmlns:p14="http://schemas.microsoft.com/office/powerpoint/2010/main" val="1303242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480060"/>
            <a:ext cx="3135249" cy="2788074"/>
          </a:xfrm>
          <a:prstGeom prst="rect">
            <a:avLst/>
          </a:prstGeom>
          <a:solidFill>
            <a:srgbClr val="FFFFFF"/>
          </a:solidFill>
          <a:ln w="19050">
            <a:solidFill>
              <a:srgbClr val="B98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091EBB-E87B-ADEF-3698-EB018951E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89" y="643467"/>
            <a:ext cx="2475653" cy="2475653"/>
          </a:xfrm>
          <a:prstGeom prst="rect">
            <a:avLst/>
          </a:prstGeom>
        </p:spPr>
      </p:pic>
      <p:sp>
        <p:nvSpPr>
          <p:cNvPr id="17" name="Rectangle 16">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3670"/>
            <a:ext cx="3135249" cy="2788074"/>
          </a:xfrm>
          <a:prstGeom prst="rect">
            <a:avLst/>
          </a:prstGeom>
          <a:solidFill>
            <a:srgbClr val="FFFFFF"/>
          </a:solidFill>
          <a:ln w="19050">
            <a:solidFill>
              <a:srgbClr val="B98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2F27631-68B8-073F-4274-BFC66C22B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700" y="3748194"/>
            <a:ext cx="2471631" cy="2471631"/>
          </a:xfrm>
          <a:prstGeom prst="rect">
            <a:avLst/>
          </a:prstGeom>
        </p:spPr>
      </p:pic>
      <p:sp>
        <p:nvSpPr>
          <p:cNvPr id="2" name="Slide Number Placeholder 1">
            <a:extLst>
              <a:ext uri="{FF2B5EF4-FFF2-40B4-BE49-F238E27FC236}">
                <a16:creationId xmlns:a16="http://schemas.microsoft.com/office/drawing/2014/main" id="{BE9A763D-7439-41CF-6CF6-18F647AD23ED}"/>
              </a:ext>
            </a:extLst>
          </p:cNvPr>
          <p:cNvSpPr>
            <a:spLocks noGrp="1"/>
          </p:cNvSpPr>
          <p:nvPr>
            <p:ph type="sldNum" sz="quarter" idx="12"/>
          </p:nvPr>
        </p:nvSpPr>
        <p:spPr>
          <a:xfrm>
            <a:off x="8018584" y="6356350"/>
            <a:ext cx="496766" cy="365125"/>
          </a:xfrm>
        </p:spPr>
        <p:txBody>
          <a:bodyPr>
            <a:normAutofit/>
          </a:bodyPr>
          <a:lstStyle/>
          <a:p>
            <a:pPr lvl="0">
              <a:spcAft>
                <a:spcPts val="600"/>
              </a:spcAft>
            </a:pPr>
            <a:fld id="{ACF44C5A-0B84-47FD-A8DA-63EA86983490}" type="slidenum">
              <a:rPr lang="en-US">
                <a:solidFill>
                  <a:srgbClr val="FFFFFF"/>
                </a:solidFill>
              </a:rPr>
              <a:pPr lvl="0">
                <a:spcAft>
                  <a:spcPts val="600"/>
                </a:spcAft>
              </a:pPr>
              <a:t>9</a:t>
            </a:fld>
            <a:endParaRPr lang="en-US">
              <a:solidFill>
                <a:srgbClr val="FFFFFF"/>
              </a:solidFill>
            </a:endParaRPr>
          </a:p>
        </p:txBody>
      </p:sp>
      <p:sp>
        <p:nvSpPr>
          <p:cNvPr id="19" name="Rectangle 18">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5447" y="487090"/>
            <a:ext cx="5056386"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4AE39AE-3359-657E-63E6-0D5496B3E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8573" y="1032248"/>
            <a:ext cx="4807563" cy="4807563"/>
          </a:xfrm>
          <a:prstGeom prst="rect">
            <a:avLst/>
          </a:prstGeom>
        </p:spPr>
      </p:pic>
    </p:spTree>
    <p:extLst>
      <p:ext uri="{BB962C8B-B14F-4D97-AF65-F5344CB8AC3E}">
        <p14:creationId xmlns:p14="http://schemas.microsoft.com/office/powerpoint/2010/main" val="359948170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38639</TotalTime>
  <Words>1604</Words>
  <Application>Microsoft Office PowerPoint</Application>
  <PresentationFormat>On-screen Show (4:3)</PresentationFormat>
  <Paragraphs>198</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vt:lpstr>
      <vt:lpstr>Aptos Display</vt:lpstr>
      <vt:lpstr>Arial</vt:lpstr>
      <vt:lpstr>Garamond</vt:lpstr>
      <vt:lpstr>Organic</vt:lpstr>
      <vt:lpstr>Director’s Report</vt:lpstr>
      <vt:lpstr>Program Highlights May 2026</vt:lpstr>
      <vt:lpstr>$10 May Adoptions May 4th – May 30th </vt:lpstr>
      <vt:lpstr>“Just 1 Dog” Adoption Event Saturday, May 9th</vt:lpstr>
      <vt:lpstr>PowerPoint Presentation</vt:lpstr>
      <vt:lpstr>Offsite Adoption Events</vt:lpstr>
      <vt:lpstr>PowerPoint Presentation</vt:lpstr>
      <vt:lpstr>PowerPoint Presentation</vt:lpstr>
      <vt:lpstr>PowerPoint Presentation</vt:lpstr>
      <vt:lpstr>Streets of Bakersfield</vt:lpstr>
      <vt:lpstr>PowerPoint Presentation</vt:lpstr>
      <vt:lpstr>Low-Cost Spay/Neuter Clinics May 2026</vt:lpstr>
      <vt:lpstr>Spay/Neuter Clinic for Veterans</vt:lpstr>
      <vt:lpstr>PowerPoint Presentation</vt:lpstr>
      <vt:lpstr>PowerPoint Presentation</vt:lpstr>
      <vt:lpstr>Low-Cost Vaccination Clinics May 2026</vt:lpstr>
      <vt:lpstr>Field Service Calls: May 2026</vt:lpstr>
      <vt:lpstr>PowerPoint Presentation</vt:lpstr>
      <vt:lpstr>Microchip Scanning Stations</vt:lpstr>
      <vt:lpstr>Rescued from Oilfield</vt:lpstr>
      <vt:lpstr>PowerPoint Presentation</vt:lpstr>
      <vt:lpstr>Volunteer Program May 2026</vt:lpstr>
      <vt:lpstr>Dog Walking Class</vt:lpstr>
      <vt:lpstr>Rice Sock Superheroes</vt:lpstr>
      <vt:lpstr>PowerPoint Presentation</vt:lpstr>
      <vt:lpstr>Community Animal Welfare Meeting</vt:lpstr>
      <vt:lpstr>30 Pet Beds</vt:lpstr>
      <vt:lpstr>Beautologie Adoption Promotion</vt:lpstr>
      <vt:lpstr>2026 Year To Date January 1st – May 31st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Litterell</dc:creator>
  <cp:lastModifiedBy>Daniel Litterell</cp:lastModifiedBy>
  <cp:revision>162</cp:revision>
  <cp:lastPrinted>2026-06-15T23:38:54Z</cp:lastPrinted>
  <dcterms:created xsi:type="dcterms:W3CDTF">2025-06-10T20:49:28Z</dcterms:created>
  <dcterms:modified xsi:type="dcterms:W3CDTF">2026-06-17T15:49:43Z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918a32-0d42-40ed-a5eb-618140881011_Enabled">
    <vt:lpwstr>true</vt:lpwstr>
  </property>
  <property fmtid="{D5CDD505-2E9C-101B-9397-08002B2CF9AE}" pid="3" name="MSIP_Label_d0918a32-0d42-40ed-a5eb-618140881011_SetDate">
    <vt:lpwstr>2025-06-10T22:49:03Z</vt:lpwstr>
  </property>
  <property fmtid="{D5CDD505-2E9C-101B-9397-08002B2CF9AE}" pid="4" name="MSIP_Label_d0918a32-0d42-40ed-a5eb-618140881011_Method">
    <vt:lpwstr>Standard</vt:lpwstr>
  </property>
  <property fmtid="{D5CDD505-2E9C-101B-9397-08002B2CF9AE}" pid="5" name="MSIP_Label_d0918a32-0d42-40ed-a5eb-618140881011_Name">
    <vt:lpwstr>General Data</vt:lpwstr>
  </property>
  <property fmtid="{D5CDD505-2E9C-101B-9397-08002B2CF9AE}" pid="6" name="MSIP_Label_d0918a32-0d42-40ed-a5eb-618140881011_SiteId">
    <vt:lpwstr>e0f2e4b5-0515-4028-99f2-2e7a43fe5379</vt:lpwstr>
  </property>
  <property fmtid="{D5CDD505-2E9C-101B-9397-08002B2CF9AE}" pid="7" name="MSIP_Label_d0918a32-0d42-40ed-a5eb-618140881011_ActionId">
    <vt:lpwstr>36290ffc-d51b-4de9-8775-1309bf9c6d74</vt:lpwstr>
  </property>
  <property fmtid="{D5CDD505-2E9C-101B-9397-08002B2CF9AE}" pid="8" name="MSIP_Label_d0918a32-0d42-40ed-a5eb-618140881011_ContentBits">
    <vt:lpwstr>0</vt:lpwstr>
  </property>
  <property fmtid="{D5CDD505-2E9C-101B-9397-08002B2CF9AE}" pid="9" name="MSIP_Label_d0918a32-0d42-40ed-a5eb-618140881011_Tag">
    <vt:lpwstr>10, 3, 0, 1</vt:lpwstr>
  </property>
</Properties>
</file>