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1"/>
  </p:sldMasterIdLst>
  <p:notesMasterIdLst>
    <p:notesMasterId r:id="rId27"/>
  </p:notesMasterIdLst>
  <p:sldIdLst>
    <p:sldId id="322" r:id="rId2"/>
    <p:sldId id="271" r:id="rId3"/>
    <p:sldId id="430" r:id="rId4"/>
    <p:sldId id="374" r:id="rId5"/>
    <p:sldId id="478" r:id="rId6"/>
    <p:sldId id="475" r:id="rId7"/>
    <p:sldId id="476" r:id="rId8"/>
    <p:sldId id="486" r:id="rId9"/>
    <p:sldId id="480" r:id="rId10"/>
    <p:sldId id="303" r:id="rId11"/>
    <p:sldId id="446" r:id="rId12"/>
    <p:sldId id="445" r:id="rId13"/>
    <p:sldId id="321" r:id="rId14"/>
    <p:sldId id="324" r:id="rId15"/>
    <p:sldId id="269" r:id="rId16"/>
    <p:sldId id="483" r:id="rId17"/>
    <p:sldId id="326" r:id="rId18"/>
    <p:sldId id="481" r:id="rId19"/>
    <p:sldId id="491" r:id="rId20"/>
    <p:sldId id="484" r:id="rId21"/>
    <p:sldId id="482" r:id="rId22"/>
    <p:sldId id="485" r:id="rId23"/>
    <p:sldId id="323" r:id="rId24"/>
    <p:sldId id="425" r:id="rId25"/>
    <p:sldId id="417"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67CDF8-EFED-47CB-8102-955BAD0C849C}">
          <p14:sldIdLst>
            <p14:sldId id="322"/>
            <p14:sldId id="271"/>
            <p14:sldId id="430"/>
            <p14:sldId id="374"/>
            <p14:sldId id="478"/>
            <p14:sldId id="475"/>
            <p14:sldId id="476"/>
            <p14:sldId id="486"/>
            <p14:sldId id="480"/>
            <p14:sldId id="303"/>
            <p14:sldId id="446"/>
            <p14:sldId id="445"/>
            <p14:sldId id="321"/>
            <p14:sldId id="324"/>
            <p14:sldId id="269"/>
            <p14:sldId id="483"/>
            <p14:sldId id="326"/>
            <p14:sldId id="481"/>
            <p14:sldId id="491"/>
            <p14:sldId id="484"/>
            <p14:sldId id="482"/>
            <p14:sldId id="485"/>
            <p14:sldId id="323"/>
            <p14:sldId id="425"/>
            <p14:sldId id="4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ECD"/>
    <a:srgbClr val="EDEFE8"/>
    <a:srgbClr val="372E26"/>
    <a:srgbClr val="D1DFCC"/>
    <a:srgbClr val="7BB54D"/>
    <a:srgbClr val="E97132"/>
    <a:srgbClr val="FA6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4660"/>
  </p:normalViewPr>
  <p:slideViewPr>
    <p:cSldViewPr snapToGrid="0">
      <p:cViewPr varScale="1">
        <p:scale>
          <a:sx n="105" d="100"/>
          <a:sy n="105" d="100"/>
        </p:scale>
        <p:origin x="16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image" Target="../media/image37.svg"/><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diagrams/_rels/data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svg"/><Relationship Id="rId1" Type="http://schemas.openxmlformats.org/officeDocument/2006/relationships/image" Target="../media/image45.svg"/><Relationship Id="rId4"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image" Target="../media/image37.svg"/><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svg"/><Relationship Id="rId1" Type="http://schemas.openxmlformats.org/officeDocument/2006/relationships/image" Target="../media/image45.sv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8DC21-53CB-4DBA-A04E-F420F428B28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281A7589-6ECF-4E8D-AFFE-B5A6949045F7}">
      <dgm:prSet/>
      <dgm:spPr/>
      <dgm:t>
        <a:bodyPr/>
        <a:lstStyle/>
        <a:p>
          <a:r>
            <a:rPr lang="en-US" b="1" i="0" baseline="0" dirty="0">
              <a:latin typeface="Aptos Display" panose="020B0004020202020204" pitchFamily="34" charset="0"/>
            </a:rPr>
            <a:t>Adoption: </a:t>
          </a:r>
          <a:r>
            <a:rPr lang="en-US" b="0" i="0" baseline="0" dirty="0">
              <a:latin typeface="Aptos Display" panose="020B0004020202020204" pitchFamily="34" charset="0"/>
            </a:rPr>
            <a:t>154</a:t>
          </a:r>
          <a:r>
            <a:rPr lang="en-US" b="0" i="0" u="none" strike="noStrike" cap="none" spc="0" baseline="0" dirty="0">
              <a:uFillTx/>
              <a:latin typeface="Aptos Display" panose="020B0004020202020204" pitchFamily="34" charset="0"/>
            </a:rPr>
            <a:t> dogs, 111 puppies, 25 cats, and 243 kittens under 5 months of age were adopted for a total of 533 animals adopted from Kern County Animal Shelters in the month of June.</a:t>
          </a:r>
          <a:endParaRPr lang="en-US" dirty="0">
            <a:latin typeface="Aptos Display" panose="020B0004020202020204" pitchFamily="34" charset="0"/>
          </a:endParaRPr>
        </a:p>
      </dgm:t>
    </dgm:pt>
    <dgm:pt modelId="{9A6EC342-9599-4E97-B444-F0CA15D2E380}" type="parTrans" cxnId="{61187691-8241-4E6B-8F05-20A7D0F269F4}">
      <dgm:prSet/>
      <dgm:spPr/>
      <dgm:t>
        <a:bodyPr/>
        <a:lstStyle/>
        <a:p>
          <a:endParaRPr lang="en-US"/>
        </a:p>
      </dgm:t>
    </dgm:pt>
    <dgm:pt modelId="{19371206-8539-47AB-A569-F669AAD96416}" type="sibTrans" cxnId="{61187691-8241-4E6B-8F05-20A7D0F269F4}">
      <dgm:prSet/>
      <dgm:spPr/>
      <dgm:t>
        <a:bodyPr/>
        <a:lstStyle/>
        <a:p>
          <a:endParaRPr lang="en-US"/>
        </a:p>
      </dgm:t>
    </dgm:pt>
    <dgm:pt modelId="{B9014B3F-1303-4B2C-9127-DC030BAA497C}">
      <dgm:prSet/>
      <dgm:spPr/>
      <dgm:t>
        <a:bodyPr/>
        <a:lstStyle/>
        <a:p>
          <a:r>
            <a:rPr lang="en-US" b="1" i="0" baseline="0" dirty="0">
              <a:latin typeface="Aptos Display" panose="020B0004020202020204" pitchFamily="34" charset="0"/>
            </a:rPr>
            <a:t>Foster: </a:t>
          </a:r>
          <a:r>
            <a:rPr lang="en-US" b="0" i="0" u="none" strike="noStrike" cap="none" spc="0" baseline="0" dirty="0">
              <a:uFillTx/>
              <a:latin typeface="Aptos Display" panose="020B0004020202020204" pitchFamily="34" charset="0"/>
            </a:rPr>
            <a:t>32 dogs, 43 puppies, 3 cats, 159 kittens, and 15 barnyard animals entered the Department’s Foster Care Program in June, for a total of 252 animals.</a:t>
          </a:r>
          <a:endParaRPr lang="en-US" dirty="0">
            <a:latin typeface="Aptos Display" panose="020B0004020202020204" pitchFamily="34" charset="0"/>
          </a:endParaRPr>
        </a:p>
      </dgm:t>
    </dgm:pt>
    <dgm:pt modelId="{A33E7AE8-F7C6-41AC-8B6B-541046B4558D}" type="parTrans" cxnId="{D88F121E-973D-435F-9770-BE5E88282C2D}">
      <dgm:prSet/>
      <dgm:spPr/>
      <dgm:t>
        <a:bodyPr/>
        <a:lstStyle/>
        <a:p>
          <a:endParaRPr lang="en-US"/>
        </a:p>
      </dgm:t>
    </dgm:pt>
    <dgm:pt modelId="{B2DAF532-250D-4497-B335-A5F32F5BDDEE}" type="sibTrans" cxnId="{D88F121E-973D-435F-9770-BE5E88282C2D}">
      <dgm:prSet/>
      <dgm:spPr/>
      <dgm:t>
        <a:bodyPr/>
        <a:lstStyle/>
        <a:p>
          <a:endParaRPr lang="en-US"/>
        </a:p>
      </dgm:t>
    </dgm:pt>
    <dgm:pt modelId="{6640FC10-69E2-402C-94FD-11C563D92EDB}">
      <dgm:prSet/>
      <dgm:spPr/>
      <dgm:t>
        <a:bodyPr/>
        <a:lstStyle/>
        <a:p>
          <a:r>
            <a:rPr lang="en-US" b="1" i="0" baseline="0" dirty="0">
              <a:latin typeface="Aptos Display" panose="020B0004020202020204" pitchFamily="34" charset="0"/>
            </a:rPr>
            <a:t>Rescue: </a:t>
          </a:r>
          <a:r>
            <a:rPr lang="en-US" b="0" i="0" baseline="0" dirty="0">
              <a:latin typeface="Aptos Display" panose="020B0004020202020204" pitchFamily="34" charset="0"/>
            </a:rPr>
            <a:t>158 dogs, 112 puppies, 12 cats, and 99 kittens were transferred to other animal rescue organizations in </a:t>
          </a:r>
          <a:r>
            <a:rPr lang="en-US" b="0" i="0" u="none" strike="noStrike" cap="none" spc="0" baseline="0" dirty="0">
              <a:uFillTx/>
              <a:latin typeface="Aptos Display" panose="020B0004020202020204" pitchFamily="34" charset="0"/>
            </a:rPr>
            <a:t>June</a:t>
          </a:r>
          <a:r>
            <a:rPr lang="en-US" b="0" i="0" baseline="0" dirty="0">
              <a:latin typeface="Aptos Display" panose="020B0004020202020204" pitchFamily="34" charset="0"/>
            </a:rPr>
            <a:t>, for a total of 381 animals.</a:t>
          </a:r>
          <a:endParaRPr lang="en-US" b="0" dirty="0">
            <a:latin typeface="Aptos Display" panose="020B0004020202020204" pitchFamily="34" charset="0"/>
          </a:endParaRPr>
        </a:p>
      </dgm:t>
    </dgm:pt>
    <dgm:pt modelId="{0F1774CF-4391-408D-A0E8-B0400EBBFA3B}" type="parTrans" cxnId="{A9349342-6471-47CF-9342-F7D99963F019}">
      <dgm:prSet/>
      <dgm:spPr/>
      <dgm:t>
        <a:bodyPr/>
        <a:lstStyle/>
        <a:p>
          <a:endParaRPr lang="en-US"/>
        </a:p>
      </dgm:t>
    </dgm:pt>
    <dgm:pt modelId="{D737CF74-4F89-4344-BB15-5037531ED4F4}" type="sibTrans" cxnId="{A9349342-6471-47CF-9342-F7D99963F019}">
      <dgm:prSet/>
      <dgm:spPr/>
      <dgm:t>
        <a:bodyPr/>
        <a:lstStyle/>
        <a:p>
          <a:endParaRPr lang="en-US"/>
        </a:p>
      </dgm:t>
    </dgm:pt>
    <dgm:pt modelId="{E1CDE0CD-F825-4A8B-AE78-B3A7EFCD9988}">
      <dgm:prSet/>
      <dgm:spPr/>
      <dgm:t>
        <a:bodyPr/>
        <a:lstStyle/>
        <a:p>
          <a:r>
            <a:rPr lang="en-US" b="1" i="0" baseline="0" dirty="0">
              <a:solidFill>
                <a:schemeClr val="tx1"/>
              </a:solidFill>
              <a:latin typeface="Aptos Display" panose="020B0004020202020204" pitchFamily="34" charset="0"/>
            </a:rPr>
            <a:t>Spay/Neuter: </a:t>
          </a:r>
          <a:r>
            <a:rPr lang="en-US" b="0" i="0" baseline="0" dirty="0">
              <a:solidFill>
                <a:schemeClr val="tx1"/>
              </a:solidFill>
              <a:latin typeface="Aptos Display" panose="020B0004020202020204" pitchFamily="34" charset="0"/>
            </a:rPr>
            <a:t>A total of 413 animals were altered at low-cost KCAS spay/neuter clinics in the month of June.</a:t>
          </a:r>
          <a:endParaRPr lang="en-US" b="0" i="0" dirty="0">
            <a:solidFill>
              <a:schemeClr val="tx1"/>
            </a:solidFill>
            <a:latin typeface="Aptos Display" panose="020B0004020202020204" pitchFamily="34" charset="0"/>
          </a:endParaRPr>
        </a:p>
      </dgm:t>
    </dgm:pt>
    <dgm:pt modelId="{843F1AD6-37A2-4334-B10F-416D396CAB26}" type="parTrans" cxnId="{C76FCADE-53C0-43D8-8DDE-6C9138DEB28B}">
      <dgm:prSet/>
      <dgm:spPr/>
      <dgm:t>
        <a:bodyPr/>
        <a:lstStyle/>
        <a:p>
          <a:endParaRPr lang="en-US"/>
        </a:p>
      </dgm:t>
    </dgm:pt>
    <dgm:pt modelId="{3499EFC0-17E7-4151-82CE-9129E29E92BD}" type="sibTrans" cxnId="{C76FCADE-53C0-43D8-8DDE-6C9138DEB28B}">
      <dgm:prSet/>
      <dgm:spPr/>
      <dgm:t>
        <a:bodyPr/>
        <a:lstStyle/>
        <a:p>
          <a:endParaRPr lang="en-US"/>
        </a:p>
      </dgm:t>
    </dgm:pt>
    <dgm:pt modelId="{EFA2CB8F-4BE6-4CA7-9A52-FDA1461F0F6C}">
      <dgm:prSet/>
      <dgm:spPr/>
      <dgm:t>
        <a:bodyPr/>
        <a:lstStyle/>
        <a:p>
          <a:r>
            <a:rPr lang="en-US" b="1" i="0" baseline="0" dirty="0">
              <a:latin typeface="Aptos Display" panose="020B0004020202020204" pitchFamily="34" charset="0"/>
            </a:rPr>
            <a:t>TNR: </a:t>
          </a:r>
          <a:r>
            <a:rPr lang="en-US" b="0" i="0" u="none" strike="noStrike" cap="none" spc="0" baseline="0" dirty="0">
              <a:uFillTx/>
              <a:latin typeface="Aptos Display" panose="020B0004020202020204" pitchFamily="34" charset="0"/>
            </a:rPr>
            <a:t>218 cats were spayed or neutered and released in June. Year-to-date, 1237 cats have gone through the program, and since 2013 25,254 cats have been spayed or neutered and returned to field.</a:t>
          </a:r>
          <a:endParaRPr lang="en-US" dirty="0">
            <a:latin typeface="Aptos Display" panose="020B0004020202020204" pitchFamily="34" charset="0"/>
          </a:endParaRPr>
        </a:p>
      </dgm:t>
    </dgm:pt>
    <dgm:pt modelId="{941C3926-6DA4-4853-8D41-876771303D71}" type="parTrans" cxnId="{2F56C720-B965-4C16-9AE0-52C242EC2C73}">
      <dgm:prSet/>
      <dgm:spPr/>
      <dgm:t>
        <a:bodyPr/>
        <a:lstStyle/>
        <a:p>
          <a:endParaRPr lang="en-US"/>
        </a:p>
      </dgm:t>
    </dgm:pt>
    <dgm:pt modelId="{6B3E7400-1CD9-4C98-9E45-E1DC06444BC3}" type="sibTrans" cxnId="{2F56C720-B965-4C16-9AE0-52C242EC2C73}">
      <dgm:prSet/>
      <dgm:spPr/>
      <dgm:t>
        <a:bodyPr/>
        <a:lstStyle/>
        <a:p>
          <a:endParaRPr lang="en-US"/>
        </a:p>
      </dgm:t>
    </dgm:pt>
    <dgm:pt modelId="{F3383C24-26A2-4A4A-BE62-4EDD019E4E20}" type="pres">
      <dgm:prSet presAssocID="{BB88DC21-53CB-4DBA-A04E-F420F428B284}" presName="vert0" presStyleCnt="0">
        <dgm:presLayoutVars>
          <dgm:dir/>
          <dgm:animOne val="branch"/>
          <dgm:animLvl val="lvl"/>
        </dgm:presLayoutVars>
      </dgm:prSet>
      <dgm:spPr/>
    </dgm:pt>
    <dgm:pt modelId="{B48F1D9A-FD20-4CAC-898D-259A76998353}" type="pres">
      <dgm:prSet presAssocID="{281A7589-6ECF-4E8D-AFFE-B5A6949045F7}" presName="thickLine" presStyleLbl="alignNode1" presStyleIdx="0" presStyleCnt="5"/>
      <dgm:spPr/>
    </dgm:pt>
    <dgm:pt modelId="{130CE001-E200-4079-A893-12BBF0B914E3}" type="pres">
      <dgm:prSet presAssocID="{281A7589-6ECF-4E8D-AFFE-B5A6949045F7}" presName="horz1" presStyleCnt="0"/>
      <dgm:spPr/>
    </dgm:pt>
    <dgm:pt modelId="{62AB2153-EB0B-46CB-80A9-208A8E2B4AD1}" type="pres">
      <dgm:prSet presAssocID="{281A7589-6ECF-4E8D-AFFE-B5A6949045F7}" presName="tx1" presStyleLbl="revTx" presStyleIdx="0" presStyleCnt="5"/>
      <dgm:spPr/>
    </dgm:pt>
    <dgm:pt modelId="{48B90990-5F4E-4C74-AC97-5516AE754A58}" type="pres">
      <dgm:prSet presAssocID="{281A7589-6ECF-4E8D-AFFE-B5A6949045F7}" presName="vert1" presStyleCnt="0"/>
      <dgm:spPr/>
    </dgm:pt>
    <dgm:pt modelId="{B08C2CA5-499A-4570-9A1C-59ACD4C892FD}" type="pres">
      <dgm:prSet presAssocID="{B9014B3F-1303-4B2C-9127-DC030BAA497C}" presName="thickLine" presStyleLbl="alignNode1" presStyleIdx="1" presStyleCnt="5"/>
      <dgm:spPr/>
    </dgm:pt>
    <dgm:pt modelId="{DA3BCB57-FD54-4CFA-85C8-800C124F78D2}" type="pres">
      <dgm:prSet presAssocID="{B9014B3F-1303-4B2C-9127-DC030BAA497C}" presName="horz1" presStyleCnt="0"/>
      <dgm:spPr/>
    </dgm:pt>
    <dgm:pt modelId="{F9BB991E-2980-46E8-91E2-32CBD49D340A}" type="pres">
      <dgm:prSet presAssocID="{B9014B3F-1303-4B2C-9127-DC030BAA497C}" presName="tx1" presStyleLbl="revTx" presStyleIdx="1" presStyleCnt="5"/>
      <dgm:spPr/>
    </dgm:pt>
    <dgm:pt modelId="{CB99FD1D-BF40-43C2-8612-CDB265E24218}" type="pres">
      <dgm:prSet presAssocID="{B9014B3F-1303-4B2C-9127-DC030BAA497C}" presName="vert1" presStyleCnt="0"/>
      <dgm:spPr/>
    </dgm:pt>
    <dgm:pt modelId="{332A6866-6099-494B-A2A7-6AF3D5C2246F}" type="pres">
      <dgm:prSet presAssocID="{6640FC10-69E2-402C-94FD-11C563D92EDB}" presName="thickLine" presStyleLbl="alignNode1" presStyleIdx="2" presStyleCnt="5"/>
      <dgm:spPr/>
    </dgm:pt>
    <dgm:pt modelId="{A4176005-6230-4482-A49F-F3BF36E0F624}" type="pres">
      <dgm:prSet presAssocID="{6640FC10-69E2-402C-94FD-11C563D92EDB}" presName="horz1" presStyleCnt="0"/>
      <dgm:spPr/>
    </dgm:pt>
    <dgm:pt modelId="{34D4E469-C0DF-4ECA-A3DA-0659A7D59216}" type="pres">
      <dgm:prSet presAssocID="{6640FC10-69E2-402C-94FD-11C563D92EDB}" presName="tx1" presStyleLbl="revTx" presStyleIdx="2" presStyleCnt="5"/>
      <dgm:spPr/>
    </dgm:pt>
    <dgm:pt modelId="{90C18CFF-A8E8-44F8-A8AB-E43C1F31D5D2}" type="pres">
      <dgm:prSet presAssocID="{6640FC10-69E2-402C-94FD-11C563D92EDB}" presName="vert1" presStyleCnt="0"/>
      <dgm:spPr/>
    </dgm:pt>
    <dgm:pt modelId="{9604AFAE-D019-40A7-9C98-DE3A08321325}" type="pres">
      <dgm:prSet presAssocID="{E1CDE0CD-F825-4A8B-AE78-B3A7EFCD9988}" presName="thickLine" presStyleLbl="alignNode1" presStyleIdx="3" presStyleCnt="5"/>
      <dgm:spPr/>
    </dgm:pt>
    <dgm:pt modelId="{34AA2A53-100A-4EE5-87CE-6BBB4B3947E5}" type="pres">
      <dgm:prSet presAssocID="{E1CDE0CD-F825-4A8B-AE78-B3A7EFCD9988}" presName="horz1" presStyleCnt="0"/>
      <dgm:spPr/>
    </dgm:pt>
    <dgm:pt modelId="{61755972-F1B1-494A-BD64-6C2B16056D3C}" type="pres">
      <dgm:prSet presAssocID="{E1CDE0CD-F825-4A8B-AE78-B3A7EFCD9988}" presName="tx1" presStyleLbl="revTx" presStyleIdx="3" presStyleCnt="5"/>
      <dgm:spPr/>
    </dgm:pt>
    <dgm:pt modelId="{BA2DFE5E-209E-4F61-B752-82B8F3B56BF4}" type="pres">
      <dgm:prSet presAssocID="{E1CDE0CD-F825-4A8B-AE78-B3A7EFCD9988}" presName="vert1" presStyleCnt="0"/>
      <dgm:spPr/>
    </dgm:pt>
    <dgm:pt modelId="{1370C19B-22A5-49FF-A46B-47BB4985F992}" type="pres">
      <dgm:prSet presAssocID="{EFA2CB8F-4BE6-4CA7-9A52-FDA1461F0F6C}" presName="thickLine" presStyleLbl="alignNode1" presStyleIdx="4" presStyleCnt="5"/>
      <dgm:spPr/>
    </dgm:pt>
    <dgm:pt modelId="{7BBF919E-C214-4556-98E5-57E8C3A017EA}" type="pres">
      <dgm:prSet presAssocID="{EFA2CB8F-4BE6-4CA7-9A52-FDA1461F0F6C}" presName="horz1" presStyleCnt="0"/>
      <dgm:spPr/>
    </dgm:pt>
    <dgm:pt modelId="{189C6A00-8B93-4D40-ADC9-10131768E126}" type="pres">
      <dgm:prSet presAssocID="{EFA2CB8F-4BE6-4CA7-9A52-FDA1461F0F6C}" presName="tx1" presStyleLbl="revTx" presStyleIdx="4" presStyleCnt="5"/>
      <dgm:spPr/>
    </dgm:pt>
    <dgm:pt modelId="{32740244-256E-4686-BA3B-51E82397A89E}" type="pres">
      <dgm:prSet presAssocID="{EFA2CB8F-4BE6-4CA7-9A52-FDA1461F0F6C}" presName="vert1" presStyleCnt="0"/>
      <dgm:spPr/>
    </dgm:pt>
  </dgm:ptLst>
  <dgm:cxnLst>
    <dgm:cxn modelId="{D88F121E-973D-435F-9770-BE5E88282C2D}" srcId="{BB88DC21-53CB-4DBA-A04E-F420F428B284}" destId="{B9014B3F-1303-4B2C-9127-DC030BAA497C}" srcOrd="1" destOrd="0" parTransId="{A33E7AE8-F7C6-41AC-8B6B-541046B4558D}" sibTransId="{B2DAF532-250D-4497-B335-A5F32F5BDDEE}"/>
    <dgm:cxn modelId="{2F56C720-B965-4C16-9AE0-52C242EC2C73}" srcId="{BB88DC21-53CB-4DBA-A04E-F420F428B284}" destId="{EFA2CB8F-4BE6-4CA7-9A52-FDA1461F0F6C}" srcOrd="4" destOrd="0" parTransId="{941C3926-6DA4-4853-8D41-876771303D71}" sibTransId="{6B3E7400-1CD9-4C98-9E45-E1DC06444BC3}"/>
    <dgm:cxn modelId="{88689B2A-3466-4444-A4E5-24F7B40B1515}" type="presOf" srcId="{B9014B3F-1303-4B2C-9127-DC030BAA497C}" destId="{F9BB991E-2980-46E8-91E2-32CBD49D340A}" srcOrd="0" destOrd="0" presId="urn:microsoft.com/office/officeart/2008/layout/LinedList"/>
    <dgm:cxn modelId="{A9349342-6471-47CF-9342-F7D99963F019}" srcId="{BB88DC21-53CB-4DBA-A04E-F420F428B284}" destId="{6640FC10-69E2-402C-94FD-11C563D92EDB}" srcOrd="2" destOrd="0" parTransId="{0F1774CF-4391-408D-A0E8-B0400EBBFA3B}" sibTransId="{D737CF74-4F89-4344-BB15-5037531ED4F4}"/>
    <dgm:cxn modelId="{BA36F770-D4B5-4B6B-A1A0-CB3FC5286202}" type="presOf" srcId="{EFA2CB8F-4BE6-4CA7-9A52-FDA1461F0F6C}" destId="{189C6A00-8B93-4D40-ADC9-10131768E126}" srcOrd="0" destOrd="0" presId="urn:microsoft.com/office/officeart/2008/layout/LinedList"/>
    <dgm:cxn modelId="{999CFE90-1723-42C2-A8CD-8C2196914AE0}" type="presOf" srcId="{BB88DC21-53CB-4DBA-A04E-F420F428B284}" destId="{F3383C24-26A2-4A4A-BE62-4EDD019E4E20}" srcOrd="0" destOrd="0" presId="urn:microsoft.com/office/officeart/2008/layout/LinedList"/>
    <dgm:cxn modelId="{61187691-8241-4E6B-8F05-20A7D0F269F4}" srcId="{BB88DC21-53CB-4DBA-A04E-F420F428B284}" destId="{281A7589-6ECF-4E8D-AFFE-B5A6949045F7}" srcOrd="0" destOrd="0" parTransId="{9A6EC342-9599-4E97-B444-F0CA15D2E380}" sibTransId="{19371206-8539-47AB-A569-F669AAD96416}"/>
    <dgm:cxn modelId="{5A0EE6A2-72B2-465D-B089-DBDEB855C76F}" type="presOf" srcId="{6640FC10-69E2-402C-94FD-11C563D92EDB}" destId="{34D4E469-C0DF-4ECA-A3DA-0659A7D59216}" srcOrd="0" destOrd="0" presId="urn:microsoft.com/office/officeart/2008/layout/LinedList"/>
    <dgm:cxn modelId="{1E5C60D6-6F4D-44DC-A2B8-52860D5F2B27}" type="presOf" srcId="{281A7589-6ECF-4E8D-AFFE-B5A6949045F7}" destId="{62AB2153-EB0B-46CB-80A9-208A8E2B4AD1}" srcOrd="0" destOrd="0" presId="urn:microsoft.com/office/officeart/2008/layout/LinedList"/>
    <dgm:cxn modelId="{F1029CD6-B5AA-49E7-A511-B6DD64350860}" type="presOf" srcId="{E1CDE0CD-F825-4A8B-AE78-B3A7EFCD9988}" destId="{61755972-F1B1-494A-BD64-6C2B16056D3C}" srcOrd="0" destOrd="0" presId="urn:microsoft.com/office/officeart/2008/layout/LinedList"/>
    <dgm:cxn modelId="{C76FCADE-53C0-43D8-8DDE-6C9138DEB28B}" srcId="{BB88DC21-53CB-4DBA-A04E-F420F428B284}" destId="{E1CDE0CD-F825-4A8B-AE78-B3A7EFCD9988}" srcOrd="3" destOrd="0" parTransId="{843F1AD6-37A2-4334-B10F-416D396CAB26}" sibTransId="{3499EFC0-17E7-4151-82CE-9129E29E92BD}"/>
    <dgm:cxn modelId="{982DCC44-1853-4B8D-BDF1-8627DF45B3B9}" type="presParOf" srcId="{F3383C24-26A2-4A4A-BE62-4EDD019E4E20}" destId="{B48F1D9A-FD20-4CAC-898D-259A76998353}" srcOrd="0" destOrd="0" presId="urn:microsoft.com/office/officeart/2008/layout/LinedList"/>
    <dgm:cxn modelId="{C4663479-8774-43F6-9665-68DA0E342632}" type="presParOf" srcId="{F3383C24-26A2-4A4A-BE62-4EDD019E4E20}" destId="{130CE001-E200-4079-A893-12BBF0B914E3}" srcOrd="1" destOrd="0" presId="urn:microsoft.com/office/officeart/2008/layout/LinedList"/>
    <dgm:cxn modelId="{689BDE30-4A79-41A6-845E-05344F82311C}" type="presParOf" srcId="{130CE001-E200-4079-A893-12BBF0B914E3}" destId="{62AB2153-EB0B-46CB-80A9-208A8E2B4AD1}" srcOrd="0" destOrd="0" presId="urn:microsoft.com/office/officeart/2008/layout/LinedList"/>
    <dgm:cxn modelId="{D051F83C-43DF-4989-A17B-F9E355ED1EEE}" type="presParOf" srcId="{130CE001-E200-4079-A893-12BBF0B914E3}" destId="{48B90990-5F4E-4C74-AC97-5516AE754A58}" srcOrd="1" destOrd="0" presId="urn:microsoft.com/office/officeart/2008/layout/LinedList"/>
    <dgm:cxn modelId="{BA0138A4-6934-438D-82D5-15FF1FC3C12F}" type="presParOf" srcId="{F3383C24-26A2-4A4A-BE62-4EDD019E4E20}" destId="{B08C2CA5-499A-4570-9A1C-59ACD4C892FD}" srcOrd="2" destOrd="0" presId="urn:microsoft.com/office/officeart/2008/layout/LinedList"/>
    <dgm:cxn modelId="{EFDCFA14-0F10-4DDB-8AC1-C68D15753D35}" type="presParOf" srcId="{F3383C24-26A2-4A4A-BE62-4EDD019E4E20}" destId="{DA3BCB57-FD54-4CFA-85C8-800C124F78D2}" srcOrd="3" destOrd="0" presId="urn:microsoft.com/office/officeart/2008/layout/LinedList"/>
    <dgm:cxn modelId="{90782A3B-D674-463E-8D7A-254E543E1114}" type="presParOf" srcId="{DA3BCB57-FD54-4CFA-85C8-800C124F78D2}" destId="{F9BB991E-2980-46E8-91E2-32CBD49D340A}" srcOrd="0" destOrd="0" presId="urn:microsoft.com/office/officeart/2008/layout/LinedList"/>
    <dgm:cxn modelId="{4EB67768-20C7-4720-B58D-46C0BC6B2FC6}" type="presParOf" srcId="{DA3BCB57-FD54-4CFA-85C8-800C124F78D2}" destId="{CB99FD1D-BF40-43C2-8612-CDB265E24218}" srcOrd="1" destOrd="0" presId="urn:microsoft.com/office/officeart/2008/layout/LinedList"/>
    <dgm:cxn modelId="{9A2AEB7B-B127-4C3A-99A6-8D7685FC4380}" type="presParOf" srcId="{F3383C24-26A2-4A4A-BE62-4EDD019E4E20}" destId="{332A6866-6099-494B-A2A7-6AF3D5C2246F}" srcOrd="4" destOrd="0" presId="urn:microsoft.com/office/officeart/2008/layout/LinedList"/>
    <dgm:cxn modelId="{F83C05B3-F10A-4EAE-8040-F118D1C99F33}" type="presParOf" srcId="{F3383C24-26A2-4A4A-BE62-4EDD019E4E20}" destId="{A4176005-6230-4482-A49F-F3BF36E0F624}" srcOrd="5" destOrd="0" presId="urn:microsoft.com/office/officeart/2008/layout/LinedList"/>
    <dgm:cxn modelId="{54E82A2C-B53D-49A6-A276-C7D71669D403}" type="presParOf" srcId="{A4176005-6230-4482-A49F-F3BF36E0F624}" destId="{34D4E469-C0DF-4ECA-A3DA-0659A7D59216}" srcOrd="0" destOrd="0" presId="urn:microsoft.com/office/officeart/2008/layout/LinedList"/>
    <dgm:cxn modelId="{97DA3377-012F-4747-88F9-5E138C3EA540}" type="presParOf" srcId="{A4176005-6230-4482-A49F-F3BF36E0F624}" destId="{90C18CFF-A8E8-44F8-A8AB-E43C1F31D5D2}" srcOrd="1" destOrd="0" presId="urn:microsoft.com/office/officeart/2008/layout/LinedList"/>
    <dgm:cxn modelId="{10CC1104-B9BF-4261-9F5B-D8CDC7CEEA0C}" type="presParOf" srcId="{F3383C24-26A2-4A4A-BE62-4EDD019E4E20}" destId="{9604AFAE-D019-40A7-9C98-DE3A08321325}" srcOrd="6" destOrd="0" presId="urn:microsoft.com/office/officeart/2008/layout/LinedList"/>
    <dgm:cxn modelId="{843A5F9F-CD9E-49DB-8D71-FE43F4C37BE4}" type="presParOf" srcId="{F3383C24-26A2-4A4A-BE62-4EDD019E4E20}" destId="{34AA2A53-100A-4EE5-87CE-6BBB4B3947E5}" srcOrd="7" destOrd="0" presId="urn:microsoft.com/office/officeart/2008/layout/LinedList"/>
    <dgm:cxn modelId="{0F3119A8-3765-4070-B114-74D9275D7FDA}" type="presParOf" srcId="{34AA2A53-100A-4EE5-87CE-6BBB4B3947E5}" destId="{61755972-F1B1-494A-BD64-6C2B16056D3C}" srcOrd="0" destOrd="0" presId="urn:microsoft.com/office/officeart/2008/layout/LinedList"/>
    <dgm:cxn modelId="{436041FE-EBEF-4555-81C0-ACB648F291A7}" type="presParOf" srcId="{34AA2A53-100A-4EE5-87CE-6BBB4B3947E5}" destId="{BA2DFE5E-209E-4F61-B752-82B8F3B56BF4}" srcOrd="1" destOrd="0" presId="urn:microsoft.com/office/officeart/2008/layout/LinedList"/>
    <dgm:cxn modelId="{5A80688C-3530-417C-8B4C-E1EB5A31856B}" type="presParOf" srcId="{F3383C24-26A2-4A4A-BE62-4EDD019E4E20}" destId="{1370C19B-22A5-49FF-A46B-47BB4985F992}" srcOrd="8" destOrd="0" presId="urn:microsoft.com/office/officeart/2008/layout/LinedList"/>
    <dgm:cxn modelId="{EFE3479F-CE2E-4526-8057-697547747212}" type="presParOf" srcId="{F3383C24-26A2-4A4A-BE62-4EDD019E4E20}" destId="{7BBF919E-C214-4556-98E5-57E8C3A017EA}" srcOrd="9" destOrd="0" presId="urn:microsoft.com/office/officeart/2008/layout/LinedList"/>
    <dgm:cxn modelId="{479F0BE6-7F27-4DEE-9460-EBF47102CDBA}" type="presParOf" srcId="{7BBF919E-C214-4556-98E5-57E8C3A017EA}" destId="{189C6A00-8B93-4D40-ADC9-10131768E126}" srcOrd="0" destOrd="0" presId="urn:microsoft.com/office/officeart/2008/layout/LinedList"/>
    <dgm:cxn modelId="{5A1824EF-D74C-44B3-B618-4DC0F78F97DF}" type="presParOf" srcId="{7BBF919E-C214-4556-98E5-57E8C3A017EA}" destId="{32740244-256E-4686-BA3B-51E82397A89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4AE7A41C-48F8-4FAA-8481-47CEDCF67CFB}">
      <dgm:prSet phldrT="[Text]" custT="1"/>
      <dgm:spPr/>
      <dgm:t>
        <a:bodyPr/>
        <a:lstStyle/>
        <a:p>
          <a:pPr>
            <a:lnSpc>
              <a:spcPct val="100000"/>
            </a:lnSpc>
          </a:pPr>
          <a:r>
            <a:rPr lang="en-US" sz="1800" dirty="0"/>
            <a:t>Rabies </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pPr>
            <a:lnSpc>
              <a:spcPct val="100000"/>
            </a:lnSpc>
          </a:pPr>
          <a:r>
            <a:rPr lang="en-US" dirty="0"/>
            <a:t>444</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custT="1"/>
      <dgm:spPr/>
      <dgm:t>
        <a:bodyPr/>
        <a:lstStyle/>
        <a:p>
          <a:pPr>
            <a:lnSpc>
              <a:spcPct val="100000"/>
            </a:lnSpc>
          </a:pPr>
          <a:r>
            <a:rPr lang="en-US" sz="1800" b="0" i="0" dirty="0"/>
            <a:t>Microchip</a:t>
          </a:r>
          <a:r>
            <a:rPr lang="en-US" sz="1900" b="0" i="0" dirty="0"/>
            <a:t>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CB5DBE7D-F839-4A28-90EC-9BE5C03590A5}">
      <dgm:prSet phldrT="[Text]" custT="1"/>
      <dgm:spPr/>
      <dgm:t>
        <a:bodyPr/>
        <a:lstStyle/>
        <a:p>
          <a:pPr>
            <a:lnSpc>
              <a:spcPct val="100000"/>
            </a:lnSpc>
          </a:pPr>
          <a:r>
            <a:rPr lang="en-US" sz="1800" b="0" i="0" dirty="0"/>
            <a:t>Bordetella</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8C4D27D3-9219-4B78-B8A4-34FDC1502363}">
      <dgm:prSet phldrT="[Text]"/>
      <dgm:spPr/>
      <dgm:t>
        <a:bodyPr/>
        <a:lstStyle/>
        <a:p>
          <a:pPr>
            <a:lnSpc>
              <a:spcPct val="100000"/>
            </a:lnSpc>
          </a:pPr>
          <a:r>
            <a:rPr lang="en-US" dirty="0"/>
            <a:t>44</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pPr>
            <a:lnSpc>
              <a:spcPct val="100000"/>
            </a:lnSpc>
          </a:pPr>
          <a:endParaRPr lang="en-US" dirty="0"/>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24EB60F-8045-4D34-BB35-86425FE52E24}">
      <dgm:prSet/>
      <dgm:spPr/>
      <dgm:t>
        <a:bodyPr/>
        <a:lstStyle/>
        <a:p>
          <a:pPr>
            <a:lnSpc>
              <a:spcPct val="100000"/>
            </a:lnSpc>
          </a:pPr>
          <a:endParaRPr lang="en-US"/>
        </a:p>
      </dgm:t>
    </dgm:pt>
    <dgm:pt modelId="{56F1AEF0-7095-4F28-A44B-51DF7E20D507}" type="parTrans" cxnId="{ED3494AE-A09C-46AF-BC92-93B75C9D47FC}">
      <dgm:prSet/>
      <dgm:spPr/>
      <dgm:t>
        <a:bodyPr/>
        <a:lstStyle/>
        <a:p>
          <a:endParaRPr lang="en-US"/>
        </a:p>
      </dgm:t>
    </dgm:pt>
    <dgm:pt modelId="{6072A2ED-B5B1-4497-AF68-9AA99B4A9D12}" type="sibTrans" cxnId="{ED3494AE-A09C-46AF-BC92-93B75C9D47FC}">
      <dgm:prSet/>
      <dgm:spPr/>
      <dgm:t>
        <a:bodyPr/>
        <a:lstStyle/>
        <a:p>
          <a:endParaRPr lang="en-US"/>
        </a:p>
      </dgm:t>
    </dgm:pt>
    <dgm:pt modelId="{F804D3F4-A424-4EEE-BE5A-2FA3B9A3C820}">
      <dgm:prSet/>
      <dgm:spPr/>
      <dgm:t>
        <a:bodyPr/>
        <a:lstStyle/>
        <a:p>
          <a:pPr>
            <a:lnSpc>
              <a:spcPct val="100000"/>
            </a:lnSpc>
          </a:pPr>
          <a:endParaRPr lang="en-US"/>
        </a:p>
      </dgm:t>
    </dgm:pt>
    <dgm:pt modelId="{DEA75E92-EA25-4007-9EE5-82077425E2C4}" type="parTrans" cxnId="{53DDBA29-B009-43F7-8951-AAD40C2EFE6D}">
      <dgm:prSet/>
      <dgm:spPr/>
      <dgm:t>
        <a:bodyPr/>
        <a:lstStyle/>
        <a:p>
          <a:endParaRPr lang="en-US"/>
        </a:p>
      </dgm:t>
    </dgm:pt>
    <dgm:pt modelId="{EE78AD7B-1097-4C12-849C-5476F672160F}" type="sibTrans" cxnId="{53DDBA29-B009-43F7-8951-AAD40C2EFE6D}">
      <dgm:prSet/>
      <dgm:spPr/>
      <dgm:t>
        <a:bodyPr/>
        <a:lstStyle/>
        <a:p>
          <a:endParaRPr lang="en-US"/>
        </a:p>
      </dgm:t>
    </dgm:pt>
    <dgm:pt modelId="{09A245BA-8F98-4EF2-A54E-5981F7F37C55}">
      <dgm:prSet phldrT="[Text]"/>
      <dgm:spPr/>
      <dgm:t>
        <a:bodyPr/>
        <a:lstStyle/>
        <a:p>
          <a:pPr>
            <a:lnSpc>
              <a:spcPct val="100000"/>
            </a:lnSpc>
          </a:pPr>
          <a:r>
            <a:rPr lang="en-US" dirty="0"/>
            <a:t>43</a:t>
          </a:r>
        </a:p>
      </dgm:t>
    </dgm:pt>
    <dgm:pt modelId="{E4CB06E0-A255-4303-ABF3-59172AF00784}" type="sibTrans" cxnId="{BCC6A59E-7905-4437-9BC5-3DA2BE48F02D}">
      <dgm:prSet/>
      <dgm:spPr/>
      <dgm:t>
        <a:bodyPr/>
        <a:lstStyle/>
        <a:p>
          <a:endParaRPr lang="en-US"/>
        </a:p>
      </dgm:t>
    </dgm:pt>
    <dgm:pt modelId="{455EE121-70C3-44D0-83F1-AEC688472601}" type="parTrans" cxnId="{BCC6A59E-7905-4437-9BC5-3DA2BE48F02D}">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6" custLinFactNeighborX="1521" custLinFactNeighborY="2299"/>
      <dgm:spPr/>
    </dgm:pt>
    <dgm:pt modelId="{9C177B23-6903-4ECB-845C-43B853D6667F}" type="pres">
      <dgm:prSet presAssocID="{4AE7A41C-48F8-4FAA-8481-47CEDCF67CFB}" presName="iconRect" presStyleLbl="node1" presStyleIdx="0" presStyleCnt="6"/>
      <dgm:spPr>
        <a:blipFill>
          <a:blip xmlns:r="http://schemas.openxmlformats.org/officeDocument/2006/relationships">
            <a:biLevel thresh="75000"/>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Needle with solid fill"/>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9">
        <dgm:presLayoutVars>
          <dgm:chMax val="0"/>
          <dgm:chPref val="0"/>
        </dgm:presLayoutVars>
      </dgm:prSet>
      <dgm:spPr/>
    </dgm:pt>
    <dgm:pt modelId="{C14A9DF8-92CA-4546-AA1A-934BA5390C00}" type="pres">
      <dgm:prSet presAssocID="{4AE7A41C-48F8-4FAA-8481-47CEDCF67CFB}" presName="desTx" presStyleLbl="revTx" presStyleIdx="1" presStyleCnt="9">
        <dgm:presLayoutVars/>
      </dgm:prSet>
      <dgm:spPr/>
    </dgm:pt>
    <dgm:pt modelId="{1ADE9F21-17BD-40FE-A81A-36CC6E4BDEAA}" type="pres">
      <dgm:prSet presAssocID="{5916EE34-AB43-4626-82AA-87ED88A25E9C}" presName="sibTrans" presStyleCnt="0"/>
      <dgm:spPr/>
    </dgm:pt>
    <dgm:pt modelId="{DA7CE3BD-87BD-4662-8C5D-DB1EE6F1235C}" type="pres">
      <dgm:prSet presAssocID="{324EB60F-8045-4D34-BB35-86425FE52E24}" presName="compNode" presStyleCnt="0"/>
      <dgm:spPr/>
    </dgm:pt>
    <dgm:pt modelId="{E453E5AB-FEF4-4EBC-9160-5D66791B4B12}" type="pres">
      <dgm:prSet presAssocID="{324EB60F-8045-4D34-BB35-86425FE52E24}" presName="bgRect" presStyleLbl="bgShp" presStyleIdx="1" presStyleCnt="6"/>
      <dgm:spPr/>
    </dgm:pt>
    <dgm:pt modelId="{CCF7E8DD-DF2C-433C-AEDD-C49100843441}" type="pres">
      <dgm:prSet presAssocID="{324EB60F-8045-4D34-BB35-86425FE52E24}" presName="iconRect" presStyleLbl="node1" presStyleIdx="1" presStyleCnt="6"/>
      <dgm:spPr>
        <a:blipFill>
          <a:blip xmlns:r="http://schemas.openxmlformats.org/officeDocument/2006/relationships">
            <a:biLevel thresh="75000"/>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g with solid fill"/>
        </a:ext>
      </dgm:extLst>
    </dgm:pt>
    <dgm:pt modelId="{5226C487-62CD-44B8-A5F6-A80A59CEB3FF}" type="pres">
      <dgm:prSet presAssocID="{324EB60F-8045-4D34-BB35-86425FE52E24}" presName="spaceRect" presStyleCnt="0"/>
      <dgm:spPr/>
    </dgm:pt>
    <dgm:pt modelId="{976C2FE6-7B8B-4B76-8B34-496A50CE97FC}" type="pres">
      <dgm:prSet presAssocID="{324EB60F-8045-4D34-BB35-86425FE52E24}" presName="parTx" presStyleLbl="revTx" presStyleIdx="2" presStyleCnt="9">
        <dgm:presLayoutVars>
          <dgm:chMax val="0"/>
          <dgm:chPref val="0"/>
        </dgm:presLayoutVars>
      </dgm:prSet>
      <dgm:spPr/>
    </dgm:pt>
    <dgm:pt modelId="{519BE6D4-8638-4341-B3C0-204D84D6F0FE}" type="pres">
      <dgm:prSet presAssocID="{6072A2ED-B5B1-4497-AF68-9AA99B4A9D12}" presName="sibTrans" presStyleCnt="0"/>
      <dgm:spPr/>
    </dgm:pt>
    <dgm:pt modelId="{CB0ABC9C-18B1-4501-82C2-14D3F103C1EC}" type="pres">
      <dgm:prSet presAssocID="{F804D3F4-A424-4EEE-BE5A-2FA3B9A3C820}" presName="compNode" presStyleCnt="0"/>
      <dgm:spPr/>
    </dgm:pt>
    <dgm:pt modelId="{3C7106BC-79E5-4C61-97F6-2B411C7074EE}" type="pres">
      <dgm:prSet presAssocID="{F804D3F4-A424-4EEE-BE5A-2FA3B9A3C820}" presName="bgRect" presStyleLbl="bgShp" presStyleIdx="2" presStyleCnt="6"/>
      <dgm:spPr/>
    </dgm:pt>
    <dgm:pt modelId="{E224C400-7174-4934-9E32-83356F84E4DC}" type="pres">
      <dgm:prSet presAssocID="{F804D3F4-A424-4EEE-BE5A-2FA3B9A3C820}" presName="iconRect" presStyleLbl="node1" presStyleIdx="2" presStyleCnt="6"/>
      <dgm:spPr>
        <a:blipFill>
          <a:blip xmlns:r="http://schemas.openxmlformats.org/officeDocument/2006/relationships">
            <a:biLevel thresh="75000"/>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Cat with solid fill"/>
        </a:ext>
      </dgm:extLst>
    </dgm:pt>
    <dgm:pt modelId="{290F6602-92AE-43BD-817A-D079F8D43E3D}" type="pres">
      <dgm:prSet presAssocID="{F804D3F4-A424-4EEE-BE5A-2FA3B9A3C820}" presName="spaceRect" presStyleCnt="0"/>
      <dgm:spPr/>
    </dgm:pt>
    <dgm:pt modelId="{BBFCDB75-3E52-44D7-95F3-0F4DA9D1830E}" type="pres">
      <dgm:prSet presAssocID="{F804D3F4-A424-4EEE-BE5A-2FA3B9A3C820}" presName="parTx" presStyleLbl="revTx" presStyleIdx="3" presStyleCnt="9">
        <dgm:presLayoutVars>
          <dgm:chMax val="0"/>
          <dgm:chPref val="0"/>
        </dgm:presLayoutVars>
      </dgm:prSet>
      <dgm:spPr/>
    </dgm:pt>
    <dgm:pt modelId="{2353EC74-3F04-4EEA-A8BF-7B67B58D80F3}" type="pres">
      <dgm:prSet presAssocID="{EE78AD7B-1097-4C12-849C-5476F672160F}"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3" presStyleCnt="6"/>
      <dgm:spPr/>
    </dgm:pt>
    <dgm:pt modelId="{61EA8B92-D6FE-4BF9-95BE-3DAC1DECC380}" type="pres">
      <dgm:prSet presAssocID="{901A5AA2-A6E2-4F47-B5CD-3FCB43813569}" presName="iconRect" presStyleLbl="node1" presStyleIdx="3" presStyleCnt="6"/>
      <dgm:spPr>
        <a:blipFill>
          <a:blip xmlns:r="http://schemas.openxmlformats.org/officeDocument/2006/relationships">
            <a:biLevel thresh="75000"/>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ocessor with solid fill"/>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4" presStyleCnt="9">
        <dgm:presLayoutVars>
          <dgm:chMax val="0"/>
          <dgm:chPref val="0"/>
        </dgm:presLayoutVars>
      </dgm:prSet>
      <dgm:spPr/>
    </dgm:pt>
    <dgm:pt modelId="{7962EAE6-E4A5-4B9F-9D01-E77265EE24EF}" type="pres">
      <dgm:prSet presAssocID="{901A5AA2-A6E2-4F47-B5CD-3FCB43813569}" presName="desTx" presStyleLbl="revTx" presStyleIdx="5" presStyleCnt="9">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4" presStyleCnt="6"/>
      <dgm:spPr/>
    </dgm:pt>
    <dgm:pt modelId="{4591D6B0-7148-4C07-A7D3-63A502282512}" type="pres">
      <dgm:prSet presAssocID="{CB5DBE7D-F839-4A28-90EC-9BE5C03590A5}" presName="iconRect" presStyleLbl="node1" presStyleIdx="4" presStyleCnt="6"/>
      <dgm:spPr>
        <a:blipFill>
          <a:blip xmlns:r="http://schemas.openxmlformats.org/officeDocument/2006/relationships">
            <a:biLevel thresh="75000"/>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Needle outline"/>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6" presStyleCnt="9">
        <dgm:presLayoutVars>
          <dgm:chMax val="0"/>
          <dgm:chPref val="0"/>
        </dgm:presLayoutVars>
      </dgm:prSet>
      <dgm:spPr/>
    </dgm:pt>
    <dgm:pt modelId="{EDDD00E4-8FB5-47C3-A23F-ADD13779057E}" type="pres">
      <dgm:prSet presAssocID="{CB5DBE7D-F839-4A28-90EC-9BE5C03590A5}" presName="desTx" presStyleLbl="revTx" presStyleIdx="7" presStyleCnt="9">
        <dgm:presLayoutVars/>
      </dgm:prSet>
      <dgm:spPr/>
    </dgm:pt>
    <dgm:pt modelId="{5E6F232C-9FE9-48A9-A844-724E2F8D0AEA}" type="pres">
      <dgm:prSet presAssocID="{5082375B-421C-4DF4-A6BB-EFF760C3CC75}" presName="sibTrans" presStyleCnt="0"/>
      <dgm:spPr/>
    </dgm:pt>
    <dgm:pt modelId="{936A0DD0-FDE5-4EE1-AA35-E6A51DFCDE28}" type="pres">
      <dgm:prSet presAssocID="{E6401063-1F8A-4BC1-ADAD-A687EA7594E9}" presName="compNode" presStyleCnt="0"/>
      <dgm:spPr/>
    </dgm:pt>
    <dgm:pt modelId="{DC83DB6E-99A2-45A5-B36A-14D67B60D46A}" type="pres">
      <dgm:prSet presAssocID="{E6401063-1F8A-4BC1-ADAD-A687EA7594E9}" presName="bgRect" presStyleLbl="bgShp" presStyleIdx="5" presStyleCnt="6"/>
      <dgm:spPr/>
    </dgm:pt>
    <dgm:pt modelId="{E970529B-B120-452C-860A-F4BA0D48FA72}" type="pres">
      <dgm:prSet presAssocID="{E6401063-1F8A-4BC1-ADAD-A687EA7594E9}" presName="iconRect" presStyleLbl="node1" presStyleIdx="5" presStyleCnt="6"/>
      <dgm:spPr>
        <a:blipFill>
          <a:blip xmlns:r="http://schemas.openxmlformats.org/officeDocument/2006/relationships">
            <a:biLevel thresh="75000"/>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rt with solid fill"/>
        </a:ext>
      </dgm:extLst>
    </dgm:pt>
    <dgm:pt modelId="{94A54408-FD33-4B5D-B9D9-DA2CFCF8EE8B}" type="pres">
      <dgm:prSet presAssocID="{E6401063-1F8A-4BC1-ADAD-A687EA7594E9}" presName="spaceRect" presStyleCnt="0"/>
      <dgm:spPr/>
    </dgm:pt>
    <dgm:pt modelId="{BEDB12B0-9EE9-4DBE-873A-FDF34E717F66}" type="pres">
      <dgm:prSet presAssocID="{E6401063-1F8A-4BC1-ADAD-A687EA7594E9}" presName="parTx" presStyleLbl="revTx" presStyleIdx="8" presStyleCnt="9">
        <dgm:presLayoutVars>
          <dgm:chMax val="0"/>
          <dgm:chPref val="0"/>
        </dgm:presLayoutVars>
      </dgm:prSet>
      <dgm:spPr/>
    </dgm:pt>
  </dgm:ptLst>
  <dgm:cxnLst>
    <dgm:cxn modelId="{68B74102-3D69-4B6F-8FB4-4D5175ED6608}" srcId="{E527AD2D-B80D-417B-812F-752BE3A37B67}" destId="{CB5DBE7D-F839-4A28-90EC-9BE5C03590A5}" srcOrd="4"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53DDBA29-B009-43F7-8951-AAD40C2EFE6D}" srcId="{E527AD2D-B80D-417B-812F-752BE3A37B67}" destId="{F804D3F4-A424-4EEE-BE5A-2FA3B9A3C820}" srcOrd="2" destOrd="0" parTransId="{DEA75E92-EA25-4007-9EE5-82077425E2C4}" sibTransId="{EE78AD7B-1097-4C12-849C-5476F672160F}"/>
    <dgm:cxn modelId="{CC487F44-AA3A-46D7-BC6E-A187F7AD06E3}" type="presOf" srcId="{F804D3F4-A424-4EEE-BE5A-2FA3B9A3C820}" destId="{BBFCDB75-3E52-44D7-95F3-0F4DA9D1830E}"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27C94E56-75D4-47D6-A14F-F76DB62938E4}" type="presOf" srcId="{324EB60F-8045-4D34-BB35-86425FE52E24}" destId="{976C2FE6-7B8B-4B76-8B34-496A50CE97FC}"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EBE7C75A-5E0E-4F1E-96E1-ECE863996038}" srcId="{E527AD2D-B80D-417B-812F-752BE3A37B67}" destId="{901A5AA2-A6E2-4F47-B5CD-3FCB43813569}" srcOrd="3" destOrd="0" parTransId="{A4184AA9-43A3-447A-89E1-5B0E7C2251F5}" sibTransId="{0E3BC7A1-2FC3-4437-960A-43A63EB37360}"/>
    <dgm:cxn modelId="{2EC47689-4850-4FB2-9F9E-1783E54ADCB7}" type="presOf" srcId="{E6401063-1F8A-4BC1-ADAD-A687EA7594E9}" destId="{BEDB12B0-9EE9-4DBE-873A-FDF34E717F66}" srcOrd="0" destOrd="0" presId="urn:microsoft.com/office/officeart/2018/2/layout/IconVerticalSolidList"/>
    <dgm:cxn modelId="{AA0F3D8A-7CC4-466B-8B3C-6CFA3D8A17A6}" type="presOf" srcId="{4834B3D8-AA7E-4251-A800-034EF42D42DB}" destId="{C14A9DF8-92CA-4546-AA1A-934BA5390C00}" srcOrd="0" destOrd="0" presId="urn:microsoft.com/office/officeart/2018/2/layout/IconVerticalSolidList"/>
    <dgm:cxn modelId="{AB038E9A-DF98-46E8-91D6-91FF4156E4C1}" srcId="{E527AD2D-B80D-417B-812F-752BE3A37B67}" destId="{E6401063-1F8A-4BC1-ADAD-A687EA7594E9}" srcOrd="5"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ED3494AE-A09C-46AF-BC92-93B75C9D47FC}" srcId="{E527AD2D-B80D-417B-812F-752BE3A37B67}" destId="{324EB60F-8045-4D34-BB35-86425FE52E24}" srcOrd="1" destOrd="0" parTransId="{56F1AEF0-7095-4F28-A44B-51DF7E20D507}" sibTransId="{6072A2ED-B5B1-4497-AF68-9AA99B4A9D12}"/>
    <dgm:cxn modelId="{CB0B37CF-CE71-4085-B530-539A57E89222}" srcId="{CB5DBE7D-F839-4A28-90EC-9BE5C03590A5}" destId="{8C4D27D3-9219-4B78-B8A4-34FDC1502363}" srcOrd="0" destOrd="0" parTransId="{6268B48F-2D30-4075-9AC9-7C85B81DC639}" sibTransId="{9CB281B5-4640-4BBE-A546-CA6284B3B804}"/>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1333B0A6-BEEE-4982-B12A-45EBAB228A2E}" type="presParOf" srcId="{3067D81F-4ED0-464B-BB27-39D8ED12C632}" destId="{DA7CE3BD-87BD-4662-8C5D-DB1EE6F1235C}" srcOrd="2" destOrd="0" presId="urn:microsoft.com/office/officeart/2018/2/layout/IconVerticalSolidList"/>
    <dgm:cxn modelId="{A9128E66-A609-4022-8505-1078B5690860}" type="presParOf" srcId="{DA7CE3BD-87BD-4662-8C5D-DB1EE6F1235C}" destId="{E453E5AB-FEF4-4EBC-9160-5D66791B4B12}" srcOrd="0" destOrd="0" presId="urn:microsoft.com/office/officeart/2018/2/layout/IconVerticalSolidList"/>
    <dgm:cxn modelId="{DC2F2A35-F572-4A26-ACDE-098DF806B4B9}" type="presParOf" srcId="{DA7CE3BD-87BD-4662-8C5D-DB1EE6F1235C}" destId="{CCF7E8DD-DF2C-433C-AEDD-C49100843441}" srcOrd="1" destOrd="0" presId="urn:microsoft.com/office/officeart/2018/2/layout/IconVerticalSolidList"/>
    <dgm:cxn modelId="{B702099E-0F6F-4730-8159-0A993EE43F1A}" type="presParOf" srcId="{DA7CE3BD-87BD-4662-8C5D-DB1EE6F1235C}" destId="{5226C487-62CD-44B8-A5F6-A80A59CEB3FF}" srcOrd="2" destOrd="0" presId="urn:microsoft.com/office/officeart/2018/2/layout/IconVerticalSolidList"/>
    <dgm:cxn modelId="{4B9B3526-2F4D-43DA-AEF4-2C2DC204217D}" type="presParOf" srcId="{DA7CE3BD-87BD-4662-8C5D-DB1EE6F1235C}" destId="{976C2FE6-7B8B-4B76-8B34-496A50CE97FC}" srcOrd="3" destOrd="0" presId="urn:microsoft.com/office/officeart/2018/2/layout/IconVerticalSolidList"/>
    <dgm:cxn modelId="{7458EC8E-8D6D-43DD-B316-52E1E787AA3F}" type="presParOf" srcId="{3067D81F-4ED0-464B-BB27-39D8ED12C632}" destId="{519BE6D4-8638-4341-B3C0-204D84D6F0FE}" srcOrd="3" destOrd="0" presId="urn:microsoft.com/office/officeart/2018/2/layout/IconVerticalSolidList"/>
    <dgm:cxn modelId="{A1504FB7-C6FF-427F-9810-0C1E23313F75}" type="presParOf" srcId="{3067D81F-4ED0-464B-BB27-39D8ED12C632}" destId="{CB0ABC9C-18B1-4501-82C2-14D3F103C1EC}" srcOrd="4" destOrd="0" presId="urn:microsoft.com/office/officeart/2018/2/layout/IconVerticalSolidList"/>
    <dgm:cxn modelId="{2492F598-B88A-446F-A1CC-D1E04F948488}" type="presParOf" srcId="{CB0ABC9C-18B1-4501-82C2-14D3F103C1EC}" destId="{3C7106BC-79E5-4C61-97F6-2B411C7074EE}" srcOrd="0" destOrd="0" presId="urn:microsoft.com/office/officeart/2018/2/layout/IconVerticalSolidList"/>
    <dgm:cxn modelId="{4B9EAB2F-86BC-46FE-A7F9-3E6E4DF093CF}" type="presParOf" srcId="{CB0ABC9C-18B1-4501-82C2-14D3F103C1EC}" destId="{E224C400-7174-4934-9E32-83356F84E4DC}" srcOrd="1" destOrd="0" presId="urn:microsoft.com/office/officeart/2018/2/layout/IconVerticalSolidList"/>
    <dgm:cxn modelId="{F84E8280-D67C-43E6-A39E-A4CE20FEB0C1}" type="presParOf" srcId="{CB0ABC9C-18B1-4501-82C2-14D3F103C1EC}" destId="{290F6602-92AE-43BD-817A-D079F8D43E3D}" srcOrd="2" destOrd="0" presId="urn:microsoft.com/office/officeart/2018/2/layout/IconVerticalSolidList"/>
    <dgm:cxn modelId="{B3A0F7D0-3293-41CA-9AB0-ADD93BA77882}" type="presParOf" srcId="{CB0ABC9C-18B1-4501-82C2-14D3F103C1EC}" destId="{BBFCDB75-3E52-44D7-95F3-0F4DA9D1830E}" srcOrd="3" destOrd="0" presId="urn:microsoft.com/office/officeart/2018/2/layout/IconVerticalSolidList"/>
    <dgm:cxn modelId="{AE2696D8-6CB3-4C2D-85A4-DCB8BAA6988C}" type="presParOf" srcId="{3067D81F-4ED0-464B-BB27-39D8ED12C632}" destId="{2353EC74-3F04-4EEA-A8BF-7B67B58D80F3}" srcOrd="5" destOrd="0" presId="urn:microsoft.com/office/officeart/2018/2/layout/IconVerticalSolidList"/>
    <dgm:cxn modelId="{6F237469-25F6-4625-A554-FB9A8320EE41}" type="presParOf" srcId="{3067D81F-4ED0-464B-BB27-39D8ED12C632}" destId="{BAA25B0F-5199-48DB-86B9-5686EC0DD272}" srcOrd="6"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7" destOrd="0" presId="urn:microsoft.com/office/officeart/2018/2/layout/IconVerticalSolidList"/>
    <dgm:cxn modelId="{C85287D2-6BF7-4485-A5E3-9ED01D17AFAD}" type="presParOf" srcId="{3067D81F-4ED0-464B-BB27-39D8ED12C632}" destId="{2983FE84-28FA-4745-A66F-E4D8513CBDFA}" srcOrd="8"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9" destOrd="0" presId="urn:microsoft.com/office/officeart/2018/2/layout/IconVerticalSolidList"/>
    <dgm:cxn modelId="{6DAC292A-0C4A-4C2E-A455-024CF88D71E2}" type="presParOf" srcId="{3067D81F-4ED0-464B-BB27-39D8ED12C632}" destId="{936A0DD0-FDE5-4EE1-AA35-E6A51DFCDE28}" srcOrd="10" destOrd="0" presId="urn:microsoft.com/office/officeart/2018/2/layout/IconVerticalSolidList"/>
    <dgm:cxn modelId="{B7D6D2D9-3A7D-4943-8335-BB4F88B9A6D2}" type="presParOf" srcId="{936A0DD0-FDE5-4EE1-AA35-E6A51DFCDE28}" destId="{DC83DB6E-99A2-45A5-B36A-14D67B60D46A}" srcOrd="0" destOrd="0" presId="urn:microsoft.com/office/officeart/2018/2/layout/IconVerticalSolidList"/>
    <dgm:cxn modelId="{63B8FE11-6B00-4385-861B-8F9B62E85A5D}" type="presParOf" srcId="{936A0DD0-FDE5-4EE1-AA35-E6A51DFCDE28}" destId="{E970529B-B120-452C-860A-F4BA0D48FA72}" srcOrd="1" destOrd="0" presId="urn:microsoft.com/office/officeart/2018/2/layout/IconVerticalSolidList"/>
    <dgm:cxn modelId="{2B8E3D05-78D6-4DAB-AA0D-E9A1A7CC4064}" type="presParOf" srcId="{936A0DD0-FDE5-4EE1-AA35-E6A51DFCDE28}" destId="{94A54408-FD33-4B5D-B9D9-DA2CFCF8EE8B}" srcOrd="2" destOrd="0" presId="urn:microsoft.com/office/officeart/2018/2/layout/IconVerticalSolidList"/>
    <dgm:cxn modelId="{EC3F4538-45E6-4690-AA53-162200D5AADF}" type="presParOf" srcId="{936A0DD0-FDE5-4EE1-AA35-E6A51DFCDE28}" destId="{BEDB12B0-9EE9-4DBE-873A-FDF34E717F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EEF512-58AC-4DA1-9AF5-C14A2F5E6F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84AA4A-A1A4-4104-A71F-87C06F30B4DC}">
      <dgm:prSet/>
      <dgm:spPr>
        <a:solidFill>
          <a:schemeClr val="accent6">
            <a:lumMod val="20000"/>
            <a:lumOff val="80000"/>
          </a:schemeClr>
        </a:solidFill>
        <a:ln>
          <a:solidFill>
            <a:schemeClr val="tx2"/>
          </a:solidFill>
        </a:ln>
      </dgm:spPr>
      <dgm:t>
        <a:bodyPr/>
        <a:lstStyle/>
        <a:p>
          <a:r>
            <a:rPr lang="en-US" b="0" i="0" baseline="0" dirty="0">
              <a:solidFill>
                <a:srgbClr val="372E26"/>
              </a:solidFill>
            </a:rPr>
            <a:t> 5 Inspections Passed</a:t>
          </a:r>
          <a:r>
            <a:rPr lang="en-US" b="0" i="0" baseline="0" dirty="0">
              <a:solidFill>
                <a:schemeClr val="bg1"/>
              </a:solidFill>
            </a:rPr>
            <a:t> </a:t>
          </a:r>
          <a:endParaRPr lang="en-US" b="0" dirty="0">
            <a:solidFill>
              <a:schemeClr val="bg1"/>
            </a:solidFill>
          </a:endParaRPr>
        </a:p>
      </dgm:t>
    </dgm:pt>
    <dgm:pt modelId="{6AB5CD6F-2A1E-4FE6-8B92-CE52F16E7794}" type="parTrans" cxnId="{D1FBF335-3483-4DD6-A4F2-6A33417ECEA7}">
      <dgm:prSet/>
      <dgm:spPr/>
      <dgm:t>
        <a:bodyPr/>
        <a:lstStyle/>
        <a:p>
          <a:endParaRPr lang="en-US"/>
        </a:p>
      </dgm:t>
    </dgm:pt>
    <dgm:pt modelId="{66D710B8-A548-4650-9875-337CDECF0032}" type="sibTrans" cxnId="{D1FBF335-3483-4DD6-A4F2-6A33417ECEA7}">
      <dgm:prSet/>
      <dgm:spPr/>
      <dgm:t>
        <a:bodyPr/>
        <a:lstStyle/>
        <a:p>
          <a:endParaRPr lang="en-US"/>
        </a:p>
      </dgm:t>
    </dgm:pt>
    <dgm:pt modelId="{1ED9D546-38A2-49E3-B7AC-38E6170616B0}">
      <dgm:prSet/>
      <dgm:spPr>
        <a:solidFill>
          <a:schemeClr val="accent6">
            <a:lumMod val="20000"/>
            <a:lumOff val="80000"/>
          </a:schemeClr>
        </a:solidFill>
        <a:ln>
          <a:solidFill>
            <a:schemeClr val="tx2"/>
          </a:solidFill>
        </a:ln>
      </dgm:spPr>
      <dgm:t>
        <a:bodyPr/>
        <a:lstStyle/>
        <a:p>
          <a:r>
            <a:rPr lang="en-US" b="0" i="0" baseline="0" dirty="0">
              <a:solidFill>
                <a:srgbClr val="372E26"/>
              </a:solidFill>
            </a:rPr>
            <a:t>0 Inspections Failed</a:t>
          </a:r>
          <a:endParaRPr lang="en-US" b="0" dirty="0">
            <a:solidFill>
              <a:srgbClr val="372E26"/>
            </a:solidFill>
          </a:endParaRPr>
        </a:p>
      </dgm:t>
    </dgm:pt>
    <dgm:pt modelId="{CF12E271-24E4-4499-B9B7-328581E4F299}" type="parTrans" cxnId="{8D04CD34-C091-417F-A028-C7881407DC1E}">
      <dgm:prSet/>
      <dgm:spPr/>
      <dgm:t>
        <a:bodyPr/>
        <a:lstStyle/>
        <a:p>
          <a:endParaRPr lang="en-US"/>
        </a:p>
      </dgm:t>
    </dgm:pt>
    <dgm:pt modelId="{5F6B20CC-DD9A-4D3A-AF94-6834C863E430}" type="sibTrans" cxnId="{8D04CD34-C091-417F-A028-C7881407DC1E}">
      <dgm:prSet/>
      <dgm:spPr/>
      <dgm:t>
        <a:bodyPr/>
        <a:lstStyle/>
        <a:p>
          <a:endParaRPr lang="en-US"/>
        </a:p>
      </dgm:t>
    </dgm:pt>
    <dgm:pt modelId="{2E151156-F24C-4745-B00B-8985754CC19F}">
      <dgm:prSet/>
      <dgm:spPr>
        <a:solidFill>
          <a:schemeClr val="accent6">
            <a:lumMod val="20000"/>
            <a:lumOff val="80000"/>
          </a:schemeClr>
        </a:solidFill>
        <a:ln>
          <a:solidFill>
            <a:schemeClr val="tx2"/>
          </a:solidFill>
        </a:ln>
      </dgm:spPr>
      <dgm:t>
        <a:bodyPr/>
        <a:lstStyle/>
        <a:p>
          <a:r>
            <a:rPr lang="en-US" b="0" i="0" baseline="0" dirty="0">
              <a:solidFill>
                <a:srgbClr val="372E26"/>
              </a:solidFill>
            </a:rPr>
            <a:t>0 Citations Issued</a:t>
          </a:r>
          <a:endParaRPr lang="en-US" b="0" dirty="0">
            <a:solidFill>
              <a:srgbClr val="372E26"/>
            </a:solidFill>
          </a:endParaRPr>
        </a:p>
      </dgm:t>
    </dgm:pt>
    <dgm:pt modelId="{A6AC972F-CC17-4BBF-86F1-3E03E36EAF9C}" type="parTrans" cxnId="{F0CD9041-53DC-4798-8CFF-D76D0D007055}">
      <dgm:prSet/>
      <dgm:spPr/>
      <dgm:t>
        <a:bodyPr/>
        <a:lstStyle/>
        <a:p>
          <a:endParaRPr lang="en-US"/>
        </a:p>
      </dgm:t>
    </dgm:pt>
    <dgm:pt modelId="{764FBAB1-BEDB-4A71-ACA6-BFE692086E32}" type="sibTrans" cxnId="{F0CD9041-53DC-4798-8CFF-D76D0D007055}">
      <dgm:prSet/>
      <dgm:spPr/>
      <dgm:t>
        <a:bodyPr/>
        <a:lstStyle/>
        <a:p>
          <a:endParaRPr lang="en-US"/>
        </a:p>
      </dgm:t>
    </dgm:pt>
    <dgm:pt modelId="{BB345829-1397-4307-9574-E837F37AFBD7}">
      <dgm:prSet/>
      <dgm:spPr>
        <a:solidFill>
          <a:schemeClr val="accent6">
            <a:lumMod val="20000"/>
            <a:lumOff val="80000"/>
          </a:schemeClr>
        </a:solidFill>
        <a:ln>
          <a:solidFill>
            <a:schemeClr val="tx2"/>
          </a:solidFill>
        </a:ln>
      </dgm:spPr>
      <dgm:t>
        <a:bodyPr/>
        <a:lstStyle/>
        <a:p>
          <a:r>
            <a:rPr lang="en-US" b="0" i="0" baseline="0" dirty="0">
              <a:solidFill>
                <a:srgbClr val="372E26"/>
              </a:solidFill>
            </a:rPr>
            <a:t>0 Permits Issued</a:t>
          </a:r>
          <a:endParaRPr lang="en-US" b="0" dirty="0">
            <a:solidFill>
              <a:srgbClr val="372E26"/>
            </a:solidFill>
          </a:endParaRPr>
        </a:p>
      </dgm:t>
    </dgm:pt>
    <dgm:pt modelId="{A547FDA3-0A00-42D8-AC89-F4D04225E019}" type="parTrans" cxnId="{CD54C1F4-1CC7-4E91-9A56-63EEBFEF9FF9}">
      <dgm:prSet/>
      <dgm:spPr/>
      <dgm:t>
        <a:bodyPr/>
        <a:lstStyle/>
        <a:p>
          <a:endParaRPr lang="en-US"/>
        </a:p>
      </dgm:t>
    </dgm:pt>
    <dgm:pt modelId="{0654E366-258B-4B9A-B299-98019BF58354}" type="sibTrans" cxnId="{CD54C1F4-1CC7-4E91-9A56-63EEBFEF9FF9}">
      <dgm:prSet/>
      <dgm:spPr/>
      <dgm:t>
        <a:bodyPr/>
        <a:lstStyle/>
        <a:p>
          <a:endParaRPr lang="en-US"/>
        </a:p>
      </dgm:t>
    </dgm:pt>
    <dgm:pt modelId="{16E95A2F-56D3-450C-8D9B-1D42F59F1CFD}">
      <dgm:prSet/>
      <dgm:spPr>
        <a:solidFill>
          <a:schemeClr val="accent6">
            <a:lumMod val="20000"/>
            <a:lumOff val="80000"/>
          </a:schemeClr>
        </a:solidFill>
        <a:ln>
          <a:solidFill>
            <a:schemeClr val="tx2"/>
          </a:solidFill>
        </a:ln>
      </dgm:spPr>
      <dgm:t>
        <a:bodyPr/>
        <a:lstStyle/>
        <a:p>
          <a:r>
            <a:rPr lang="en-US" b="0" i="0" baseline="0" dirty="0">
              <a:solidFill>
                <a:srgbClr val="372E26"/>
              </a:solidFill>
            </a:rPr>
            <a:t>52 Active CAF Permits</a:t>
          </a:r>
          <a:endParaRPr lang="en-US" b="0" dirty="0">
            <a:solidFill>
              <a:srgbClr val="372E26"/>
            </a:solidFill>
          </a:endParaRPr>
        </a:p>
      </dgm:t>
    </dgm:pt>
    <dgm:pt modelId="{215C465D-A6EB-4B90-BE05-5D0536689717}" type="parTrans" cxnId="{03C76ED3-2C42-4E95-A503-D753172EC4CF}">
      <dgm:prSet/>
      <dgm:spPr/>
      <dgm:t>
        <a:bodyPr/>
        <a:lstStyle/>
        <a:p>
          <a:endParaRPr lang="en-US"/>
        </a:p>
      </dgm:t>
    </dgm:pt>
    <dgm:pt modelId="{9D1048D4-9BBB-4143-954C-43FC83A4F0E1}" type="sibTrans" cxnId="{03C76ED3-2C42-4E95-A503-D753172EC4CF}">
      <dgm:prSet/>
      <dgm:spPr/>
      <dgm:t>
        <a:bodyPr/>
        <a:lstStyle/>
        <a:p>
          <a:endParaRPr lang="en-US"/>
        </a:p>
      </dgm:t>
    </dgm:pt>
    <dgm:pt modelId="{273C0568-1BE1-443E-8C88-65D04A515B31}" type="pres">
      <dgm:prSet presAssocID="{8EEEF512-58AC-4DA1-9AF5-C14A2F5E6F04}" presName="linear" presStyleCnt="0">
        <dgm:presLayoutVars>
          <dgm:animLvl val="lvl"/>
          <dgm:resizeHandles val="exact"/>
        </dgm:presLayoutVars>
      </dgm:prSet>
      <dgm:spPr/>
    </dgm:pt>
    <dgm:pt modelId="{8C135944-5C21-49E4-9C7B-F38F4596B274}" type="pres">
      <dgm:prSet presAssocID="{3B84AA4A-A1A4-4104-A71F-87C06F30B4DC}" presName="parentText" presStyleLbl="node1" presStyleIdx="0" presStyleCnt="5">
        <dgm:presLayoutVars>
          <dgm:chMax val="0"/>
          <dgm:bulletEnabled val="1"/>
        </dgm:presLayoutVars>
      </dgm:prSet>
      <dgm:spPr/>
    </dgm:pt>
    <dgm:pt modelId="{5E38C79E-36EB-4AD7-88DA-B98C968C3885}" type="pres">
      <dgm:prSet presAssocID="{66D710B8-A548-4650-9875-337CDECF0032}" presName="spacer" presStyleCnt="0"/>
      <dgm:spPr/>
    </dgm:pt>
    <dgm:pt modelId="{A1A41327-C7CA-4976-BB9F-4A3A93E7DD54}" type="pres">
      <dgm:prSet presAssocID="{1ED9D546-38A2-49E3-B7AC-38E6170616B0}" presName="parentText" presStyleLbl="node1" presStyleIdx="1" presStyleCnt="5">
        <dgm:presLayoutVars>
          <dgm:chMax val="0"/>
          <dgm:bulletEnabled val="1"/>
        </dgm:presLayoutVars>
      </dgm:prSet>
      <dgm:spPr/>
    </dgm:pt>
    <dgm:pt modelId="{97F0300D-57AC-40A8-893A-1BFD53CDAED0}" type="pres">
      <dgm:prSet presAssocID="{5F6B20CC-DD9A-4D3A-AF94-6834C863E430}" presName="spacer" presStyleCnt="0"/>
      <dgm:spPr/>
    </dgm:pt>
    <dgm:pt modelId="{9F2F186C-2327-4959-884D-C38BB67B8069}" type="pres">
      <dgm:prSet presAssocID="{2E151156-F24C-4745-B00B-8985754CC19F}" presName="parentText" presStyleLbl="node1" presStyleIdx="2" presStyleCnt="5">
        <dgm:presLayoutVars>
          <dgm:chMax val="0"/>
          <dgm:bulletEnabled val="1"/>
        </dgm:presLayoutVars>
      </dgm:prSet>
      <dgm:spPr/>
    </dgm:pt>
    <dgm:pt modelId="{04B8F87C-055F-4857-A382-FCD2C0D7E376}" type="pres">
      <dgm:prSet presAssocID="{764FBAB1-BEDB-4A71-ACA6-BFE692086E32}" presName="spacer" presStyleCnt="0"/>
      <dgm:spPr/>
    </dgm:pt>
    <dgm:pt modelId="{B6CB7C74-ECDC-4F61-8C51-D5CCF848A32B}" type="pres">
      <dgm:prSet presAssocID="{BB345829-1397-4307-9574-E837F37AFBD7}" presName="parentText" presStyleLbl="node1" presStyleIdx="3" presStyleCnt="5" custLinFactNeighborY="1">
        <dgm:presLayoutVars>
          <dgm:chMax val="0"/>
          <dgm:bulletEnabled val="1"/>
        </dgm:presLayoutVars>
      </dgm:prSet>
      <dgm:spPr/>
    </dgm:pt>
    <dgm:pt modelId="{3C8DAD8E-C394-4B98-B605-0CB5D09167B4}" type="pres">
      <dgm:prSet presAssocID="{0654E366-258B-4B9A-B299-98019BF58354}" presName="spacer" presStyleCnt="0"/>
      <dgm:spPr/>
    </dgm:pt>
    <dgm:pt modelId="{78E9B542-F376-468A-ABC1-C76E7EC28963}" type="pres">
      <dgm:prSet presAssocID="{16E95A2F-56D3-450C-8D9B-1D42F59F1CFD}" presName="parentText" presStyleLbl="node1" presStyleIdx="4" presStyleCnt="5">
        <dgm:presLayoutVars>
          <dgm:chMax val="0"/>
          <dgm:bulletEnabled val="1"/>
        </dgm:presLayoutVars>
      </dgm:prSet>
      <dgm:spPr/>
    </dgm:pt>
  </dgm:ptLst>
  <dgm:cxnLst>
    <dgm:cxn modelId="{5B1A9E16-805B-4927-BEAF-86BE3F62E4A2}" type="presOf" srcId="{16E95A2F-56D3-450C-8D9B-1D42F59F1CFD}" destId="{78E9B542-F376-468A-ABC1-C76E7EC28963}" srcOrd="0" destOrd="0" presId="urn:microsoft.com/office/officeart/2005/8/layout/vList2"/>
    <dgm:cxn modelId="{E0538E23-AC61-4433-BB4C-4EF80DFE2452}" type="presOf" srcId="{8EEEF512-58AC-4DA1-9AF5-C14A2F5E6F04}" destId="{273C0568-1BE1-443E-8C88-65D04A515B31}" srcOrd="0" destOrd="0" presId="urn:microsoft.com/office/officeart/2005/8/layout/vList2"/>
    <dgm:cxn modelId="{E5325825-BFF9-4564-8576-B6DA05A940F5}" type="presOf" srcId="{2E151156-F24C-4745-B00B-8985754CC19F}" destId="{9F2F186C-2327-4959-884D-C38BB67B8069}" srcOrd="0" destOrd="0" presId="urn:microsoft.com/office/officeart/2005/8/layout/vList2"/>
    <dgm:cxn modelId="{01EB7232-AEB2-48B6-85DD-7FBA96E4FA3F}" type="presOf" srcId="{BB345829-1397-4307-9574-E837F37AFBD7}" destId="{B6CB7C74-ECDC-4F61-8C51-D5CCF848A32B}" srcOrd="0" destOrd="0" presId="urn:microsoft.com/office/officeart/2005/8/layout/vList2"/>
    <dgm:cxn modelId="{8D04CD34-C091-417F-A028-C7881407DC1E}" srcId="{8EEEF512-58AC-4DA1-9AF5-C14A2F5E6F04}" destId="{1ED9D546-38A2-49E3-B7AC-38E6170616B0}" srcOrd="1" destOrd="0" parTransId="{CF12E271-24E4-4499-B9B7-328581E4F299}" sibTransId="{5F6B20CC-DD9A-4D3A-AF94-6834C863E430}"/>
    <dgm:cxn modelId="{D1FBF335-3483-4DD6-A4F2-6A33417ECEA7}" srcId="{8EEEF512-58AC-4DA1-9AF5-C14A2F5E6F04}" destId="{3B84AA4A-A1A4-4104-A71F-87C06F30B4DC}" srcOrd="0" destOrd="0" parTransId="{6AB5CD6F-2A1E-4FE6-8B92-CE52F16E7794}" sibTransId="{66D710B8-A548-4650-9875-337CDECF0032}"/>
    <dgm:cxn modelId="{AE65035C-A354-4809-A4A3-726E6F32CB13}" type="presOf" srcId="{3B84AA4A-A1A4-4104-A71F-87C06F30B4DC}" destId="{8C135944-5C21-49E4-9C7B-F38F4596B274}" srcOrd="0" destOrd="0" presId="urn:microsoft.com/office/officeart/2005/8/layout/vList2"/>
    <dgm:cxn modelId="{F0CD9041-53DC-4798-8CFF-D76D0D007055}" srcId="{8EEEF512-58AC-4DA1-9AF5-C14A2F5E6F04}" destId="{2E151156-F24C-4745-B00B-8985754CC19F}" srcOrd="2" destOrd="0" parTransId="{A6AC972F-CC17-4BBF-86F1-3E03E36EAF9C}" sibTransId="{764FBAB1-BEDB-4A71-ACA6-BFE692086E32}"/>
    <dgm:cxn modelId="{F6C76FCD-0BFD-4145-AB8F-FC07B88CA684}" type="presOf" srcId="{1ED9D546-38A2-49E3-B7AC-38E6170616B0}" destId="{A1A41327-C7CA-4976-BB9F-4A3A93E7DD54}" srcOrd="0" destOrd="0" presId="urn:microsoft.com/office/officeart/2005/8/layout/vList2"/>
    <dgm:cxn modelId="{03C76ED3-2C42-4E95-A503-D753172EC4CF}" srcId="{8EEEF512-58AC-4DA1-9AF5-C14A2F5E6F04}" destId="{16E95A2F-56D3-450C-8D9B-1D42F59F1CFD}" srcOrd="4" destOrd="0" parTransId="{215C465D-A6EB-4B90-BE05-5D0536689717}" sibTransId="{9D1048D4-9BBB-4143-954C-43FC83A4F0E1}"/>
    <dgm:cxn modelId="{CD54C1F4-1CC7-4E91-9A56-63EEBFEF9FF9}" srcId="{8EEEF512-58AC-4DA1-9AF5-C14A2F5E6F04}" destId="{BB345829-1397-4307-9574-E837F37AFBD7}" srcOrd="3" destOrd="0" parTransId="{A547FDA3-0A00-42D8-AC89-F4D04225E019}" sibTransId="{0654E366-258B-4B9A-B299-98019BF58354}"/>
    <dgm:cxn modelId="{52B947A1-6FCB-405E-9DCD-D954DF6AE7BB}" type="presParOf" srcId="{273C0568-1BE1-443E-8C88-65D04A515B31}" destId="{8C135944-5C21-49E4-9C7B-F38F4596B274}" srcOrd="0" destOrd="0" presId="urn:microsoft.com/office/officeart/2005/8/layout/vList2"/>
    <dgm:cxn modelId="{E6AE39D6-88C6-43F4-8B5F-230B34FCF4D3}" type="presParOf" srcId="{273C0568-1BE1-443E-8C88-65D04A515B31}" destId="{5E38C79E-36EB-4AD7-88DA-B98C968C3885}" srcOrd="1" destOrd="0" presId="urn:microsoft.com/office/officeart/2005/8/layout/vList2"/>
    <dgm:cxn modelId="{6C9EDCC3-E09F-4AE6-9D34-869FC14DE674}" type="presParOf" srcId="{273C0568-1BE1-443E-8C88-65D04A515B31}" destId="{A1A41327-C7CA-4976-BB9F-4A3A93E7DD54}" srcOrd="2" destOrd="0" presId="urn:microsoft.com/office/officeart/2005/8/layout/vList2"/>
    <dgm:cxn modelId="{6FC1EB3A-6B32-4B44-857C-2AF91B09BD2D}" type="presParOf" srcId="{273C0568-1BE1-443E-8C88-65D04A515B31}" destId="{97F0300D-57AC-40A8-893A-1BFD53CDAED0}" srcOrd="3" destOrd="0" presId="urn:microsoft.com/office/officeart/2005/8/layout/vList2"/>
    <dgm:cxn modelId="{EA738352-09D1-4D2F-9733-BB409774550B}" type="presParOf" srcId="{273C0568-1BE1-443E-8C88-65D04A515B31}" destId="{9F2F186C-2327-4959-884D-C38BB67B8069}" srcOrd="4" destOrd="0" presId="urn:microsoft.com/office/officeart/2005/8/layout/vList2"/>
    <dgm:cxn modelId="{F10EEB9A-4F74-4408-AC4E-D036BC7D0A83}" type="presParOf" srcId="{273C0568-1BE1-443E-8C88-65D04A515B31}" destId="{04B8F87C-055F-4857-A382-FCD2C0D7E376}" srcOrd="5" destOrd="0" presId="urn:microsoft.com/office/officeart/2005/8/layout/vList2"/>
    <dgm:cxn modelId="{FC970AC6-E84D-49DB-92C0-B12A86EB8FA6}" type="presParOf" srcId="{273C0568-1BE1-443E-8C88-65D04A515B31}" destId="{B6CB7C74-ECDC-4F61-8C51-D5CCF848A32B}" srcOrd="6" destOrd="0" presId="urn:microsoft.com/office/officeart/2005/8/layout/vList2"/>
    <dgm:cxn modelId="{3C15C098-9DF7-4058-973A-D58BFA7C7386}" type="presParOf" srcId="{273C0568-1BE1-443E-8C88-65D04A515B31}" destId="{3C8DAD8E-C394-4B98-B605-0CB5D09167B4}" srcOrd="7" destOrd="0" presId="urn:microsoft.com/office/officeart/2005/8/layout/vList2"/>
    <dgm:cxn modelId="{4550D128-C90D-4FCF-93D1-B8A33E22E99E}" type="presParOf" srcId="{273C0568-1BE1-443E-8C88-65D04A515B31}" destId="{78E9B542-F376-468A-ABC1-C76E7EC2896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AE7A41C-48F8-4FAA-8481-47CEDCF67CFB}">
      <dgm:prSet phldrT="[Text]"/>
      <dgm:spPr/>
      <dgm:t>
        <a:bodyPr/>
        <a:lstStyle/>
        <a:p>
          <a:r>
            <a:rPr lang="en-US" dirty="0"/>
            <a:t>Active Volunteers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r>
            <a:rPr lang="en-US" dirty="0"/>
            <a:t>112			</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dgm:spPr/>
      <dgm:t>
        <a:bodyPr/>
        <a:lstStyle/>
        <a:p>
          <a:r>
            <a:rPr lang="en-US" b="0" i="0"/>
            <a:t>New</a:t>
          </a:r>
          <a:r>
            <a:rPr lang="en-US" b="1" i="1"/>
            <a:t> </a:t>
          </a:r>
          <a:r>
            <a:rPr lang="en-US" b="0" i="0"/>
            <a:t>Volunteers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09A245BA-8F98-4EF2-A54E-5981F7F37C55}">
      <dgm:prSet phldrT="[Text]"/>
      <dgm:spPr/>
      <dgm:t>
        <a:bodyPr/>
        <a:lstStyle/>
        <a:p>
          <a:r>
            <a:rPr lang="en-US" dirty="0"/>
            <a:t>81</a:t>
          </a:r>
        </a:p>
      </dgm:t>
    </dgm:pt>
    <dgm:pt modelId="{455EE121-70C3-44D0-83F1-AEC688472601}" type="parTrans" cxnId="{BCC6A59E-7905-4437-9BC5-3DA2BE48F02D}">
      <dgm:prSet/>
      <dgm:spPr/>
      <dgm:t>
        <a:bodyPr/>
        <a:lstStyle/>
        <a:p>
          <a:endParaRPr lang="en-US"/>
        </a:p>
      </dgm:t>
    </dgm:pt>
    <dgm:pt modelId="{E4CB06E0-A255-4303-ABF3-59172AF00784}" type="sibTrans" cxnId="{BCC6A59E-7905-4437-9BC5-3DA2BE48F02D}">
      <dgm:prSet/>
      <dgm:spPr/>
      <dgm:t>
        <a:bodyPr/>
        <a:lstStyle/>
        <a:p>
          <a:endParaRPr lang="en-US"/>
        </a:p>
      </dgm:t>
    </dgm:pt>
    <dgm:pt modelId="{CB5DBE7D-F839-4A28-90EC-9BE5C03590A5}">
      <dgm:prSet phldrT="[Text]"/>
      <dgm:spPr/>
      <dgm:t>
        <a:bodyPr/>
        <a:lstStyle/>
        <a:p>
          <a:r>
            <a:rPr lang="en-US" b="0" i="0" dirty="0"/>
            <a:t>Volunteer hours donated in May</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F5DB8776-9DBB-4FA6-A4C9-BF90FC560EEB}">
      <dgm:prSet phldrT="[Text]"/>
      <dgm:spPr/>
      <dgm:t>
        <a:bodyPr/>
        <a:lstStyle/>
        <a:p>
          <a:r>
            <a:rPr lang="en-US" dirty="0"/>
            <a:t>Year-To-Date volunteer hours donated in 2026</a:t>
          </a:r>
        </a:p>
      </dgm:t>
    </dgm:pt>
    <dgm:pt modelId="{0AD7DCD6-99CD-4327-8DE3-A6FD45FDFC06}" type="parTrans" cxnId="{BF7FCBD6-EEB2-4516-BE91-7BDAA5CC9B53}">
      <dgm:prSet/>
      <dgm:spPr/>
      <dgm:t>
        <a:bodyPr/>
        <a:lstStyle/>
        <a:p>
          <a:endParaRPr lang="en-US"/>
        </a:p>
      </dgm:t>
    </dgm:pt>
    <dgm:pt modelId="{0D968F43-9880-459F-848F-0B844B6A5FF6}" type="sibTrans" cxnId="{BF7FCBD6-EEB2-4516-BE91-7BDAA5CC9B53}">
      <dgm:prSet/>
      <dgm:spPr/>
      <dgm:t>
        <a:bodyPr/>
        <a:lstStyle/>
        <a:p>
          <a:endParaRPr lang="en-US"/>
        </a:p>
      </dgm:t>
    </dgm:pt>
    <dgm:pt modelId="{8C4D27D3-9219-4B78-B8A4-34FDC1502363}">
      <dgm:prSet phldrT="[Text]"/>
      <dgm:spPr/>
      <dgm:t>
        <a:bodyPr/>
        <a:lstStyle/>
        <a:p>
          <a:r>
            <a:rPr lang="en-US" dirty="0"/>
            <a:t>786.42</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r>
            <a:rPr lang="en-US" dirty="0"/>
            <a:t>3,978.89</a:t>
          </a:r>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4"/>
      <dgm:spPr/>
    </dgm:pt>
    <dgm:pt modelId="{9C177B23-6903-4ECB-845C-43B853D6667F}" type="pres">
      <dgm:prSet presAssocID="{4AE7A41C-48F8-4FAA-8481-47CEDCF67CFB}"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Group"/>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8">
        <dgm:presLayoutVars>
          <dgm:chMax val="0"/>
          <dgm:chPref val="0"/>
        </dgm:presLayoutVars>
      </dgm:prSet>
      <dgm:spPr/>
    </dgm:pt>
    <dgm:pt modelId="{C14A9DF8-92CA-4546-AA1A-934BA5390C00}" type="pres">
      <dgm:prSet presAssocID="{4AE7A41C-48F8-4FAA-8481-47CEDCF67CFB}" presName="desTx" presStyleLbl="revTx" presStyleIdx="1" presStyleCnt="8">
        <dgm:presLayoutVars/>
      </dgm:prSet>
      <dgm:spPr/>
    </dgm:pt>
    <dgm:pt modelId="{1ADE9F21-17BD-40FE-A81A-36CC6E4BDEAA}" type="pres">
      <dgm:prSet presAssocID="{5916EE34-AB43-4626-82AA-87ED88A25E9C}"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1" presStyleCnt="4"/>
      <dgm:spPr/>
    </dgm:pt>
    <dgm:pt modelId="{61EA8B92-D6FE-4BF9-95BE-3DAC1DECC380}" type="pres">
      <dgm:prSet presAssocID="{901A5AA2-A6E2-4F47-B5CD-3FCB43813569}"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2" presStyleCnt="8">
        <dgm:presLayoutVars>
          <dgm:chMax val="0"/>
          <dgm:chPref val="0"/>
        </dgm:presLayoutVars>
      </dgm:prSet>
      <dgm:spPr/>
    </dgm:pt>
    <dgm:pt modelId="{7962EAE6-E4A5-4B9F-9D01-E77265EE24EF}" type="pres">
      <dgm:prSet presAssocID="{901A5AA2-A6E2-4F47-B5CD-3FCB43813569}" presName="desTx" presStyleLbl="revTx" presStyleIdx="3" presStyleCnt="8">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2" presStyleCnt="4"/>
      <dgm:spPr/>
    </dgm:pt>
    <dgm:pt modelId="{4591D6B0-7148-4C07-A7D3-63A502282512}" type="pres">
      <dgm:prSet presAssocID="{CB5DBE7D-F839-4A28-90EC-9BE5C03590A5}"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ock"/>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4" presStyleCnt="8">
        <dgm:presLayoutVars>
          <dgm:chMax val="0"/>
          <dgm:chPref val="0"/>
        </dgm:presLayoutVars>
      </dgm:prSet>
      <dgm:spPr/>
    </dgm:pt>
    <dgm:pt modelId="{EDDD00E4-8FB5-47C3-A23F-ADD13779057E}" type="pres">
      <dgm:prSet presAssocID="{CB5DBE7D-F839-4A28-90EC-9BE5C03590A5}" presName="desTx" presStyleLbl="revTx" presStyleIdx="5" presStyleCnt="8">
        <dgm:presLayoutVars/>
      </dgm:prSet>
      <dgm:spPr/>
    </dgm:pt>
    <dgm:pt modelId="{5E6F232C-9FE9-48A9-A844-724E2F8D0AEA}" type="pres">
      <dgm:prSet presAssocID="{5082375B-421C-4DF4-A6BB-EFF760C3CC75}" presName="sibTrans" presStyleCnt="0"/>
      <dgm:spPr/>
    </dgm:pt>
    <dgm:pt modelId="{E9C7BCDE-4C48-48FC-9A9E-E548E8C2C75B}" type="pres">
      <dgm:prSet presAssocID="{F5DB8776-9DBB-4FA6-A4C9-BF90FC560EEB}" presName="compNode" presStyleCnt="0"/>
      <dgm:spPr/>
    </dgm:pt>
    <dgm:pt modelId="{112622ED-2A49-4585-B06C-49886C4FF8EE}" type="pres">
      <dgm:prSet presAssocID="{F5DB8776-9DBB-4FA6-A4C9-BF90FC560EEB}" presName="bgRect" presStyleLbl="bgShp" presStyleIdx="3" presStyleCnt="4"/>
      <dgm:spPr/>
    </dgm:pt>
    <dgm:pt modelId="{B8EF1165-D1A0-4D17-90F8-1344DF4AAD0F}" type="pres">
      <dgm:prSet presAssocID="{F5DB8776-9DBB-4FA6-A4C9-BF90FC560EEB}"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2AB89024-3EC4-45AC-B62F-87C45F89FA38}" type="pres">
      <dgm:prSet presAssocID="{F5DB8776-9DBB-4FA6-A4C9-BF90FC560EEB}" presName="spaceRect" presStyleCnt="0"/>
      <dgm:spPr/>
    </dgm:pt>
    <dgm:pt modelId="{43F58CF5-8E28-4942-8DEF-96C9D749CA6C}" type="pres">
      <dgm:prSet presAssocID="{F5DB8776-9DBB-4FA6-A4C9-BF90FC560EEB}" presName="parTx" presStyleLbl="revTx" presStyleIdx="6" presStyleCnt="8">
        <dgm:presLayoutVars>
          <dgm:chMax val="0"/>
          <dgm:chPref val="0"/>
        </dgm:presLayoutVars>
      </dgm:prSet>
      <dgm:spPr/>
    </dgm:pt>
    <dgm:pt modelId="{6717419B-9C76-4242-9740-932C9540D219}" type="pres">
      <dgm:prSet presAssocID="{F5DB8776-9DBB-4FA6-A4C9-BF90FC560EEB}" presName="desTx" presStyleLbl="revTx" presStyleIdx="7" presStyleCnt="8">
        <dgm:presLayoutVars/>
      </dgm:prSet>
      <dgm:spPr/>
    </dgm:pt>
  </dgm:ptLst>
  <dgm:cxnLst>
    <dgm:cxn modelId="{68B74102-3D69-4B6F-8FB4-4D5175ED6608}" srcId="{E527AD2D-B80D-417B-812F-752BE3A37B67}" destId="{CB5DBE7D-F839-4A28-90EC-9BE5C03590A5}" srcOrd="2"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84F6F43E-3964-47FD-9331-4D53494D18BA}" type="presOf" srcId="{F5DB8776-9DBB-4FA6-A4C9-BF90FC560EEB}" destId="{43F58CF5-8E28-4942-8DEF-96C9D749CA6C}"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CBFA177A-ED73-4DA9-A92D-75C21CE0A2AE}" type="presOf" srcId="{E6401063-1F8A-4BC1-ADAD-A687EA7594E9}" destId="{6717419B-9C76-4242-9740-932C9540D219}" srcOrd="0" destOrd="0" presId="urn:microsoft.com/office/officeart/2018/2/layout/IconVerticalSolidList"/>
    <dgm:cxn modelId="{EBE7C75A-5E0E-4F1E-96E1-ECE863996038}" srcId="{E527AD2D-B80D-417B-812F-752BE3A37B67}" destId="{901A5AA2-A6E2-4F47-B5CD-3FCB43813569}" srcOrd="1" destOrd="0" parTransId="{A4184AA9-43A3-447A-89E1-5B0E7C2251F5}" sibTransId="{0E3BC7A1-2FC3-4437-960A-43A63EB37360}"/>
    <dgm:cxn modelId="{AA0F3D8A-7CC4-466B-8B3C-6CFA3D8A17A6}" type="presOf" srcId="{4834B3D8-AA7E-4251-A800-034EF42D42DB}" destId="{C14A9DF8-92CA-4546-AA1A-934BA5390C00}" srcOrd="0" destOrd="0" presId="urn:microsoft.com/office/officeart/2018/2/layout/IconVerticalSolidList"/>
    <dgm:cxn modelId="{AB038E9A-DF98-46E8-91D6-91FF4156E4C1}" srcId="{F5DB8776-9DBB-4FA6-A4C9-BF90FC560EEB}" destId="{E6401063-1F8A-4BC1-ADAD-A687EA7594E9}" srcOrd="0"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CB0B37CF-CE71-4085-B530-539A57E89222}" srcId="{CB5DBE7D-F839-4A28-90EC-9BE5C03590A5}" destId="{8C4D27D3-9219-4B78-B8A4-34FDC1502363}" srcOrd="0" destOrd="0" parTransId="{6268B48F-2D30-4075-9AC9-7C85B81DC639}" sibTransId="{9CB281B5-4640-4BBE-A546-CA6284B3B804}"/>
    <dgm:cxn modelId="{BF7FCBD6-EEB2-4516-BE91-7BDAA5CC9B53}" srcId="{E527AD2D-B80D-417B-812F-752BE3A37B67}" destId="{F5DB8776-9DBB-4FA6-A4C9-BF90FC560EEB}" srcOrd="3" destOrd="0" parTransId="{0AD7DCD6-99CD-4327-8DE3-A6FD45FDFC06}" sibTransId="{0D968F43-9880-459F-848F-0B844B6A5FF6}"/>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6F237469-25F6-4625-A554-FB9A8320EE41}" type="presParOf" srcId="{3067D81F-4ED0-464B-BB27-39D8ED12C632}" destId="{BAA25B0F-5199-48DB-86B9-5686EC0DD272}" srcOrd="2"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3" destOrd="0" presId="urn:microsoft.com/office/officeart/2018/2/layout/IconVerticalSolidList"/>
    <dgm:cxn modelId="{C85287D2-6BF7-4485-A5E3-9ED01D17AFAD}" type="presParOf" srcId="{3067D81F-4ED0-464B-BB27-39D8ED12C632}" destId="{2983FE84-28FA-4745-A66F-E4D8513CBDFA}" srcOrd="4"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5" destOrd="0" presId="urn:microsoft.com/office/officeart/2018/2/layout/IconVerticalSolidList"/>
    <dgm:cxn modelId="{C1C05D3B-2D11-42D6-ACFE-511F2B2F9509}" type="presParOf" srcId="{3067D81F-4ED0-464B-BB27-39D8ED12C632}" destId="{E9C7BCDE-4C48-48FC-9A9E-E548E8C2C75B}" srcOrd="6" destOrd="0" presId="urn:microsoft.com/office/officeart/2018/2/layout/IconVerticalSolidList"/>
    <dgm:cxn modelId="{1791DF46-B14D-4C2E-8571-E8742152016B}" type="presParOf" srcId="{E9C7BCDE-4C48-48FC-9A9E-E548E8C2C75B}" destId="{112622ED-2A49-4585-B06C-49886C4FF8EE}" srcOrd="0" destOrd="0" presId="urn:microsoft.com/office/officeart/2018/2/layout/IconVerticalSolidList"/>
    <dgm:cxn modelId="{3CB5BDBE-AFEA-4C3C-9A4F-A09E42B531A9}" type="presParOf" srcId="{E9C7BCDE-4C48-48FC-9A9E-E548E8C2C75B}" destId="{B8EF1165-D1A0-4D17-90F8-1344DF4AAD0F}" srcOrd="1" destOrd="0" presId="urn:microsoft.com/office/officeart/2018/2/layout/IconVerticalSolidList"/>
    <dgm:cxn modelId="{AEEF3B4B-BCC8-49F5-97EF-987995B48BCC}" type="presParOf" srcId="{E9C7BCDE-4C48-48FC-9A9E-E548E8C2C75B}" destId="{2AB89024-3EC4-45AC-B62F-87C45F89FA38}" srcOrd="2" destOrd="0" presId="urn:microsoft.com/office/officeart/2018/2/layout/IconVerticalSolidList"/>
    <dgm:cxn modelId="{02024844-1AF4-411E-A5B0-592FB05F1968}" type="presParOf" srcId="{E9C7BCDE-4C48-48FC-9A9E-E548E8C2C75B}" destId="{43F58CF5-8E28-4942-8DEF-96C9D749CA6C}" srcOrd="3" destOrd="0" presId="urn:microsoft.com/office/officeart/2018/2/layout/IconVerticalSolidList"/>
    <dgm:cxn modelId="{FDAFAD94-171C-43AF-BECB-6518BAD8FCCB}" type="presParOf" srcId="{E9C7BCDE-4C48-48FC-9A9E-E548E8C2C75B}" destId="{6717419B-9C76-4242-9740-932C9540D21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1DABB6-FAB9-4A6E-AE71-BC57041FD9B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C8965142-AB05-4061-A60F-F43E3D07717D}">
      <dgm:prSet phldrT="[Text]"/>
      <dgm:spPr/>
      <dgm:t>
        <a:bodyPr/>
        <a:lstStyle/>
        <a:p>
          <a:r>
            <a:rPr lang="en-US" dirty="0"/>
            <a:t>2,486</a:t>
          </a:r>
        </a:p>
      </dgm:t>
    </dgm:pt>
    <dgm:pt modelId="{C42C1740-F7FB-48B5-89F9-FDCECC681C29}" type="parTrans" cxnId="{B35203D6-02C5-441B-85F4-AC49533E9985}">
      <dgm:prSet/>
      <dgm:spPr/>
      <dgm:t>
        <a:bodyPr/>
        <a:lstStyle/>
        <a:p>
          <a:endParaRPr lang="en-US"/>
        </a:p>
      </dgm:t>
    </dgm:pt>
    <dgm:pt modelId="{3C98F845-05DF-4CD3-A843-AE9FE389F452}" type="sibTrans" cxnId="{B35203D6-02C5-441B-85F4-AC49533E9985}">
      <dgm:prSet/>
      <dgm:spPr/>
      <dgm:t>
        <a:bodyPr/>
        <a:lstStyle/>
        <a:p>
          <a:endParaRPr lang="en-US"/>
        </a:p>
      </dgm:t>
    </dgm:pt>
    <dgm:pt modelId="{763A691C-EDDA-4A79-9EAB-8595F38AC4F2}">
      <dgm:prSet phldrT="[Text]"/>
      <dgm:spPr>
        <a:solidFill>
          <a:schemeClr val="accent6">
            <a:lumMod val="20000"/>
            <a:lumOff val="80000"/>
          </a:schemeClr>
        </a:solidFill>
      </dgm:spPr>
      <dgm:t>
        <a:bodyPr/>
        <a:lstStyle/>
        <a:p>
          <a:r>
            <a:rPr lang="en-US" dirty="0">
              <a:solidFill>
                <a:schemeClr val="tx1"/>
              </a:solidFill>
            </a:rPr>
            <a:t>Adoptions</a:t>
          </a:r>
        </a:p>
      </dgm:t>
    </dgm:pt>
    <dgm:pt modelId="{8F7D4AF6-AC26-4CC1-BA7A-5B4BCC1B646B}" type="parTrans" cxnId="{43CDDF82-6737-4279-875E-D38CC03EB0E0}">
      <dgm:prSet/>
      <dgm:spPr/>
      <dgm:t>
        <a:bodyPr/>
        <a:lstStyle/>
        <a:p>
          <a:endParaRPr lang="en-US"/>
        </a:p>
      </dgm:t>
    </dgm:pt>
    <dgm:pt modelId="{913ADCA3-F679-4D63-90CC-D7526B606101}" type="sibTrans" cxnId="{43CDDF82-6737-4279-875E-D38CC03EB0E0}">
      <dgm:prSet/>
      <dgm:spPr/>
      <dgm:t>
        <a:bodyPr/>
        <a:lstStyle/>
        <a:p>
          <a:endParaRPr lang="en-US"/>
        </a:p>
      </dgm:t>
    </dgm:pt>
    <dgm:pt modelId="{E334074B-2481-46DD-9DE3-66F37C5C12F0}">
      <dgm:prSet phldrT="[Text]"/>
      <dgm:spPr/>
      <dgm:t>
        <a:bodyPr/>
        <a:lstStyle/>
        <a:p>
          <a:r>
            <a:rPr lang="en-US" dirty="0"/>
            <a:t>2,169</a:t>
          </a:r>
        </a:p>
      </dgm:t>
    </dgm:pt>
    <dgm:pt modelId="{72B95202-7B21-4014-97E6-01A637711D72}" type="parTrans" cxnId="{1BA7D176-EE86-4853-B8C5-E1C5BFE967BE}">
      <dgm:prSet/>
      <dgm:spPr/>
      <dgm:t>
        <a:bodyPr/>
        <a:lstStyle/>
        <a:p>
          <a:endParaRPr lang="en-US"/>
        </a:p>
      </dgm:t>
    </dgm:pt>
    <dgm:pt modelId="{30186C4A-7802-4C28-A433-167E13AB0466}" type="sibTrans" cxnId="{1BA7D176-EE86-4853-B8C5-E1C5BFE967BE}">
      <dgm:prSet/>
      <dgm:spPr/>
      <dgm:t>
        <a:bodyPr/>
        <a:lstStyle/>
        <a:p>
          <a:endParaRPr lang="en-US"/>
        </a:p>
      </dgm:t>
    </dgm:pt>
    <dgm:pt modelId="{AF89D762-69FB-4624-B488-70D1E3AF555C}">
      <dgm:prSet phldrT="[Text]"/>
      <dgm:spPr>
        <a:solidFill>
          <a:schemeClr val="accent6">
            <a:lumMod val="20000"/>
            <a:lumOff val="80000"/>
          </a:schemeClr>
        </a:solidFill>
      </dgm:spPr>
      <dgm:t>
        <a:bodyPr/>
        <a:lstStyle/>
        <a:p>
          <a:r>
            <a:rPr lang="en-US" dirty="0">
              <a:solidFill>
                <a:schemeClr val="tx1"/>
              </a:solidFill>
            </a:rPr>
            <a:t>Rescued</a:t>
          </a:r>
        </a:p>
      </dgm:t>
    </dgm:pt>
    <dgm:pt modelId="{E5A00FD4-7F8F-4424-8860-1F587F78E39C}" type="parTrans" cxnId="{0B1294AD-D92C-407C-8EE1-0A3E8FE03C9E}">
      <dgm:prSet/>
      <dgm:spPr/>
      <dgm:t>
        <a:bodyPr/>
        <a:lstStyle/>
        <a:p>
          <a:endParaRPr lang="en-US"/>
        </a:p>
      </dgm:t>
    </dgm:pt>
    <dgm:pt modelId="{D172B347-79D8-4866-BD8F-526A06BFF83B}" type="sibTrans" cxnId="{0B1294AD-D92C-407C-8EE1-0A3E8FE03C9E}">
      <dgm:prSet/>
      <dgm:spPr/>
      <dgm:t>
        <a:bodyPr/>
        <a:lstStyle/>
        <a:p>
          <a:endParaRPr lang="en-US"/>
        </a:p>
      </dgm:t>
    </dgm:pt>
    <dgm:pt modelId="{4F9434FE-EA17-46EE-8753-86DC2AA846C4}">
      <dgm:prSet phldrT="[Text]"/>
      <dgm:spPr/>
      <dgm:t>
        <a:bodyPr/>
        <a:lstStyle/>
        <a:p>
          <a:r>
            <a:rPr lang="en-US" dirty="0"/>
            <a:t>452</a:t>
          </a:r>
        </a:p>
      </dgm:t>
    </dgm:pt>
    <dgm:pt modelId="{54E72A09-C1F0-4937-B50A-B0440B58D7CA}" type="parTrans" cxnId="{CE8D3106-7A2B-4B16-B202-BA9D1230660C}">
      <dgm:prSet/>
      <dgm:spPr/>
      <dgm:t>
        <a:bodyPr/>
        <a:lstStyle/>
        <a:p>
          <a:endParaRPr lang="en-US"/>
        </a:p>
      </dgm:t>
    </dgm:pt>
    <dgm:pt modelId="{165D5CEA-8D98-4566-8CA1-354ED116A358}" type="sibTrans" cxnId="{CE8D3106-7A2B-4B16-B202-BA9D1230660C}">
      <dgm:prSet/>
      <dgm:spPr/>
      <dgm:t>
        <a:bodyPr/>
        <a:lstStyle/>
        <a:p>
          <a:endParaRPr lang="en-US"/>
        </a:p>
      </dgm:t>
    </dgm:pt>
    <dgm:pt modelId="{EDD5D2CF-48FD-4690-804C-CC17646A4F7B}">
      <dgm:prSet phldrT="[Text]"/>
      <dgm:spPr>
        <a:solidFill>
          <a:schemeClr val="accent6">
            <a:lumMod val="20000"/>
            <a:lumOff val="80000"/>
          </a:schemeClr>
        </a:solidFill>
      </dgm:spPr>
      <dgm:t>
        <a:bodyPr/>
        <a:lstStyle/>
        <a:p>
          <a:r>
            <a:rPr lang="en-US" dirty="0">
              <a:solidFill>
                <a:schemeClr val="tx1"/>
              </a:solidFill>
            </a:rPr>
            <a:t>Returned To Owner</a:t>
          </a:r>
        </a:p>
      </dgm:t>
    </dgm:pt>
    <dgm:pt modelId="{30E50FAD-AA3B-42EA-B1A1-22942DFD5F04}" type="parTrans" cxnId="{0B69D32B-D647-4C02-881E-9E1C85A2A781}">
      <dgm:prSet/>
      <dgm:spPr/>
      <dgm:t>
        <a:bodyPr/>
        <a:lstStyle/>
        <a:p>
          <a:endParaRPr lang="en-US"/>
        </a:p>
      </dgm:t>
    </dgm:pt>
    <dgm:pt modelId="{1791EA17-25B8-450E-B282-63E88F736824}" type="sibTrans" cxnId="{0B69D32B-D647-4C02-881E-9E1C85A2A781}">
      <dgm:prSet/>
      <dgm:spPr/>
      <dgm:t>
        <a:bodyPr/>
        <a:lstStyle/>
        <a:p>
          <a:endParaRPr lang="en-US"/>
        </a:p>
      </dgm:t>
    </dgm:pt>
    <dgm:pt modelId="{3B19117F-26D6-4D3D-9567-E2FE939C26BC}">
      <dgm:prSet phldrT="[Text]"/>
      <dgm:spPr/>
      <dgm:t>
        <a:bodyPr/>
        <a:lstStyle/>
        <a:p>
          <a:r>
            <a:rPr lang="en-US" i="0" dirty="0">
              <a:solidFill>
                <a:schemeClr val="tx1"/>
              </a:solidFill>
            </a:rPr>
            <a:t>2,220</a:t>
          </a:r>
        </a:p>
      </dgm:t>
    </dgm:pt>
    <dgm:pt modelId="{A7C36B69-877C-4CB8-8817-9399945F4BDC}" type="parTrans" cxnId="{3B105107-79E8-4D68-B86A-7A2FB7698378}">
      <dgm:prSet/>
      <dgm:spPr/>
      <dgm:t>
        <a:bodyPr/>
        <a:lstStyle/>
        <a:p>
          <a:endParaRPr lang="en-US"/>
        </a:p>
      </dgm:t>
    </dgm:pt>
    <dgm:pt modelId="{E1FFC9DE-6D14-49A9-B728-C34A18953931}" type="sibTrans" cxnId="{3B105107-79E8-4D68-B86A-7A2FB7698378}">
      <dgm:prSet/>
      <dgm:spPr/>
      <dgm:t>
        <a:bodyPr/>
        <a:lstStyle/>
        <a:p>
          <a:endParaRPr lang="en-US"/>
        </a:p>
      </dgm:t>
    </dgm:pt>
    <dgm:pt modelId="{6EFA09CD-7163-49A8-9508-FFD245B2CD91}">
      <dgm:prSet phldrT="[Text]"/>
      <dgm:spPr>
        <a:solidFill>
          <a:schemeClr val="accent6">
            <a:lumMod val="20000"/>
            <a:lumOff val="80000"/>
          </a:schemeClr>
        </a:solidFill>
      </dgm:spPr>
      <dgm:t>
        <a:bodyPr/>
        <a:lstStyle/>
        <a:p>
          <a:r>
            <a:rPr lang="en-US" i="0" dirty="0">
              <a:solidFill>
                <a:schemeClr val="tx1"/>
              </a:solidFill>
            </a:rPr>
            <a:t>Spay/Neuter Surgeries (</a:t>
          </a:r>
          <a:r>
            <a:rPr lang="en-US" i="1" dirty="0">
              <a:solidFill>
                <a:schemeClr val="tx1"/>
              </a:solidFill>
            </a:rPr>
            <a:t>Clinics + TNR</a:t>
          </a:r>
          <a:r>
            <a:rPr lang="en-US" i="0" dirty="0">
              <a:solidFill>
                <a:schemeClr val="tx1"/>
              </a:solidFill>
            </a:rPr>
            <a:t>)</a:t>
          </a:r>
        </a:p>
      </dgm:t>
    </dgm:pt>
    <dgm:pt modelId="{B2317830-7CEE-44C1-892A-85B02E6A1335}" type="parTrans" cxnId="{9CE2E81E-28C4-4F76-8D63-FC8D85F622BF}">
      <dgm:prSet/>
      <dgm:spPr/>
      <dgm:t>
        <a:bodyPr/>
        <a:lstStyle/>
        <a:p>
          <a:endParaRPr lang="en-US"/>
        </a:p>
      </dgm:t>
    </dgm:pt>
    <dgm:pt modelId="{D15710AD-C794-438F-9C39-F046638965C3}" type="sibTrans" cxnId="{9CE2E81E-28C4-4F76-8D63-FC8D85F622BF}">
      <dgm:prSet/>
      <dgm:spPr/>
      <dgm:t>
        <a:bodyPr/>
        <a:lstStyle/>
        <a:p>
          <a:endParaRPr lang="en-US"/>
        </a:p>
      </dgm:t>
    </dgm:pt>
    <dgm:pt modelId="{CF6F7F51-83B8-4CED-8D7A-A91654DFD926}">
      <dgm:prSet phldrT="[Text]"/>
      <dgm:spPr/>
      <dgm:t>
        <a:bodyPr/>
        <a:lstStyle/>
        <a:p>
          <a:r>
            <a:rPr lang="en-US" dirty="0"/>
            <a:t>6,356</a:t>
          </a:r>
        </a:p>
      </dgm:t>
    </dgm:pt>
    <dgm:pt modelId="{CBCD9867-BCB5-4924-8709-704A68E94AA0}" type="parTrans" cxnId="{C0110A4C-44AD-4EBC-B5AF-95AFB53F8FED}">
      <dgm:prSet/>
      <dgm:spPr/>
      <dgm:t>
        <a:bodyPr/>
        <a:lstStyle/>
        <a:p>
          <a:endParaRPr lang="en-US"/>
        </a:p>
      </dgm:t>
    </dgm:pt>
    <dgm:pt modelId="{DAD1816B-A046-4E2B-9A89-D38D9BE7CA1C}" type="sibTrans" cxnId="{C0110A4C-44AD-4EBC-B5AF-95AFB53F8FED}">
      <dgm:prSet/>
      <dgm:spPr/>
      <dgm:t>
        <a:bodyPr/>
        <a:lstStyle/>
        <a:p>
          <a:endParaRPr lang="en-US"/>
        </a:p>
      </dgm:t>
    </dgm:pt>
    <dgm:pt modelId="{E7FCD258-80F3-4CE6-8CAD-AB85BC4C0F0F}">
      <dgm:prSet phldrT="[Text]"/>
      <dgm:spPr>
        <a:solidFill>
          <a:schemeClr val="accent6">
            <a:lumMod val="20000"/>
            <a:lumOff val="80000"/>
          </a:schemeClr>
        </a:solidFill>
      </dgm:spPr>
      <dgm:t>
        <a:bodyPr/>
        <a:lstStyle/>
        <a:p>
          <a:r>
            <a:rPr lang="en-US" dirty="0">
              <a:solidFill>
                <a:schemeClr val="tx1"/>
              </a:solidFill>
            </a:rPr>
            <a:t>Total Lives Saved</a:t>
          </a:r>
        </a:p>
      </dgm:t>
    </dgm:pt>
    <dgm:pt modelId="{5A426037-F59F-4DEA-B583-65BC4A599DC4}" type="parTrans" cxnId="{BD9FDEE4-DF5F-4AF6-B2F7-9A00CCAC558F}">
      <dgm:prSet/>
      <dgm:spPr/>
      <dgm:t>
        <a:bodyPr/>
        <a:lstStyle/>
        <a:p>
          <a:endParaRPr lang="en-US"/>
        </a:p>
      </dgm:t>
    </dgm:pt>
    <dgm:pt modelId="{CC421FF4-250B-4169-89EE-6ECDACA7C37C}" type="sibTrans" cxnId="{BD9FDEE4-DF5F-4AF6-B2F7-9A00CCAC558F}">
      <dgm:prSet/>
      <dgm:spPr/>
      <dgm:t>
        <a:bodyPr/>
        <a:lstStyle/>
        <a:p>
          <a:endParaRPr lang="en-US"/>
        </a:p>
      </dgm:t>
    </dgm:pt>
    <dgm:pt modelId="{D95DB0AA-E2CD-4683-A434-EEA49CE8EAF3}">
      <dgm:prSet phldrT="[Text]"/>
      <dgm:spPr/>
      <dgm:t>
        <a:bodyPr/>
        <a:lstStyle/>
        <a:p>
          <a:r>
            <a:rPr lang="en-US" dirty="0"/>
            <a:t>79.62%</a:t>
          </a:r>
        </a:p>
      </dgm:t>
    </dgm:pt>
    <dgm:pt modelId="{0B9CD610-80A0-4FA6-B0D2-9A94BFA3F4D3}" type="parTrans" cxnId="{C4F1460E-E042-4EED-A22D-70C269826E0F}">
      <dgm:prSet/>
      <dgm:spPr/>
      <dgm:t>
        <a:bodyPr/>
        <a:lstStyle/>
        <a:p>
          <a:endParaRPr lang="en-US"/>
        </a:p>
      </dgm:t>
    </dgm:pt>
    <dgm:pt modelId="{A39CA85D-5967-4EAC-868C-3C9CBAF42B8E}" type="sibTrans" cxnId="{C4F1460E-E042-4EED-A22D-70C269826E0F}">
      <dgm:prSet/>
      <dgm:spPr/>
      <dgm:t>
        <a:bodyPr/>
        <a:lstStyle/>
        <a:p>
          <a:endParaRPr lang="en-US"/>
        </a:p>
      </dgm:t>
    </dgm:pt>
    <dgm:pt modelId="{6D7D41E9-F668-4B09-BC9A-4E5C349A884F}">
      <dgm:prSet phldrT="[Text]"/>
      <dgm:spPr>
        <a:solidFill>
          <a:schemeClr val="accent6">
            <a:lumMod val="20000"/>
            <a:lumOff val="80000"/>
          </a:schemeClr>
        </a:solidFill>
      </dgm:spPr>
      <dgm:t>
        <a:bodyPr/>
        <a:lstStyle/>
        <a:p>
          <a:r>
            <a:rPr lang="en-US" dirty="0">
              <a:solidFill>
                <a:schemeClr val="tx1"/>
              </a:solidFill>
            </a:rPr>
            <a:t>Save Rate</a:t>
          </a:r>
        </a:p>
      </dgm:t>
    </dgm:pt>
    <dgm:pt modelId="{1D10329A-7E18-4658-98FF-EBA0953B7B13}" type="parTrans" cxnId="{7FB584DE-9DD0-49D6-A6F1-DF41F190E457}">
      <dgm:prSet/>
      <dgm:spPr/>
      <dgm:t>
        <a:bodyPr/>
        <a:lstStyle/>
        <a:p>
          <a:endParaRPr lang="en-US"/>
        </a:p>
      </dgm:t>
    </dgm:pt>
    <dgm:pt modelId="{5726701B-55F7-4DF0-B289-577DFE1524F5}" type="sibTrans" cxnId="{7FB584DE-9DD0-49D6-A6F1-DF41F190E457}">
      <dgm:prSet/>
      <dgm:spPr/>
      <dgm:t>
        <a:bodyPr/>
        <a:lstStyle/>
        <a:p>
          <a:endParaRPr lang="en-US"/>
        </a:p>
      </dgm:t>
    </dgm:pt>
    <dgm:pt modelId="{17C5A2C2-0902-4A2B-BF92-BC418D389B9D}" type="pres">
      <dgm:prSet presAssocID="{261DABB6-FAB9-4A6E-AE71-BC57041FD9BE}" presName="Name0" presStyleCnt="0">
        <dgm:presLayoutVars>
          <dgm:dir/>
          <dgm:animLvl val="lvl"/>
          <dgm:resizeHandles val="exact"/>
        </dgm:presLayoutVars>
      </dgm:prSet>
      <dgm:spPr/>
    </dgm:pt>
    <dgm:pt modelId="{EC13CD36-F127-496E-B85D-50A6F4D51949}" type="pres">
      <dgm:prSet presAssocID="{C8965142-AB05-4061-A60F-F43E3D07717D}" presName="linNode" presStyleCnt="0"/>
      <dgm:spPr/>
    </dgm:pt>
    <dgm:pt modelId="{110F163C-C1FE-4174-B737-751ECC341F46}" type="pres">
      <dgm:prSet presAssocID="{C8965142-AB05-4061-A60F-F43E3D07717D}" presName="parTx" presStyleLbl="revTx" presStyleIdx="0" presStyleCnt="6">
        <dgm:presLayoutVars>
          <dgm:chMax val="1"/>
          <dgm:bulletEnabled val="1"/>
        </dgm:presLayoutVars>
      </dgm:prSet>
      <dgm:spPr/>
    </dgm:pt>
    <dgm:pt modelId="{15666817-1921-4E3E-B585-180B1F8A65A5}" type="pres">
      <dgm:prSet presAssocID="{C8965142-AB05-4061-A60F-F43E3D07717D}" presName="bracket" presStyleLbl="parChTrans1D1" presStyleIdx="0" presStyleCnt="6"/>
      <dgm:spPr/>
    </dgm:pt>
    <dgm:pt modelId="{B072C2EE-A538-4192-8912-5E1C5B22CBD6}" type="pres">
      <dgm:prSet presAssocID="{C8965142-AB05-4061-A60F-F43E3D07717D}" presName="spH" presStyleCnt="0"/>
      <dgm:spPr/>
    </dgm:pt>
    <dgm:pt modelId="{F5D2E9B3-D146-457B-826C-1EF4CF18CE37}" type="pres">
      <dgm:prSet presAssocID="{C8965142-AB05-4061-A60F-F43E3D07717D}" presName="desTx" presStyleLbl="node1" presStyleIdx="0" presStyleCnt="6">
        <dgm:presLayoutVars>
          <dgm:bulletEnabled val="1"/>
        </dgm:presLayoutVars>
      </dgm:prSet>
      <dgm:spPr>
        <a:prstGeom prst="roundRect">
          <a:avLst/>
        </a:prstGeom>
      </dgm:spPr>
    </dgm:pt>
    <dgm:pt modelId="{AE77AF13-AAB9-44A3-B4EC-015507B22E40}" type="pres">
      <dgm:prSet presAssocID="{3C98F845-05DF-4CD3-A843-AE9FE389F452}" presName="spV" presStyleCnt="0"/>
      <dgm:spPr/>
    </dgm:pt>
    <dgm:pt modelId="{F2044693-E365-4CDF-8F61-B746E08C5212}" type="pres">
      <dgm:prSet presAssocID="{E334074B-2481-46DD-9DE3-66F37C5C12F0}" presName="linNode" presStyleCnt="0"/>
      <dgm:spPr/>
    </dgm:pt>
    <dgm:pt modelId="{46BB5F10-9EF4-4FC6-BCDD-B7064259C548}" type="pres">
      <dgm:prSet presAssocID="{E334074B-2481-46DD-9DE3-66F37C5C12F0}" presName="parTx" presStyleLbl="revTx" presStyleIdx="1" presStyleCnt="6">
        <dgm:presLayoutVars>
          <dgm:chMax val="1"/>
          <dgm:bulletEnabled val="1"/>
        </dgm:presLayoutVars>
      </dgm:prSet>
      <dgm:spPr/>
    </dgm:pt>
    <dgm:pt modelId="{D4C38AA3-88F4-4EBD-8CC2-0A069B88979F}" type="pres">
      <dgm:prSet presAssocID="{E334074B-2481-46DD-9DE3-66F37C5C12F0}" presName="bracket" presStyleLbl="parChTrans1D1" presStyleIdx="1" presStyleCnt="6"/>
      <dgm:spPr/>
    </dgm:pt>
    <dgm:pt modelId="{CA826F91-761F-44E7-A941-2488A62D36A8}" type="pres">
      <dgm:prSet presAssocID="{E334074B-2481-46DD-9DE3-66F37C5C12F0}" presName="spH" presStyleCnt="0"/>
      <dgm:spPr/>
    </dgm:pt>
    <dgm:pt modelId="{A6855B01-9D1D-4544-8690-75D451E978F0}" type="pres">
      <dgm:prSet presAssocID="{E334074B-2481-46DD-9DE3-66F37C5C12F0}" presName="desTx" presStyleLbl="node1" presStyleIdx="1" presStyleCnt="6">
        <dgm:presLayoutVars>
          <dgm:bulletEnabled val="1"/>
        </dgm:presLayoutVars>
      </dgm:prSet>
      <dgm:spPr>
        <a:prstGeom prst="roundRect">
          <a:avLst/>
        </a:prstGeom>
      </dgm:spPr>
    </dgm:pt>
    <dgm:pt modelId="{B8567D77-68A1-4E31-A6F5-B6F30297D7B8}" type="pres">
      <dgm:prSet presAssocID="{30186C4A-7802-4C28-A433-167E13AB0466}" presName="spV" presStyleCnt="0"/>
      <dgm:spPr/>
    </dgm:pt>
    <dgm:pt modelId="{7D6F1573-6255-43BA-9EC8-B2CEC0F16CBE}" type="pres">
      <dgm:prSet presAssocID="{4F9434FE-EA17-46EE-8753-86DC2AA846C4}" presName="linNode" presStyleCnt="0"/>
      <dgm:spPr/>
    </dgm:pt>
    <dgm:pt modelId="{AF5607AE-5651-4FAB-9BC3-3F9A78EACEA2}" type="pres">
      <dgm:prSet presAssocID="{4F9434FE-EA17-46EE-8753-86DC2AA846C4}" presName="parTx" presStyleLbl="revTx" presStyleIdx="2" presStyleCnt="6">
        <dgm:presLayoutVars>
          <dgm:chMax val="1"/>
          <dgm:bulletEnabled val="1"/>
        </dgm:presLayoutVars>
      </dgm:prSet>
      <dgm:spPr/>
    </dgm:pt>
    <dgm:pt modelId="{24469BF1-1443-468D-BFDE-D6A647153AB8}" type="pres">
      <dgm:prSet presAssocID="{4F9434FE-EA17-46EE-8753-86DC2AA846C4}" presName="bracket" presStyleLbl="parChTrans1D1" presStyleIdx="2" presStyleCnt="6"/>
      <dgm:spPr/>
    </dgm:pt>
    <dgm:pt modelId="{F8480688-FB85-45DB-A623-C8FF2B0D417F}" type="pres">
      <dgm:prSet presAssocID="{4F9434FE-EA17-46EE-8753-86DC2AA846C4}" presName="spH" presStyleCnt="0"/>
      <dgm:spPr/>
    </dgm:pt>
    <dgm:pt modelId="{BD190220-428C-418F-956B-E140307A53C0}" type="pres">
      <dgm:prSet presAssocID="{4F9434FE-EA17-46EE-8753-86DC2AA846C4}" presName="desTx" presStyleLbl="node1" presStyleIdx="2" presStyleCnt="6">
        <dgm:presLayoutVars>
          <dgm:bulletEnabled val="1"/>
        </dgm:presLayoutVars>
      </dgm:prSet>
      <dgm:spPr>
        <a:prstGeom prst="roundRect">
          <a:avLst/>
        </a:prstGeom>
      </dgm:spPr>
    </dgm:pt>
    <dgm:pt modelId="{821BB12A-F730-423D-AA99-E27F11F18D10}" type="pres">
      <dgm:prSet presAssocID="{165D5CEA-8D98-4566-8CA1-354ED116A358}" presName="spV" presStyleCnt="0"/>
      <dgm:spPr/>
    </dgm:pt>
    <dgm:pt modelId="{F574651B-46FC-4D71-A8E3-19F2F69E913E}" type="pres">
      <dgm:prSet presAssocID="{3B19117F-26D6-4D3D-9567-E2FE939C26BC}" presName="linNode" presStyleCnt="0"/>
      <dgm:spPr/>
    </dgm:pt>
    <dgm:pt modelId="{7C583F7F-BD8C-41D3-BBC5-038365764D3A}" type="pres">
      <dgm:prSet presAssocID="{3B19117F-26D6-4D3D-9567-E2FE939C26BC}" presName="parTx" presStyleLbl="revTx" presStyleIdx="3" presStyleCnt="6">
        <dgm:presLayoutVars>
          <dgm:chMax val="1"/>
          <dgm:bulletEnabled val="1"/>
        </dgm:presLayoutVars>
      </dgm:prSet>
      <dgm:spPr/>
    </dgm:pt>
    <dgm:pt modelId="{6950E1E6-6917-45AC-9307-25649CCFACA7}" type="pres">
      <dgm:prSet presAssocID="{3B19117F-26D6-4D3D-9567-E2FE939C26BC}" presName="bracket" presStyleLbl="parChTrans1D1" presStyleIdx="3" presStyleCnt="6"/>
      <dgm:spPr/>
    </dgm:pt>
    <dgm:pt modelId="{961D0374-D671-453D-917F-6F61AA4A1734}" type="pres">
      <dgm:prSet presAssocID="{3B19117F-26D6-4D3D-9567-E2FE939C26BC}" presName="spH" presStyleCnt="0"/>
      <dgm:spPr/>
    </dgm:pt>
    <dgm:pt modelId="{FD45DA67-BE8F-44F5-976F-0022C0ABDD2D}" type="pres">
      <dgm:prSet presAssocID="{3B19117F-26D6-4D3D-9567-E2FE939C26BC}" presName="desTx" presStyleLbl="node1" presStyleIdx="3" presStyleCnt="6">
        <dgm:presLayoutVars>
          <dgm:bulletEnabled val="1"/>
        </dgm:presLayoutVars>
      </dgm:prSet>
      <dgm:spPr>
        <a:prstGeom prst="roundRect">
          <a:avLst/>
        </a:prstGeom>
      </dgm:spPr>
    </dgm:pt>
    <dgm:pt modelId="{3148225B-F6B3-47D2-81CB-F87A4F6DAA5A}" type="pres">
      <dgm:prSet presAssocID="{E1FFC9DE-6D14-49A9-B728-C34A18953931}" presName="spV" presStyleCnt="0"/>
      <dgm:spPr/>
    </dgm:pt>
    <dgm:pt modelId="{4E76EEE4-1B84-4CC0-911A-99BA500F6EE1}" type="pres">
      <dgm:prSet presAssocID="{CF6F7F51-83B8-4CED-8D7A-A91654DFD926}" presName="linNode" presStyleCnt="0"/>
      <dgm:spPr/>
    </dgm:pt>
    <dgm:pt modelId="{E11D5FEF-2363-490D-98C8-566F02FCA362}" type="pres">
      <dgm:prSet presAssocID="{CF6F7F51-83B8-4CED-8D7A-A91654DFD926}" presName="parTx" presStyleLbl="revTx" presStyleIdx="4" presStyleCnt="6">
        <dgm:presLayoutVars>
          <dgm:chMax val="1"/>
          <dgm:bulletEnabled val="1"/>
        </dgm:presLayoutVars>
      </dgm:prSet>
      <dgm:spPr/>
    </dgm:pt>
    <dgm:pt modelId="{0EAE2516-65D5-4AAB-9545-F1C5D61E80C7}" type="pres">
      <dgm:prSet presAssocID="{CF6F7F51-83B8-4CED-8D7A-A91654DFD926}" presName="bracket" presStyleLbl="parChTrans1D1" presStyleIdx="4" presStyleCnt="6"/>
      <dgm:spPr/>
    </dgm:pt>
    <dgm:pt modelId="{84349527-B873-44B2-B035-31F69F806AE6}" type="pres">
      <dgm:prSet presAssocID="{CF6F7F51-83B8-4CED-8D7A-A91654DFD926}" presName="spH" presStyleCnt="0"/>
      <dgm:spPr/>
    </dgm:pt>
    <dgm:pt modelId="{60A8652A-9431-4035-BF28-B84EDE16E17F}" type="pres">
      <dgm:prSet presAssocID="{CF6F7F51-83B8-4CED-8D7A-A91654DFD926}" presName="desTx" presStyleLbl="node1" presStyleIdx="4" presStyleCnt="6">
        <dgm:presLayoutVars>
          <dgm:bulletEnabled val="1"/>
        </dgm:presLayoutVars>
      </dgm:prSet>
      <dgm:spPr>
        <a:prstGeom prst="roundRect">
          <a:avLst/>
        </a:prstGeom>
      </dgm:spPr>
    </dgm:pt>
    <dgm:pt modelId="{164E680C-1E00-4125-BDD9-BC4F45FD22D5}" type="pres">
      <dgm:prSet presAssocID="{DAD1816B-A046-4E2B-9A89-D38D9BE7CA1C}" presName="spV" presStyleCnt="0"/>
      <dgm:spPr/>
    </dgm:pt>
    <dgm:pt modelId="{7A361A2C-1FBF-4D8D-A9C5-52886B8B6B69}" type="pres">
      <dgm:prSet presAssocID="{D95DB0AA-E2CD-4683-A434-EEA49CE8EAF3}" presName="linNode" presStyleCnt="0"/>
      <dgm:spPr/>
    </dgm:pt>
    <dgm:pt modelId="{1A9C63B2-4E7C-4D69-8DC4-B301E0EAC357}" type="pres">
      <dgm:prSet presAssocID="{D95DB0AA-E2CD-4683-A434-EEA49CE8EAF3}" presName="parTx" presStyleLbl="revTx" presStyleIdx="5" presStyleCnt="6">
        <dgm:presLayoutVars>
          <dgm:chMax val="1"/>
          <dgm:bulletEnabled val="1"/>
        </dgm:presLayoutVars>
      </dgm:prSet>
      <dgm:spPr/>
    </dgm:pt>
    <dgm:pt modelId="{FB539C22-BC88-4243-83EF-32920B2E1F36}" type="pres">
      <dgm:prSet presAssocID="{D95DB0AA-E2CD-4683-A434-EEA49CE8EAF3}" presName="bracket" presStyleLbl="parChTrans1D1" presStyleIdx="5" presStyleCnt="6"/>
      <dgm:spPr/>
    </dgm:pt>
    <dgm:pt modelId="{A8314D0B-9FA4-4B3B-9A34-7D53D5E277C1}" type="pres">
      <dgm:prSet presAssocID="{D95DB0AA-E2CD-4683-A434-EEA49CE8EAF3}" presName="spH" presStyleCnt="0"/>
      <dgm:spPr/>
    </dgm:pt>
    <dgm:pt modelId="{9BCF5556-90BC-46E0-BEB3-5143D5F8DE3D}" type="pres">
      <dgm:prSet presAssocID="{D95DB0AA-E2CD-4683-A434-EEA49CE8EAF3}" presName="desTx" presStyleLbl="node1" presStyleIdx="5" presStyleCnt="6">
        <dgm:presLayoutVars>
          <dgm:bulletEnabled val="1"/>
        </dgm:presLayoutVars>
      </dgm:prSet>
      <dgm:spPr>
        <a:prstGeom prst="roundRect">
          <a:avLst/>
        </a:prstGeom>
      </dgm:spPr>
    </dgm:pt>
  </dgm:ptLst>
  <dgm:cxnLst>
    <dgm:cxn modelId="{CE8D3106-7A2B-4B16-B202-BA9D1230660C}" srcId="{261DABB6-FAB9-4A6E-AE71-BC57041FD9BE}" destId="{4F9434FE-EA17-46EE-8753-86DC2AA846C4}" srcOrd="2" destOrd="0" parTransId="{54E72A09-C1F0-4937-B50A-B0440B58D7CA}" sibTransId="{165D5CEA-8D98-4566-8CA1-354ED116A358}"/>
    <dgm:cxn modelId="{3B105107-79E8-4D68-B86A-7A2FB7698378}" srcId="{261DABB6-FAB9-4A6E-AE71-BC57041FD9BE}" destId="{3B19117F-26D6-4D3D-9567-E2FE939C26BC}" srcOrd="3" destOrd="0" parTransId="{A7C36B69-877C-4CB8-8817-9399945F4BDC}" sibTransId="{E1FFC9DE-6D14-49A9-B728-C34A18953931}"/>
    <dgm:cxn modelId="{C4F1460E-E042-4EED-A22D-70C269826E0F}" srcId="{261DABB6-FAB9-4A6E-AE71-BC57041FD9BE}" destId="{D95DB0AA-E2CD-4683-A434-EEA49CE8EAF3}" srcOrd="5" destOrd="0" parTransId="{0B9CD610-80A0-4FA6-B0D2-9A94BFA3F4D3}" sibTransId="{A39CA85D-5967-4EAC-868C-3C9CBAF42B8E}"/>
    <dgm:cxn modelId="{9CE2E81E-28C4-4F76-8D63-FC8D85F622BF}" srcId="{3B19117F-26D6-4D3D-9567-E2FE939C26BC}" destId="{6EFA09CD-7163-49A8-9508-FFD245B2CD91}" srcOrd="0" destOrd="0" parTransId="{B2317830-7CEE-44C1-892A-85B02E6A1335}" sibTransId="{D15710AD-C794-438F-9C39-F046638965C3}"/>
    <dgm:cxn modelId="{B2B51821-8094-405E-9F2D-D89BF4B7FEC9}" type="presOf" srcId="{EDD5D2CF-48FD-4690-804C-CC17646A4F7B}" destId="{BD190220-428C-418F-956B-E140307A53C0}" srcOrd="0" destOrd="0" presId="urn:diagrams.loki3.com/BracketList"/>
    <dgm:cxn modelId="{0EB2F028-DB00-424F-BEE1-6B8F22668123}" type="presOf" srcId="{6D7D41E9-F668-4B09-BC9A-4E5C349A884F}" destId="{9BCF5556-90BC-46E0-BEB3-5143D5F8DE3D}" srcOrd="0" destOrd="0" presId="urn:diagrams.loki3.com/BracketList"/>
    <dgm:cxn modelId="{0B69D32B-D647-4C02-881E-9E1C85A2A781}" srcId="{4F9434FE-EA17-46EE-8753-86DC2AA846C4}" destId="{EDD5D2CF-48FD-4690-804C-CC17646A4F7B}" srcOrd="0" destOrd="0" parTransId="{30E50FAD-AA3B-42EA-B1A1-22942DFD5F04}" sibTransId="{1791EA17-25B8-450E-B282-63E88F736824}"/>
    <dgm:cxn modelId="{0EBB8A3C-D9FA-4880-8DBE-AFF6D7F5B730}" type="presOf" srcId="{AF89D762-69FB-4624-B488-70D1E3AF555C}" destId="{A6855B01-9D1D-4544-8690-75D451E978F0}" srcOrd="0" destOrd="0" presId="urn:diagrams.loki3.com/BracketList"/>
    <dgm:cxn modelId="{20D85F41-7B5F-449A-81EC-F8AB327E7A9F}" type="presOf" srcId="{CF6F7F51-83B8-4CED-8D7A-A91654DFD926}" destId="{E11D5FEF-2363-490D-98C8-566F02FCA362}" srcOrd="0" destOrd="0" presId="urn:diagrams.loki3.com/BracketList"/>
    <dgm:cxn modelId="{74128F4A-5432-47F9-AC2E-E5B8EDCF530D}" type="presOf" srcId="{261DABB6-FAB9-4A6E-AE71-BC57041FD9BE}" destId="{17C5A2C2-0902-4A2B-BF92-BC418D389B9D}" srcOrd="0" destOrd="0" presId="urn:diagrams.loki3.com/BracketList"/>
    <dgm:cxn modelId="{C0110A4C-44AD-4EBC-B5AF-95AFB53F8FED}" srcId="{261DABB6-FAB9-4A6E-AE71-BC57041FD9BE}" destId="{CF6F7F51-83B8-4CED-8D7A-A91654DFD926}" srcOrd="4" destOrd="0" parTransId="{CBCD9867-BCB5-4924-8709-704A68E94AA0}" sibTransId="{DAD1816B-A046-4E2B-9A89-D38D9BE7CA1C}"/>
    <dgm:cxn modelId="{6F945176-EED9-4806-B61A-4C079D0F554F}" type="presOf" srcId="{6EFA09CD-7163-49A8-9508-FFD245B2CD91}" destId="{FD45DA67-BE8F-44F5-976F-0022C0ABDD2D}" srcOrd="0" destOrd="0" presId="urn:diagrams.loki3.com/BracketList"/>
    <dgm:cxn modelId="{1BA7D176-EE86-4853-B8C5-E1C5BFE967BE}" srcId="{261DABB6-FAB9-4A6E-AE71-BC57041FD9BE}" destId="{E334074B-2481-46DD-9DE3-66F37C5C12F0}" srcOrd="1" destOrd="0" parTransId="{72B95202-7B21-4014-97E6-01A637711D72}" sibTransId="{30186C4A-7802-4C28-A433-167E13AB0466}"/>
    <dgm:cxn modelId="{DD92E581-55A9-4247-AA38-19B073151A34}" type="presOf" srcId="{3B19117F-26D6-4D3D-9567-E2FE939C26BC}" destId="{7C583F7F-BD8C-41D3-BBC5-038365764D3A}" srcOrd="0" destOrd="0" presId="urn:diagrams.loki3.com/BracketList"/>
    <dgm:cxn modelId="{43CDDF82-6737-4279-875E-D38CC03EB0E0}" srcId="{C8965142-AB05-4061-A60F-F43E3D07717D}" destId="{763A691C-EDDA-4A79-9EAB-8595F38AC4F2}" srcOrd="0" destOrd="0" parTransId="{8F7D4AF6-AC26-4CC1-BA7A-5B4BCC1B646B}" sibTransId="{913ADCA3-F679-4D63-90CC-D7526B606101}"/>
    <dgm:cxn modelId="{0FD10195-E53D-431C-B35F-6236791CC5C7}" type="presOf" srcId="{E334074B-2481-46DD-9DE3-66F37C5C12F0}" destId="{46BB5F10-9EF4-4FC6-BCDD-B7064259C548}" srcOrd="0" destOrd="0" presId="urn:diagrams.loki3.com/BracketList"/>
    <dgm:cxn modelId="{0B1294AD-D92C-407C-8EE1-0A3E8FE03C9E}" srcId="{E334074B-2481-46DD-9DE3-66F37C5C12F0}" destId="{AF89D762-69FB-4624-B488-70D1E3AF555C}" srcOrd="0" destOrd="0" parTransId="{E5A00FD4-7F8F-4424-8860-1F587F78E39C}" sibTransId="{D172B347-79D8-4866-BD8F-526A06BFF83B}"/>
    <dgm:cxn modelId="{7870E0BA-9E46-4EC2-98AF-6742AEEF6014}" type="presOf" srcId="{D95DB0AA-E2CD-4683-A434-EEA49CE8EAF3}" destId="{1A9C63B2-4E7C-4D69-8DC4-B301E0EAC357}" srcOrd="0" destOrd="0" presId="urn:diagrams.loki3.com/BracketList"/>
    <dgm:cxn modelId="{B35203D6-02C5-441B-85F4-AC49533E9985}" srcId="{261DABB6-FAB9-4A6E-AE71-BC57041FD9BE}" destId="{C8965142-AB05-4061-A60F-F43E3D07717D}" srcOrd="0" destOrd="0" parTransId="{C42C1740-F7FB-48B5-89F9-FDCECC681C29}" sibTransId="{3C98F845-05DF-4CD3-A843-AE9FE389F452}"/>
    <dgm:cxn modelId="{7FB584DE-9DD0-49D6-A6F1-DF41F190E457}" srcId="{D95DB0AA-E2CD-4683-A434-EEA49CE8EAF3}" destId="{6D7D41E9-F668-4B09-BC9A-4E5C349A884F}" srcOrd="0" destOrd="0" parTransId="{1D10329A-7E18-4658-98FF-EBA0953B7B13}" sibTransId="{5726701B-55F7-4DF0-B289-577DFE1524F5}"/>
    <dgm:cxn modelId="{BD9FDEE4-DF5F-4AF6-B2F7-9A00CCAC558F}" srcId="{CF6F7F51-83B8-4CED-8D7A-A91654DFD926}" destId="{E7FCD258-80F3-4CE6-8CAD-AB85BC4C0F0F}" srcOrd="0" destOrd="0" parTransId="{5A426037-F59F-4DEA-B583-65BC4A599DC4}" sibTransId="{CC421FF4-250B-4169-89EE-6ECDACA7C37C}"/>
    <dgm:cxn modelId="{76CBD2E7-A01B-4CF0-9B3A-712DABA490CB}" type="presOf" srcId="{E7FCD258-80F3-4CE6-8CAD-AB85BC4C0F0F}" destId="{60A8652A-9431-4035-BF28-B84EDE16E17F}" srcOrd="0" destOrd="0" presId="urn:diagrams.loki3.com/BracketList"/>
    <dgm:cxn modelId="{DCF167EF-0328-49AD-BD17-79365437B7B2}" type="presOf" srcId="{C8965142-AB05-4061-A60F-F43E3D07717D}" destId="{110F163C-C1FE-4174-B737-751ECC341F46}" srcOrd="0" destOrd="0" presId="urn:diagrams.loki3.com/BracketList"/>
    <dgm:cxn modelId="{9E9DE7F2-6FC2-4114-9535-34E209179C28}" type="presOf" srcId="{763A691C-EDDA-4A79-9EAB-8595F38AC4F2}" destId="{F5D2E9B3-D146-457B-826C-1EF4CF18CE37}" srcOrd="0" destOrd="0" presId="urn:diagrams.loki3.com/BracketList"/>
    <dgm:cxn modelId="{1424FBF3-8CC6-4130-9DD9-057811297FA2}" type="presOf" srcId="{4F9434FE-EA17-46EE-8753-86DC2AA846C4}" destId="{AF5607AE-5651-4FAB-9BC3-3F9A78EACEA2}" srcOrd="0" destOrd="0" presId="urn:diagrams.loki3.com/BracketList"/>
    <dgm:cxn modelId="{38DB8915-06F0-4C8B-AF80-F344E813CDA1}" type="presParOf" srcId="{17C5A2C2-0902-4A2B-BF92-BC418D389B9D}" destId="{EC13CD36-F127-496E-B85D-50A6F4D51949}" srcOrd="0" destOrd="0" presId="urn:diagrams.loki3.com/BracketList"/>
    <dgm:cxn modelId="{A11AE45C-A9EA-4A6C-BD0A-844296938914}" type="presParOf" srcId="{EC13CD36-F127-496E-B85D-50A6F4D51949}" destId="{110F163C-C1FE-4174-B737-751ECC341F46}" srcOrd="0" destOrd="0" presId="urn:diagrams.loki3.com/BracketList"/>
    <dgm:cxn modelId="{26569565-1F84-4313-B924-9FE158DC8687}" type="presParOf" srcId="{EC13CD36-F127-496E-B85D-50A6F4D51949}" destId="{15666817-1921-4E3E-B585-180B1F8A65A5}" srcOrd="1" destOrd="0" presId="urn:diagrams.loki3.com/BracketList"/>
    <dgm:cxn modelId="{0379117E-A3D4-4F23-894C-BE53B534E4B8}" type="presParOf" srcId="{EC13CD36-F127-496E-B85D-50A6F4D51949}" destId="{B072C2EE-A538-4192-8912-5E1C5B22CBD6}" srcOrd="2" destOrd="0" presId="urn:diagrams.loki3.com/BracketList"/>
    <dgm:cxn modelId="{BB42B666-1044-4EC7-A43D-951EB62252CB}" type="presParOf" srcId="{EC13CD36-F127-496E-B85D-50A6F4D51949}" destId="{F5D2E9B3-D146-457B-826C-1EF4CF18CE37}" srcOrd="3" destOrd="0" presId="urn:diagrams.loki3.com/BracketList"/>
    <dgm:cxn modelId="{0AC8D1BD-34BD-4798-A0FF-B4440E37EE6B}" type="presParOf" srcId="{17C5A2C2-0902-4A2B-BF92-BC418D389B9D}" destId="{AE77AF13-AAB9-44A3-B4EC-015507B22E40}" srcOrd="1" destOrd="0" presId="urn:diagrams.loki3.com/BracketList"/>
    <dgm:cxn modelId="{1D055EC1-BAEA-4316-92BC-43CF4BF4EA2C}" type="presParOf" srcId="{17C5A2C2-0902-4A2B-BF92-BC418D389B9D}" destId="{F2044693-E365-4CDF-8F61-B746E08C5212}" srcOrd="2" destOrd="0" presId="urn:diagrams.loki3.com/BracketList"/>
    <dgm:cxn modelId="{A3091293-C074-4C00-BDD7-C73234BE30B2}" type="presParOf" srcId="{F2044693-E365-4CDF-8F61-B746E08C5212}" destId="{46BB5F10-9EF4-4FC6-BCDD-B7064259C548}" srcOrd="0" destOrd="0" presId="urn:diagrams.loki3.com/BracketList"/>
    <dgm:cxn modelId="{3BDAF682-863F-43B3-86D1-5F6FD53D54C4}" type="presParOf" srcId="{F2044693-E365-4CDF-8F61-B746E08C5212}" destId="{D4C38AA3-88F4-4EBD-8CC2-0A069B88979F}" srcOrd="1" destOrd="0" presId="urn:diagrams.loki3.com/BracketList"/>
    <dgm:cxn modelId="{F0EF6BCE-53C6-4AF3-A787-EFE661ADED82}" type="presParOf" srcId="{F2044693-E365-4CDF-8F61-B746E08C5212}" destId="{CA826F91-761F-44E7-A941-2488A62D36A8}" srcOrd="2" destOrd="0" presId="urn:diagrams.loki3.com/BracketList"/>
    <dgm:cxn modelId="{758F3821-B13F-48EA-A94C-8CECC30CBCA2}" type="presParOf" srcId="{F2044693-E365-4CDF-8F61-B746E08C5212}" destId="{A6855B01-9D1D-4544-8690-75D451E978F0}" srcOrd="3" destOrd="0" presId="urn:diagrams.loki3.com/BracketList"/>
    <dgm:cxn modelId="{718F03FB-21F9-4270-A5F0-E97DB0A5A205}" type="presParOf" srcId="{17C5A2C2-0902-4A2B-BF92-BC418D389B9D}" destId="{B8567D77-68A1-4E31-A6F5-B6F30297D7B8}" srcOrd="3" destOrd="0" presId="urn:diagrams.loki3.com/BracketList"/>
    <dgm:cxn modelId="{8CEE7FB9-DE26-44B6-8C07-F55272BB28F9}" type="presParOf" srcId="{17C5A2C2-0902-4A2B-BF92-BC418D389B9D}" destId="{7D6F1573-6255-43BA-9EC8-B2CEC0F16CBE}" srcOrd="4" destOrd="0" presId="urn:diagrams.loki3.com/BracketList"/>
    <dgm:cxn modelId="{7CD3B536-8D25-4A32-9FA3-DC286DEF6F32}" type="presParOf" srcId="{7D6F1573-6255-43BA-9EC8-B2CEC0F16CBE}" destId="{AF5607AE-5651-4FAB-9BC3-3F9A78EACEA2}" srcOrd="0" destOrd="0" presId="urn:diagrams.loki3.com/BracketList"/>
    <dgm:cxn modelId="{7B7BBAFA-906F-4AEF-8504-9A770F4A6F79}" type="presParOf" srcId="{7D6F1573-6255-43BA-9EC8-B2CEC0F16CBE}" destId="{24469BF1-1443-468D-BFDE-D6A647153AB8}" srcOrd="1" destOrd="0" presId="urn:diagrams.loki3.com/BracketList"/>
    <dgm:cxn modelId="{84B895EB-B5A0-45A3-A27A-409B300FC5B3}" type="presParOf" srcId="{7D6F1573-6255-43BA-9EC8-B2CEC0F16CBE}" destId="{F8480688-FB85-45DB-A623-C8FF2B0D417F}" srcOrd="2" destOrd="0" presId="urn:diagrams.loki3.com/BracketList"/>
    <dgm:cxn modelId="{FB75189E-78C6-4C81-979F-8898814EA6F5}" type="presParOf" srcId="{7D6F1573-6255-43BA-9EC8-B2CEC0F16CBE}" destId="{BD190220-428C-418F-956B-E140307A53C0}" srcOrd="3" destOrd="0" presId="urn:diagrams.loki3.com/BracketList"/>
    <dgm:cxn modelId="{75454C9D-8DB5-405A-9E2E-20628023D865}" type="presParOf" srcId="{17C5A2C2-0902-4A2B-BF92-BC418D389B9D}" destId="{821BB12A-F730-423D-AA99-E27F11F18D10}" srcOrd="5" destOrd="0" presId="urn:diagrams.loki3.com/BracketList"/>
    <dgm:cxn modelId="{0FBADDA5-C4BA-4C87-83FF-3F038D843DA6}" type="presParOf" srcId="{17C5A2C2-0902-4A2B-BF92-BC418D389B9D}" destId="{F574651B-46FC-4D71-A8E3-19F2F69E913E}" srcOrd="6" destOrd="0" presId="urn:diagrams.loki3.com/BracketList"/>
    <dgm:cxn modelId="{E794F3A8-D162-4253-9089-881923FE78D4}" type="presParOf" srcId="{F574651B-46FC-4D71-A8E3-19F2F69E913E}" destId="{7C583F7F-BD8C-41D3-BBC5-038365764D3A}" srcOrd="0" destOrd="0" presId="urn:diagrams.loki3.com/BracketList"/>
    <dgm:cxn modelId="{73F03E46-EE82-40FB-8CCC-BF505B178978}" type="presParOf" srcId="{F574651B-46FC-4D71-A8E3-19F2F69E913E}" destId="{6950E1E6-6917-45AC-9307-25649CCFACA7}" srcOrd="1" destOrd="0" presId="urn:diagrams.loki3.com/BracketList"/>
    <dgm:cxn modelId="{7BC6C284-C6D3-4E3B-B908-8F5EA1213047}" type="presParOf" srcId="{F574651B-46FC-4D71-A8E3-19F2F69E913E}" destId="{961D0374-D671-453D-917F-6F61AA4A1734}" srcOrd="2" destOrd="0" presId="urn:diagrams.loki3.com/BracketList"/>
    <dgm:cxn modelId="{72E62036-17CE-4655-A463-C8B0216380CB}" type="presParOf" srcId="{F574651B-46FC-4D71-A8E3-19F2F69E913E}" destId="{FD45DA67-BE8F-44F5-976F-0022C0ABDD2D}" srcOrd="3" destOrd="0" presId="urn:diagrams.loki3.com/BracketList"/>
    <dgm:cxn modelId="{C5EDA370-C3C8-4034-9343-599BC3CECE2D}" type="presParOf" srcId="{17C5A2C2-0902-4A2B-BF92-BC418D389B9D}" destId="{3148225B-F6B3-47D2-81CB-F87A4F6DAA5A}" srcOrd="7" destOrd="0" presId="urn:diagrams.loki3.com/BracketList"/>
    <dgm:cxn modelId="{6BBDA059-20F8-458C-B076-E454D35DD848}" type="presParOf" srcId="{17C5A2C2-0902-4A2B-BF92-BC418D389B9D}" destId="{4E76EEE4-1B84-4CC0-911A-99BA500F6EE1}" srcOrd="8" destOrd="0" presId="urn:diagrams.loki3.com/BracketList"/>
    <dgm:cxn modelId="{89C2BD7D-EA52-48B6-BE32-AEE3180C3C3C}" type="presParOf" srcId="{4E76EEE4-1B84-4CC0-911A-99BA500F6EE1}" destId="{E11D5FEF-2363-490D-98C8-566F02FCA362}" srcOrd="0" destOrd="0" presId="urn:diagrams.loki3.com/BracketList"/>
    <dgm:cxn modelId="{4EB987C9-B6B7-48C0-8C19-5ED54F124E27}" type="presParOf" srcId="{4E76EEE4-1B84-4CC0-911A-99BA500F6EE1}" destId="{0EAE2516-65D5-4AAB-9545-F1C5D61E80C7}" srcOrd="1" destOrd="0" presId="urn:diagrams.loki3.com/BracketList"/>
    <dgm:cxn modelId="{4D2FF395-7201-443A-BB9C-887A1A276D24}" type="presParOf" srcId="{4E76EEE4-1B84-4CC0-911A-99BA500F6EE1}" destId="{84349527-B873-44B2-B035-31F69F806AE6}" srcOrd="2" destOrd="0" presId="urn:diagrams.loki3.com/BracketList"/>
    <dgm:cxn modelId="{5D9E2690-B959-42A5-8376-A577CFC4FC0A}" type="presParOf" srcId="{4E76EEE4-1B84-4CC0-911A-99BA500F6EE1}" destId="{60A8652A-9431-4035-BF28-B84EDE16E17F}" srcOrd="3" destOrd="0" presId="urn:diagrams.loki3.com/BracketList"/>
    <dgm:cxn modelId="{FD1DA0D0-EE0B-4FA2-B57E-E443410BBC2F}" type="presParOf" srcId="{17C5A2C2-0902-4A2B-BF92-BC418D389B9D}" destId="{164E680C-1E00-4125-BDD9-BC4F45FD22D5}" srcOrd="9" destOrd="0" presId="urn:diagrams.loki3.com/BracketList"/>
    <dgm:cxn modelId="{063401FF-A0B7-48C2-B9C8-C7EB846499CD}" type="presParOf" srcId="{17C5A2C2-0902-4A2B-BF92-BC418D389B9D}" destId="{7A361A2C-1FBF-4D8D-A9C5-52886B8B6B69}" srcOrd="10" destOrd="0" presId="urn:diagrams.loki3.com/BracketList"/>
    <dgm:cxn modelId="{9C13F88C-96E5-432C-B2F2-8751AB7AE76C}" type="presParOf" srcId="{7A361A2C-1FBF-4D8D-A9C5-52886B8B6B69}" destId="{1A9C63B2-4E7C-4D69-8DC4-B301E0EAC357}" srcOrd="0" destOrd="0" presId="urn:diagrams.loki3.com/BracketList"/>
    <dgm:cxn modelId="{A0BEC29A-3C8F-45EE-89A9-086F90B9D895}" type="presParOf" srcId="{7A361A2C-1FBF-4D8D-A9C5-52886B8B6B69}" destId="{FB539C22-BC88-4243-83EF-32920B2E1F36}" srcOrd="1" destOrd="0" presId="urn:diagrams.loki3.com/BracketList"/>
    <dgm:cxn modelId="{94346D09-1B40-46D7-863C-0F830EBBFDA0}" type="presParOf" srcId="{7A361A2C-1FBF-4D8D-A9C5-52886B8B6B69}" destId="{A8314D0B-9FA4-4B3B-9A34-7D53D5E277C1}" srcOrd="2" destOrd="0" presId="urn:diagrams.loki3.com/BracketList"/>
    <dgm:cxn modelId="{26643324-D359-422F-BE5C-62F8D7762C0F}" type="presParOf" srcId="{7A361A2C-1FBF-4D8D-A9C5-52886B8B6B69}" destId="{9BCF5556-90BC-46E0-BEB3-5143D5F8DE3D}"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F1D9A-FD20-4CAC-898D-259A76998353}">
      <dsp:nvSpPr>
        <dsp:cNvPr id="0" name=""/>
        <dsp:cNvSpPr/>
      </dsp:nvSpPr>
      <dsp:spPr>
        <a:xfrm>
          <a:off x="0" y="350"/>
          <a:ext cx="7200897"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AB2153-EB0B-46CB-80A9-208A8E2B4AD1}">
      <dsp:nvSpPr>
        <dsp:cNvPr id="0" name=""/>
        <dsp:cNvSpPr/>
      </dsp:nvSpPr>
      <dsp:spPr>
        <a:xfrm>
          <a:off x="0" y="350"/>
          <a:ext cx="7200897" cy="57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Adoption: </a:t>
          </a:r>
          <a:r>
            <a:rPr lang="en-US" sz="1300" b="0" i="0" kern="1200" baseline="0" dirty="0">
              <a:latin typeface="Aptos Display" panose="020B0004020202020204" pitchFamily="34" charset="0"/>
            </a:rPr>
            <a:t>154</a:t>
          </a:r>
          <a:r>
            <a:rPr lang="en-US" sz="1300" b="0" i="0" u="none" strike="noStrike" kern="1200" cap="none" spc="0" baseline="0" dirty="0">
              <a:uFillTx/>
              <a:latin typeface="Aptos Display" panose="020B0004020202020204" pitchFamily="34" charset="0"/>
            </a:rPr>
            <a:t> dogs, 111 puppies, 25 cats, and 243 kittens under 5 months of age were adopted for a total of 533 animals adopted from Kern County Animal Shelters in the month of June.</a:t>
          </a:r>
          <a:endParaRPr lang="en-US" sz="1300" kern="1200" dirty="0">
            <a:latin typeface="Aptos Display" panose="020B0004020202020204" pitchFamily="34" charset="0"/>
          </a:endParaRPr>
        </a:p>
      </dsp:txBody>
      <dsp:txXfrm>
        <a:off x="0" y="350"/>
        <a:ext cx="7200897" cy="574836"/>
      </dsp:txXfrm>
    </dsp:sp>
    <dsp:sp modelId="{B08C2CA5-499A-4570-9A1C-59ACD4C892FD}">
      <dsp:nvSpPr>
        <dsp:cNvPr id="0" name=""/>
        <dsp:cNvSpPr/>
      </dsp:nvSpPr>
      <dsp:spPr>
        <a:xfrm>
          <a:off x="0" y="575187"/>
          <a:ext cx="7200897" cy="0"/>
        </a:xfrm>
        <a:prstGeom prst="line">
          <a:avLst/>
        </a:prstGeom>
        <a:solidFill>
          <a:schemeClr val="accent5">
            <a:hueOff val="248291"/>
            <a:satOff val="144"/>
            <a:lumOff val="1421"/>
            <a:alphaOff val="0"/>
          </a:schemeClr>
        </a:solidFill>
        <a:ln w="15875" cap="rnd" cmpd="sng" algn="ctr">
          <a:solidFill>
            <a:schemeClr val="accent5">
              <a:hueOff val="248291"/>
              <a:satOff val="144"/>
              <a:lumOff val="142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BB991E-2980-46E8-91E2-32CBD49D340A}">
      <dsp:nvSpPr>
        <dsp:cNvPr id="0" name=""/>
        <dsp:cNvSpPr/>
      </dsp:nvSpPr>
      <dsp:spPr>
        <a:xfrm>
          <a:off x="0" y="575187"/>
          <a:ext cx="7200897" cy="57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Foster: </a:t>
          </a:r>
          <a:r>
            <a:rPr lang="en-US" sz="1300" b="0" i="0" u="none" strike="noStrike" kern="1200" cap="none" spc="0" baseline="0" dirty="0">
              <a:uFillTx/>
              <a:latin typeface="Aptos Display" panose="020B0004020202020204" pitchFamily="34" charset="0"/>
            </a:rPr>
            <a:t>32 dogs, 43 puppies, 3 cats, 159 kittens, and 15 barnyard animals entered the Department’s Foster Care Program in June, for a total of 252 animals.</a:t>
          </a:r>
          <a:endParaRPr lang="en-US" sz="1300" kern="1200" dirty="0">
            <a:latin typeface="Aptos Display" panose="020B0004020202020204" pitchFamily="34" charset="0"/>
          </a:endParaRPr>
        </a:p>
      </dsp:txBody>
      <dsp:txXfrm>
        <a:off x="0" y="575187"/>
        <a:ext cx="7200897" cy="574836"/>
      </dsp:txXfrm>
    </dsp:sp>
    <dsp:sp modelId="{332A6866-6099-494B-A2A7-6AF3D5C2246F}">
      <dsp:nvSpPr>
        <dsp:cNvPr id="0" name=""/>
        <dsp:cNvSpPr/>
      </dsp:nvSpPr>
      <dsp:spPr>
        <a:xfrm>
          <a:off x="0" y="1150023"/>
          <a:ext cx="7200897" cy="0"/>
        </a:xfrm>
        <a:prstGeom prst="line">
          <a:avLst/>
        </a:prstGeom>
        <a:solidFill>
          <a:schemeClr val="accent5">
            <a:hueOff val="496582"/>
            <a:satOff val="288"/>
            <a:lumOff val="2843"/>
            <a:alphaOff val="0"/>
          </a:schemeClr>
        </a:solidFill>
        <a:ln w="15875" cap="rnd" cmpd="sng" algn="ctr">
          <a:solidFill>
            <a:schemeClr val="accent5">
              <a:hueOff val="496582"/>
              <a:satOff val="288"/>
              <a:lumOff val="28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D4E469-C0DF-4ECA-A3DA-0659A7D59216}">
      <dsp:nvSpPr>
        <dsp:cNvPr id="0" name=""/>
        <dsp:cNvSpPr/>
      </dsp:nvSpPr>
      <dsp:spPr>
        <a:xfrm>
          <a:off x="0" y="1150023"/>
          <a:ext cx="7200897" cy="57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Rescue: </a:t>
          </a:r>
          <a:r>
            <a:rPr lang="en-US" sz="1300" b="0" i="0" kern="1200" baseline="0" dirty="0">
              <a:latin typeface="Aptos Display" panose="020B0004020202020204" pitchFamily="34" charset="0"/>
            </a:rPr>
            <a:t>158 dogs, 112 puppies, 12 cats, and 99 kittens were transferred to other animal rescue organizations in </a:t>
          </a:r>
          <a:r>
            <a:rPr lang="en-US" sz="1300" b="0" i="0" u="none" strike="noStrike" kern="1200" cap="none" spc="0" baseline="0" dirty="0">
              <a:uFillTx/>
              <a:latin typeface="Aptos Display" panose="020B0004020202020204" pitchFamily="34" charset="0"/>
            </a:rPr>
            <a:t>June</a:t>
          </a:r>
          <a:r>
            <a:rPr lang="en-US" sz="1300" b="0" i="0" kern="1200" baseline="0" dirty="0">
              <a:latin typeface="Aptos Display" panose="020B0004020202020204" pitchFamily="34" charset="0"/>
            </a:rPr>
            <a:t>, for a total of 381 animals.</a:t>
          </a:r>
          <a:endParaRPr lang="en-US" sz="1300" b="0" kern="1200" dirty="0">
            <a:latin typeface="Aptos Display" panose="020B0004020202020204" pitchFamily="34" charset="0"/>
          </a:endParaRPr>
        </a:p>
      </dsp:txBody>
      <dsp:txXfrm>
        <a:off x="0" y="1150023"/>
        <a:ext cx="7200897" cy="574836"/>
      </dsp:txXfrm>
    </dsp:sp>
    <dsp:sp modelId="{9604AFAE-D019-40A7-9C98-DE3A08321325}">
      <dsp:nvSpPr>
        <dsp:cNvPr id="0" name=""/>
        <dsp:cNvSpPr/>
      </dsp:nvSpPr>
      <dsp:spPr>
        <a:xfrm>
          <a:off x="0" y="1724859"/>
          <a:ext cx="7200897" cy="0"/>
        </a:xfrm>
        <a:prstGeom prst="line">
          <a:avLst/>
        </a:prstGeom>
        <a:solidFill>
          <a:schemeClr val="accent5">
            <a:hueOff val="744874"/>
            <a:satOff val="432"/>
            <a:lumOff val="4264"/>
            <a:alphaOff val="0"/>
          </a:schemeClr>
        </a:solidFill>
        <a:ln w="15875" cap="rnd" cmpd="sng" algn="ctr">
          <a:solidFill>
            <a:schemeClr val="accent5">
              <a:hueOff val="744874"/>
              <a:satOff val="432"/>
              <a:lumOff val="42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55972-F1B1-494A-BD64-6C2B16056D3C}">
      <dsp:nvSpPr>
        <dsp:cNvPr id="0" name=""/>
        <dsp:cNvSpPr/>
      </dsp:nvSpPr>
      <dsp:spPr>
        <a:xfrm>
          <a:off x="0" y="1724859"/>
          <a:ext cx="7200897" cy="57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solidFill>
                <a:schemeClr val="tx1"/>
              </a:solidFill>
              <a:latin typeface="Aptos Display" panose="020B0004020202020204" pitchFamily="34" charset="0"/>
            </a:rPr>
            <a:t>Spay/Neuter: </a:t>
          </a:r>
          <a:r>
            <a:rPr lang="en-US" sz="1300" b="0" i="0" kern="1200" baseline="0" dirty="0">
              <a:solidFill>
                <a:schemeClr val="tx1"/>
              </a:solidFill>
              <a:latin typeface="Aptos Display" panose="020B0004020202020204" pitchFamily="34" charset="0"/>
            </a:rPr>
            <a:t>A total of 413 animals were altered at low-cost KCAS spay/neuter clinics in the month of June.</a:t>
          </a:r>
          <a:endParaRPr lang="en-US" sz="1300" b="0" i="0" kern="1200" dirty="0">
            <a:solidFill>
              <a:schemeClr val="tx1"/>
            </a:solidFill>
            <a:latin typeface="Aptos Display" panose="020B0004020202020204" pitchFamily="34" charset="0"/>
          </a:endParaRPr>
        </a:p>
      </dsp:txBody>
      <dsp:txXfrm>
        <a:off x="0" y="1724859"/>
        <a:ext cx="7200897" cy="574836"/>
      </dsp:txXfrm>
    </dsp:sp>
    <dsp:sp modelId="{1370C19B-22A5-49FF-A46B-47BB4985F992}">
      <dsp:nvSpPr>
        <dsp:cNvPr id="0" name=""/>
        <dsp:cNvSpPr/>
      </dsp:nvSpPr>
      <dsp:spPr>
        <a:xfrm>
          <a:off x="0" y="2299695"/>
          <a:ext cx="7200897" cy="0"/>
        </a:xfrm>
        <a:prstGeom prst="line">
          <a:avLst/>
        </a:prstGeom>
        <a:solidFill>
          <a:schemeClr val="accent5">
            <a:hueOff val="993165"/>
            <a:satOff val="576"/>
            <a:lumOff val="5686"/>
            <a:alphaOff val="0"/>
          </a:schemeClr>
        </a:solidFill>
        <a:ln w="15875" cap="rnd" cmpd="sng" algn="ctr">
          <a:solidFill>
            <a:schemeClr val="accent5">
              <a:hueOff val="993165"/>
              <a:satOff val="576"/>
              <a:lumOff val="5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9C6A00-8B93-4D40-ADC9-10131768E126}">
      <dsp:nvSpPr>
        <dsp:cNvPr id="0" name=""/>
        <dsp:cNvSpPr/>
      </dsp:nvSpPr>
      <dsp:spPr>
        <a:xfrm>
          <a:off x="0" y="2299695"/>
          <a:ext cx="7200897" cy="57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TNR: </a:t>
          </a:r>
          <a:r>
            <a:rPr lang="en-US" sz="1300" b="0" i="0" u="none" strike="noStrike" kern="1200" cap="none" spc="0" baseline="0" dirty="0">
              <a:uFillTx/>
              <a:latin typeface="Aptos Display" panose="020B0004020202020204" pitchFamily="34" charset="0"/>
            </a:rPr>
            <a:t>218 cats were spayed or neutered and released in June. Year-to-date, 1237 cats have gone through the program, and since 2013 25,254 cats have been spayed or neutered and returned to field.</a:t>
          </a:r>
          <a:endParaRPr lang="en-US" sz="1300" kern="1200" dirty="0">
            <a:latin typeface="Aptos Display" panose="020B0004020202020204" pitchFamily="34" charset="0"/>
          </a:endParaRPr>
        </a:p>
      </dsp:txBody>
      <dsp:txXfrm>
        <a:off x="0" y="2299695"/>
        <a:ext cx="7200897" cy="574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4296"/>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70686" y="128281"/>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1"/>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51712" y="1324"/>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Rabies </a:t>
          </a:r>
        </a:p>
      </dsp:txBody>
      <dsp:txXfrm>
        <a:off x="651712" y="1324"/>
        <a:ext cx="3246120" cy="564252"/>
      </dsp:txXfrm>
    </dsp:sp>
    <dsp:sp modelId="{C14A9DF8-92CA-4546-AA1A-934BA5390C00}">
      <dsp:nvSpPr>
        <dsp:cNvPr id="0" name=""/>
        <dsp:cNvSpPr/>
      </dsp:nvSpPr>
      <dsp:spPr>
        <a:xfrm>
          <a:off x="3897832" y="1324"/>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444</a:t>
          </a:r>
        </a:p>
      </dsp:txBody>
      <dsp:txXfrm>
        <a:off x="3897832" y="1324"/>
        <a:ext cx="3315767" cy="564252"/>
      </dsp:txXfrm>
    </dsp:sp>
    <dsp:sp modelId="{E453E5AB-FEF4-4EBC-9160-5D66791B4B12}">
      <dsp:nvSpPr>
        <dsp:cNvPr id="0" name=""/>
        <dsp:cNvSpPr/>
      </dsp:nvSpPr>
      <dsp:spPr>
        <a:xfrm>
          <a:off x="0" y="706640"/>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F7E8DD-DF2C-433C-AEDD-C49100843441}">
      <dsp:nvSpPr>
        <dsp:cNvPr id="0" name=""/>
        <dsp:cNvSpPr/>
      </dsp:nvSpPr>
      <dsp:spPr>
        <a:xfrm>
          <a:off x="170686" y="833597"/>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2"/>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6C2FE6-7B8B-4B76-8B34-496A50CE97FC}">
      <dsp:nvSpPr>
        <dsp:cNvPr id="0" name=""/>
        <dsp:cNvSpPr/>
      </dsp:nvSpPr>
      <dsp:spPr>
        <a:xfrm>
          <a:off x="651712" y="706640"/>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706640"/>
        <a:ext cx="6561887" cy="564252"/>
      </dsp:txXfrm>
    </dsp:sp>
    <dsp:sp modelId="{3C7106BC-79E5-4C61-97F6-2B411C7074EE}">
      <dsp:nvSpPr>
        <dsp:cNvPr id="0" name=""/>
        <dsp:cNvSpPr/>
      </dsp:nvSpPr>
      <dsp:spPr>
        <a:xfrm>
          <a:off x="0" y="1411956"/>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4C400-7174-4934-9E32-83356F84E4DC}">
      <dsp:nvSpPr>
        <dsp:cNvPr id="0" name=""/>
        <dsp:cNvSpPr/>
      </dsp:nvSpPr>
      <dsp:spPr>
        <a:xfrm>
          <a:off x="170686" y="1538913"/>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3"/>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CDB75-3E52-44D7-95F3-0F4DA9D1830E}">
      <dsp:nvSpPr>
        <dsp:cNvPr id="0" name=""/>
        <dsp:cNvSpPr/>
      </dsp:nvSpPr>
      <dsp:spPr>
        <a:xfrm>
          <a:off x="651712" y="1411956"/>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1411956"/>
        <a:ext cx="6561887" cy="564252"/>
      </dsp:txXfrm>
    </dsp:sp>
    <dsp:sp modelId="{8775816A-313B-4D67-B94C-9F05859FCB7E}">
      <dsp:nvSpPr>
        <dsp:cNvPr id="0" name=""/>
        <dsp:cNvSpPr/>
      </dsp:nvSpPr>
      <dsp:spPr>
        <a:xfrm>
          <a:off x="0" y="2117272"/>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70686" y="2244229"/>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51712" y="2117272"/>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Microchip</a:t>
          </a:r>
          <a:r>
            <a:rPr lang="en-US" sz="1900" b="0" i="0" kern="1200" dirty="0"/>
            <a:t>s</a:t>
          </a:r>
        </a:p>
      </dsp:txBody>
      <dsp:txXfrm>
        <a:off x="651712" y="2117272"/>
        <a:ext cx="3246120" cy="564252"/>
      </dsp:txXfrm>
    </dsp:sp>
    <dsp:sp modelId="{7962EAE6-E4A5-4B9F-9D01-E77265EE24EF}">
      <dsp:nvSpPr>
        <dsp:cNvPr id="0" name=""/>
        <dsp:cNvSpPr/>
      </dsp:nvSpPr>
      <dsp:spPr>
        <a:xfrm>
          <a:off x="3897832" y="2117272"/>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43</a:t>
          </a:r>
        </a:p>
      </dsp:txBody>
      <dsp:txXfrm>
        <a:off x="3897832" y="2117272"/>
        <a:ext cx="3315767" cy="564252"/>
      </dsp:txXfrm>
    </dsp:sp>
    <dsp:sp modelId="{A60B3917-23D2-4707-A19E-2FB19F70549F}">
      <dsp:nvSpPr>
        <dsp:cNvPr id="0" name=""/>
        <dsp:cNvSpPr/>
      </dsp:nvSpPr>
      <dsp:spPr>
        <a:xfrm>
          <a:off x="0" y="2822588"/>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70686" y="2949545"/>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5"/>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51712" y="2822588"/>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Bordetella</a:t>
          </a:r>
        </a:p>
      </dsp:txBody>
      <dsp:txXfrm>
        <a:off x="651712" y="2822588"/>
        <a:ext cx="3246120" cy="564252"/>
      </dsp:txXfrm>
    </dsp:sp>
    <dsp:sp modelId="{EDDD00E4-8FB5-47C3-A23F-ADD13779057E}">
      <dsp:nvSpPr>
        <dsp:cNvPr id="0" name=""/>
        <dsp:cNvSpPr/>
      </dsp:nvSpPr>
      <dsp:spPr>
        <a:xfrm>
          <a:off x="3897832" y="2822588"/>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44</a:t>
          </a:r>
        </a:p>
      </dsp:txBody>
      <dsp:txXfrm>
        <a:off x="3897832" y="2822588"/>
        <a:ext cx="3315767" cy="564252"/>
      </dsp:txXfrm>
    </dsp:sp>
    <dsp:sp modelId="{DC83DB6E-99A2-45A5-B36A-14D67B60D46A}">
      <dsp:nvSpPr>
        <dsp:cNvPr id="0" name=""/>
        <dsp:cNvSpPr/>
      </dsp:nvSpPr>
      <dsp:spPr>
        <a:xfrm>
          <a:off x="0" y="3527904"/>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0529B-B120-452C-860A-F4BA0D48FA72}">
      <dsp:nvSpPr>
        <dsp:cNvPr id="0" name=""/>
        <dsp:cNvSpPr/>
      </dsp:nvSpPr>
      <dsp:spPr>
        <a:xfrm>
          <a:off x="170686" y="3654861"/>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6"/>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12B0-9EE9-4DBE-873A-FDF34E717F66}">
      <dsp:nvSpPr>
        <dsp:cNvPr id="0" name=""/>
        <dsp:cNvSpPr/>
      </dsp:nvSpPr>
      <dsp:spPr>
        <a:xfrm>
          <a:off x="651712" y="3527904"/>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dirty="0"/>
        </a:p>
      </dsp:txBody>
      <dsp:txXfrm>
        <a:off x="651712" y="3527904"/>
        <a:ext cx="6561887" cy="564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35944-5C21-49E4-9C7B-F38F4596B274}">
      <dsp:nvSpPr>
        <dsp:cNvPr id="0" name=""/>
        <dsp:cNvSpPr/>
      </dsp:nvSpPr>
      <dsp:spPr>
        <a:xfrm>
          <a:off x="0" y="38337"/>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 5 Inspections Passed</a:t>
          </a:r>
          <a:r>
            <a:rPr lang="en-US" sz="2000" b="0" i="0" kern="1200" baseline="0" dirty="0">
              <a:solidFill>
                <a:schemeClr val="bg1"/>
              </a:solidFill>
            </a:rPr>
            <a:t> </a:t>
          </a:r>
          <a:endParaRPr lang="en-US" sz="2000" b="0" kern="1200" dirty="0">
            <a:solidFill>
              <a:schemeClr val="bg1"/>
            </a:solidFill>
          </a:endParaRPr>
        </a:p>
      </dsp:txBody>
      <dsp:txXfrm>
        <a:off x="22846" y="61183"/>
        <a:ext cx="3020038" cy="422308"/>
      </dsp:txXfrm>
    </dsp:sp>
    <dsp:sp modelId="{A1A41327-C7CA-4976-BB9F-4A3A93E7DD54}">
      <dsp:nvSpPr>
        <dsp:cNvPr id="0" name=""/>
        <dsp:cNvSpPr/>
      </dsp:nvSpPr>
      <dsp:spPr>
        <a:xfrm>
          <a:off x="0" y="5639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Inspections Failed</a:t>
          </a:r>
          <a:endParaRPr lang="en-US" sz="2000" b="0" kern="1200" dirty="0">
            <a:solidFill>
              <a:srgbClr val="372E26"/>
            </a:solidFill>
          </a:endParaRPr>
        </a:p>
      </dsp:txBody>
      <dsp:txXfrm>
        <a:off x="22846" y="586784"/>
        <a:ext cx="3020038" cy="422308"/>
      </dsp:txXfrm>
    </dsp:sp>
    <dsp:sp modelId="{9F2F186C-2327-4959-884D-C38BB67B8069}">
      <dsp:nvSpPr>
        <dsp:cNvPr id="0" name=""/>
        <dsp:cNvSpPr/>
      </dsp:nvSpPr>
      <dsp:spPr>
        <a:xfrm>
          <a:off x="0" y="10895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Citations Issued</a:t>
          </a:r>
          <a:endParaRPr lang="en-US" sz="2000" b="0" kern="1200" dirty="0">
            <a:solidFill>
              <a:srgbClr val="372E26"/>
            </a:solidFill>
          </a:endParaRPr>
        </a:p>
      </dsp:txBody>
      <dsp:txXfrm>
        <a:off x="22846" y="1112384"/>
        <a:ext cx="3020038" cy="422308"/>
      </dsp:txXfrm>
    </dsp:sp>
    <dsp:sp modelId="{B6CB7C74-ECDC-4F61-8C51-D5CCF848A32B}">
      <dsp:nvSpPr>
        <dsp:cNvPr id="0" name=""/>
        <dsp:cNvSpPr/>
      </dsp:nvSpPr>
      <dsp:spPr>
        <a:xfrm>
          <a:off x="0" y="16151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Permits Issued</a:t>
          </a:r>
          <a:endParaRPr lang="en-US" sz="2000" b="0" kern="1200" dirty="0">
            <a:solidFill>
              <a:srgbClr val="372E26"/>
            </a:solidFill>
          </a:endParaRPr>
        </a:p>
      </dsp:txBody>
      <dsp:txXfrm>
        <a:off x="22846" y="1637984"/>
        <a:ext cx="3020038" cy="422308"/>
      </dsp:txXfrm>
    </dsp:sp>
    <dsp:sp modelId="{78E9B542-F376-468A-ABC1-C76E7EC28963}">
      <dsp:nvSpPr>
        <dsp:cNvPr id="0" name=""/>
        <dsp:cNvSpPr/>
      </dsp:nvSpPr>
      <dsp:spPr>
        <a:xfrm>
          <a:off x="0" y="21407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52 Active CAF Permits</a:t>
          </a:r>
          <a:endParaRPr lang="en-US" sz="2000" b="0" kern="1200" dirty="0">
            <a:solidFill>
              <a:srgbClr val="372E26"/>
            </a:solidFill>
          </a:endParaRPr>
        </a:p>
      </dsp:txBody>
      <dsp:txXfrm>
        <a:off x="22846" y="2163584"/>
        <a:ext cx="3020038" cy="422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19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82932" y="137258"/>
          <a:ext cx="332604" cy="3326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98470" y="119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Active Volunteers</a:t>
          </a:r>
        </a:p>
      </dsp:txBody>
      <dsp:txXfrm>
        <a:off x="698470" y="1193"/>
        <a:ext cx="3240403" cy="604736"/>
      </dsp:txXfrm>
    </dsp:sp>
    <dsp:sp modelId="{C14A9DF8-92CA-4546-AA1A-934BA5390C00}">
      <dsp:nvSpPr>
        <dsp:cNvPr id="0" name=""/>
        <dsp:cNvSpPr/>
      </dsp:nvSpPr>
      <dsp:spPr>
        <a:xfrm>
          <a:off x="3938873" y="119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112			</a:t>
          </a:r>
        </a:p>
      </dsp:txBody>
      <dsp:txXfrm>
        <a:off x="3938873" y="1193"/>
        <a:ext cx="3262023" cy="604736"/>
      </dsp:txXfrm>
    </dsp:sp>
    <dsp:sp modelId="{8775816A-313B-4D67-B94C-9F05859FCB7E}">
      <dsp:nvSpPr>
        <dsp:cNvPr id="0" name=""/>
        <dsp:cNvSpPr/>
      </dsp:nvSpPr>
      <dsp:spPr>
        <a:xfrm>
          <a:off x="0" y="75711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82932" y="893178"/>
          <a:ext cx="332604" cy="3326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98470" y="75711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a:t>New</a:t>
          </a:r>
          <a:r>
            <a:rPr lang="en-US" sz="1800" b="1" i="1" kern="1200"/>
            <a:t> </a:t>
          </a:r>
          <a:r>
            <a:rPr lang="en-US" sz="1800" b="0" i="0" kern="1200"/>
            <a:t>Volunteers</a:t>
          </a:r>
        </a:p>
      </dsp:txBody>
      <dsp:txXfrm>
        <a:off x="698470" y="757113"/>
        <a:ext cx="3240403" cy="604736"/>
      </dsp:txXfrm>
    </dsp:sp>
    <dsp:sp modelId="{7962EAE6-E4A5-4B9F-9D01-E77265EE24EF}">
      <dsp:nvSpPr>
        <dsp:cNvPr id="0" name=""/>
        <dsp:cNvSpPr/>
      </dsp:nvSpPr>
      <dsp:spPr>
        <a:xfrm>
          <a:off x="3938873" y="75711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81</a:t>
          </a:r>
        </a:p>
      </dsp:txBody>
      <dsp:txXfrm>
        <a:off x="3938873" y="757113"/>
        <a:ext cx="3262023" cy="604736"/>
      </dsp:txXfrm>
    </dsp:sp>
    <dsp:sp modelId="{A60B3917-23D2-4707-A19E-2FB19F70549F}">
      <dsp:nvSpPr>
        <dsp:cNvPr id="0" name=""/>
        <dsp:cNvSpPr/>
      </dsp:nvSpPr>
      <dsp:spPr>
        <a:xfrm>
          <a:off x="0" y="151303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82932" y="1649099"/>
          <a:ext cx="332604" cy="3326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98470" y="151303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dirty="0"/>
            <a:t>Volunteer hours donated in May</a:t>
          </a:r>
        </a:p>
      </dsp:txBody>
      <dsp:txXfrm>
        <a:off x="698470" y="1513033"/>
        <a:ext cx="3240403" cy="604736"/>
      </dsp:txXfrm>
    </dsp:sp>
    <dsp:sp modelId="{EDDD00E4-8FB5-47C3-A23F-ADD13779057E}">
      <dsp:nvSpPr>
        <dsp:cNvPr id="0" name=""/>
        <dsp:cNvSpPr/>
      </dsp:nvSpPr>
      <dsp:spPr>
        <a:xfrm>
          <a:off x="3938873" y="151303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786.42</a:t>
          </a:r>
        </a:p>
      </dsp:txBody>
      <dsp:txXfrm>
        <a:off x="3938873" y="1513033"/>
        <a:ext cx="3262023" cy="604736"/>
      </dsp:txXfrm>
    </dsp:sp>
    <dsp:sp modelId="{112622ED-2A49-4585-B06C-49886C4FF8EE}">
      <dsp:nvSpPr>
        <dsp:cNvPr id="0" name=""/>
        <dsp:cNvSpPr/>
      </dsp:nvSpPr>
      <dsp:spPr>
        <a:xfrm>
          <a:off x="0" y="226895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F1165-D1A0-4D17-90F8-1344DF4AAD0F}">
      <dsp:nvSpPr>
        <dsp:cNvPr id="0" name=""/>
        <dsp:cNvSpPr/>
      </dsp:nvSpPr>
      <dsp:spPr>
        <a:xfrm>
          <a:off x="182932" y="2405019"/>
          <a:ext cx="332604" cy="332604"/>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F58CF5-8E28-4942-8DEF-96C9D749CA6C}">
      <dsp:nvSpPr>
        <dsp:cNvPr id="0" name=""/>
        <dsp:cNvSpPr/>
      </dsp:nvSpPr>
      <dsp:spPr>
        <a:xfrm>
          <a:off x="698470" y="226895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Year-To-Date volunteer hours donated in 2026</a:t>
          </a:r>
        </a:p>
      </dsp:txBody>
      <dsp:txXfrm>
        <a:off x="698470" y="2268953"/>
        <a:ext cx="3240403" cy="604736"/>
      </dsp:txXfrm>
    </dsp:sp>
    <dsp:sp modelId="{6717419B-9C76-4242-9740-932C9540D219}">
      <dsp:nvSpPr>
        <dsp:cNvPr id="0" name=""/>
        <dsp:cNvSpPr/>
      </dsp:nvSpPr>
      <dsp:spPr>
        <a:xfrm>
          <a:off x="3938873" y="226895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3,978.89</a:t>
          </a:r>
        </a:p>
      </dsp:txBody>
      <dsp:txXfrm>
        <a:off x="3938873" y="2268953"/>
        <a:ext cx="3262023" cy="6047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F163C-C1FE-4174-B737-751ECC341F46}">
      <dsp:nvSpPr>
        <dsp:cNvPr id="0" name=""/>
        <dsp:cNvSpPr/>
      </dsp:nvSpPr>
      <dsp:spPr>
        <a:xfrm>
          <a:off x="0" y="123615"/>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2,486</a:t>
          </a:r>
        </a:p>
      </dsp:txBody>
      <dsp:txXfrm>
        <a:off x="0" y="123615"/>
        <a:ext cx="1699815" cy="415800"/>
      </dsp:txXfrm>
    </dsp:sp>
    <dsp:sp modelId="{15666817-1921-4E3E-B585-180B1F8A65A5}">
      <dsp:nvSpPr>
        <dsp:cNvPr id="0" name=""/>
        <dsp:cNvSpPr/>
      </dsp:nvSpPr>
      <dsp:spPr>
        <a:xfrm>
          <a:off x="1699815" y="91131"/>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2E9B3-D146-457B-826C-1EF4CF18CE37}">
      <dsp:nvSpPr>
        <dsp:cNvPr id="0" name=""/>
        <dsp:cNvSpPr/>
      </dsp:nvSpPr>
      <dsp:spPr>
        <a:xfrm>
          <a:off x="2175763" y="91131"/>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Adoptions</a:t>
          </a:r>
        </a:p>
      </dsp:txBody>
      <dsp:txXfrm>
        <a:off x="2199232" y="114600"/>
        <a:ext cx="4576560" cy="433830"/>
      </dsp:txXfrm>
    </dsp:sp>
    <dsp:sp modelId="{46BB5F10-9EF4-4FC6-BCDD-B7064259C548}">
      <dsp:nvSpPr>
        <dsp:cNvPr id="0" name=""/>
        <dsp:cNvSpPr/>
      </dsp:nvSpPr>
      <dsp:spPr>
        <a:xfrm>
          <a:off x="0" y="679984"/>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2,169</a:t>
          </a:r>
        </a:p>
      </dsp:txBody>
      <dsp:txXfrm>
        <a:off x="0" y="679984"/>
        <a:ext cx="1699815" cy="415800"/>
      </dsp:txXfrm>
    </dsp:sp>
    <dsp:sp modelId="{D4C38AA3-88F4-4EBD-8CC2-0A069B88979F}">
      <dsp:nvSpPr>
        <dsp:cNvPr id="0" name=""/>
        <dsp:cNvSpPr/>
      </dsp:nvSpPr>
      <dsp:spPr>
        <a:xfrm>
          <a:off x="1699815" y="647499"/>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55B01-9D1D-4544-8690-75D451E978F0}">
      <dsp:nvSpPr>
        <dsp:cNvPr id="0" name=""/>
        <dsp:cNvSpPr/>
      </dsp:nvSpPr>
      <dsp:spPr>
        <a:xfrm>
          <a:off x="2175763" y="647499"/>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Rescued</a:t>
          </a:r>
        </a:p>
      </dsp:txBody>
      <dsp:txXfrm>
        <a:off x="2199232" y="670968"/>
        <a:ext cx="4576560" cy="433830"/>
      </dsp:txXfrm>
    </dsp:sp>
    <dsp:sp modelId="{AF5607AE-5651-4FAB-9BC3-3F9A78EACEA2}">
      <dsp:nvSpPr>
        <dsp:cNvPr id="0" name=""/>
        <dsp:cNvSpPr/>
      </dsp:nvSpPr>
      <dsp:spPr>
        <a:xfrm>
          <a:off x="0" y="1236353"/>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452</a:t>
          </a:r>
        </a:p>
      </dsp:txBody>
      <dsp:txXfrm>
        <a:off x="0" y="1236353"/>
        <a:ext cx="1699815" cy="415800"/>
      </dsp:txXfrm>
    </dsp:sp>
    <dsp:sp modelId="{24469BF1-1443-468D-BFDE-D6A647153AB8}">
      <dsp:nvSpPr>
        <dsp:cNvPr id="0" name=""/>
        <dsp:cNvSpPr/>
      </dsp:nvSpPr>
      <dsp:spPr>
        <a:xfrm>
          <a:off x="1699815" y="1203868"/>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190220-428C-418F-956B-E140307A53C0}">
      <dsp:nvSpPr>
        <dsp:cNvPr id="0" name=""/>
        <dsp:cNvSpPr/>
      </dsp:nvSpPr>
      <dsp:spPr>
        <a:xfrm>
          <a:off x="2175763" y="1203868"/>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Returned To Owner</a:t>
          </a:r>
        </a:p>
      </dsp:txBody>
      <dsp:txXfrm>
        <a:off x="2199232" y="1227337"/>
        <a:ext cx="4576560" cy="433830"/>
      </dsp:txXfrm>
    </dsp:sp>
    <dsp:sp modelId="{7C583F7F-BD8C-41D3-BBC5-038365764D3A}">
      <dsp:nvSpPr>
        <dsp:cNvPr id="0" name=""/>
        <dsp:cNvSpPr/>
      </dsp:nvSpPr>
      <dsp:spPr>
        <a:xfrm>
          <a:off x="0" y="1792721"/>
          <a:ext cx="16981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i="0" kern="1200" dirty="0">
              <a:solidFill>
                <a:schemeClr val="tx1"/>
              </a:solidFill>
            </a:rPr>
            <a:t>2,220</a:t>
          </a:r>
        </a:p>
      </dsp:txBody>
      <dsp:txXfrm>
        <a:off x="0" y="1792721"/>
        <a:ext cx="1698155" cy="415800"/>
      </dsp:txXfrm>
    </dsp:sp>
    <dsp:sp modelId="{6950E1E6-6917-45AC-9307-25649CCFACA7}">
      <dsp:nvSpPr>
        <dsp:cNvPr id="0" name=""/>
        <dsp:cNvSpPr/>
      </dsp:nvSpPr>
      <dsp:spPr>
        <a:xfrm>
          <a:off x="1698155" y="1760237"/>
          <a:ext cx="339631"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45DA67-BE8F-44F5-976F-0022C0ABDD2D}">
      <dsp:nvSpPr>
        <dsp:cNvPr id="0" name=""/>
        <dsp:cNvSpPr/>
      </dsp:nvSpPr>
      <dsp:spPr>
        <a:xfrm>
          <a:off x="2173639" y="1760237"/>
          <a:ext cx="4618983"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i="0" kern="1200" dirty="0">
              <a:solidFill>
                <a:schemeClr val="tx1"/>
              </a:solidFill>
            </a:rPr>
            <a:t>Spay/Neuter Surgeries (</a:t>
          </a:r>
          <a:r>
            <a:rPr lang="en-US" sz="2100" i="1" kern="1200" dirty="0">
              <a:solidFill>
                <a:schemeClr val="tx1"/>
              </a:solidFill>
            </a:rPr>
            <a:t>Clinics + TNR</a:t>
          </a:r>
          <a:r>
            <a:rPr lang="en-US" sz="2100" i="0" kern="1200" dirty="0">
              <a:solidFill>
                <a:schemeClr val="tx1"/>
              </a:solidFill>
            </a:rPr>
            <a:t>)</a:t>
          </a:r>
        </a:p>
      </dsp:txBody>
      <dsp:txXfrm>
        <a:off x="2197108" y="1783706"/>
        <a:ext cx="4572045" cy="433830"/>
      </dsp:txXfrm>
    </dsp:sp>
    <dsp:sp modelId="{E11D5FEF-2363-490D-98C8-566F02FCA362}">
      <dsp:nvSpPr>
        <dsp:cNvPr id="0" name=""/>
        <dsp:cNvSpPr/>
      </dsp:nvSpPr>
      <dsp:spPr>
        <a:xfrm>
          <a:off x="0" y="2349090"/>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6,356</a:t>
          </a:r>
        </a:p>
      </dsp:txBody>
      <dsp:txXfrm>
        <a:off x="0" y="2349090"/>
        <a:ext cx="1699815" cy="415800"/>
      </dsp:txXfrm>
    </dsp:sp>
    <dsp:sp modelId="{0EAE2516-65D5-4AAB-9545-F1C5D61E80C7}">
      <dsp:nvSpPr>
        <dsp:cNvPr id="0" name=""/>
        <dsp:cNvSpPr/>
      </dsp:nvSpPr>
      <dsp:spPr>
        <a:xfrm>
          <a:off x="1699815" y="2316606"/>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A8652A-9431-4035-BF28-B84EDE16E17F}">
      <dsp:nvSpPr>
        <dsp:cNvPr id="0" name=""/>
        <dsp:cNvSpPr/>
      </dsp:nvSpPr>
      <dsp:spPr>
        <a:xfrm>
          <a:off x="2175763" y="2316606"/>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Total Lives Saved</a:t>
          </a:r>
        </a:p>
      </dsp:txBody>
      <dsp:txXfrm>
        <a:off x="2199232" y="2340075"/>
        <a:ext cx="4576560" cy="433830"/>
      </dsp:txXfrm>
    </dsp:sp>
    <dsp:sp modelId="{1A9C63B2-4E7C-4D69-8DC4-B301E0EAC357}">
      <dsp:nvSpPr>
        <dsp:cNvPr id="0" name=""/>
        <dsp:cNvSpPr/>
      </dsp:nvSpPr>
      <dsp:spPr>
        <a:xfrm>
          <a:off x="0" y="2905459"/>
          <a:ext cx="16981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79.62%</a:t>
          </a:r>
        </a:p>
      </dsp:txBody>
      <dsp:txXfrm>
        <a:off x="0" y="2905459"/>
        <a:ext cx="1698155" cy="415800"/>
      </dsp:txXfrm>
    </dsp:sp>
    <dsp:sp modelId="{FB539C22-BC88-4243-83EF-32920B2E1F36}">
      <dsp:nvSpPr>
        <dsp:cNvPr id="0" name=""/>
        <dsp:cNvSpPr/>
      </dsp:nvSpPr>
      <dsp:spPr>
        <a:xfrm>
          <a:off x="1698155" y="2872975"/>
          <a:ext cx="339631"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F5556-90BC-46E0-BEB3-5143D5F8DE3D}">
      <dsp:nvSpPr>
        <dsp:cNvPr id="0" name=""/>
        <dsp:cNvSpPr/>
      </dsp:nvSpPr>
      <dsp:spPr>
        <a:xfrm>
          <a:off x="2173639" y="2872975"/>
          <a:ext cx="4618983"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Save Rate</a:t>
          </a:r>
        </a:p>
      </dsp:txBody>
      <dsp:txXfrm>
        <a:off x="2197108" y="2896444"/>
        <a:ext cx="4572045" cy="4338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8500529-7E95-4177-A3E5-8E5FB6C8AADC}" type="datetimeFigureOut">
              <a:rPr lang="en-US" smtClean="0"/>
              <a:t>7/13/2026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2C4CB08-587F-4BD0-AFD7-E25F763F2E1E}" type="slidenum">
              <a:rPr lang="en-US" smtClean="0"/>
              <a:t>‹#›</a:t>
            </a:fld>
            <a:endParaRPr lang="en-US"/>
          </a:p>
        </p:txBody>
      </p:sp>
    </p:spTree>
    <p:extLst>
      <p:ext uri="{BB962C8B-B14F-4D97-AF65-F5344CB8AC3E}">
        <p14:creationId xmlns:p14="http://schemas.microsoft.com/office/powerpoint/2010/main" val="1880955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lvl="0"/>
            <a:fld id="{FE1964A5-CA90-4EDD-9295-7D9E7C89227D}" type="datetime1">
              <a:rPr lang="en-US" smtClean="0"/>
              <a:t>7/13/2026</a:t>
            </a:fld>
            <a:endParaRPr lang="en-US"/>
          </a:p>
        </p:txBody>
      </p:sp>
      <p:sp>
        <p:nvSpPr>
          <p:cNvPr id="5" name="Footer Placeholder 4"/>
          <p:cNvSpPr>
            <a:spLocks noGrp="1"/>
          </p:cNvSpPr>
          <p:nvPr>
            <p:ph type="ftr" sz="quarter" idx="11"/>
          </p:nvPr>
        </p:nvSpPr>
        <p:spPr>
          <a:xfrm>
            <a:off x="1921934" y="5054602"/>
            <a:ext cx="4064860" cy="279400"/>
          </a:xfrm>
        </p:spPr>
        <p:txBody>
          <a:bodyPr/>
          <a:lstStyle/>
          <a:p>
            <a:pPr lvl="0"/>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lvl="0"/>
            <a:fld id="{22A464F9-A4A2-4795-A585-1E61EBE8C5A3}"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588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AE260E91-AAE8-468D-8A69-A3FBF241DA4B}" type="datetime1">
              <a:rPr lang="en-US" smtClean="0"/>
              <a:t>7/13/2026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13541336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7/13/2026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304762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7/13/2026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368423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7/13/2026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44104963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7/13/2026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397156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7/13/2026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212616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281771FB-37A8-4882-A6D3-ABBE27D4758E}" type="datetime1">
              <a:rPr lang="en-US" smtClean="0"/>
              <a:t>7/13/2026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F6594525-D84E-4E7B-8B8C-255C23810F51}"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7481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4860023B-A838-4F19-955D-1983A6727E42}" type="datetime1">
              <a:rPr lang="en-US" smtClean="0"/>
              <a:t>7/13/2026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8C80CE9-95D5-4476-95EA-C990ACD76191}"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5414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E330E268-072A-4D0C-A2DF-9E52BB8B14DA}" type="datetime1">
              <a:rPr lang="en-US" smtClean="0"/>
              <a:t>7/13/2026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578E44AA-3F5A-4849-8359-0F12FBCE4F04}" type="slidenum">
              <a:rPr lang="en-US" smtClean="0"/>
              <a:t>‹#›</a:t>
            </a:fld>
            <a:endParaRPr lang="en-US"/>
          </a:p>
        </p:txBody>
      </p:sp>
    </p:spTree>
    <p:extLst>
      <p:ext uri="{BB962C8B-B14F-4D97-AF65-F5344CB8AC3E}">
        <p14:creationId xmlns:p14="http://schemas.microsoft.com/office/powerpoint/2010/main" val="141989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6A3E7152-7BD8-409A-846D-05158739C4AE}" type="datetime1">
              <a:rPr lang="en-US" smtClean="0"/>
              <a:t>7/13/2026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3E66B2F2-D85C-4980-A693-10AAD948922A}"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76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fld id="{B0E6951E-6CA5-4EA1-9211-DDAEDB476EF1}" type="datetime1">
              <a:rPr lang="en-US" smtClean="0"/>
              <a:t>7/13/2026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50F0C0F3-B6B9-4718-A33F-EBAAB6E6184C}" type="slidenum">
              <a:rPr lang="en-US" smtClean="0"/>
              <a:t>‹#›</a:t>
            </a:fld>
            <a:endParaRPr lang="en-US"/>
          </a:p>
        </p:txBody>
      </p:sp>
    </p:spTree>
    <p:extLst>
      <p:ext uri="{BB962C8B-B14F-4D97-AF65-F5344CB8AC3E}">
        <p14:creationId xmlns:p14="http://schemas.microsoft.com/office/powerpoint/2010/main" val="2483252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fld id="{427A1494-503E-46EB-8E4A-988FCA035710}" type="datetime1">
              <a:rPr lang="en-US" smtClean="0"/>
              <a:t>7/13/2026</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0E9A599F-D984-4037-965A-8C28A1B970D3}"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980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fld id="{7A390200-2D60-4F0D-9354-BF49D454B256}" type="datetime1">
              <a:rPr lang="en-US" smtClean="0"/>
              <a:t>7/13/2026</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4B4DFE67-2FFA-4916-96EA-56D63F400339}"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83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1A36CD8C-57C9-4A2F-894F-FF899AB503B0}" type="datetime1">
              <a:rPr lang="en-US" smtClean="0"/>
              <a:t>7/13/2026</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ACF44C5A-0B84-47FD-A8DA-63EA86983490}" type="slidenum">
              <a:rPr lang="en-US" smtClean="0"/>
              <a:t>‹#›</a:t>
            </a:fld>
            <a:endParaRPr lang="en-US"/>
          </a:p>
        </p:txBody>
      </p:sp>
    </p:spTree>
    <p:extLst>
      <p:ext uri="{BB962C8B-B14F-4D97-AF65-F5344CB8AC3E}">
        <p14:creationId xmlns:p14="http://schemas.microsoft.com/office/powerpoint/2010/main" val="78051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EFE31D03-BF74-4B38-BFDD-C647F1639075}" type="datetime1">
              <a:rPr lang="en-US" smtClean="0"/>
              <a:t>7/13/2026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B11CE0BE-3064-4B68-853B-9AD972323C5A}"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5916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8938EB4-E2E9-4547-9BE8-1AC42DE0F693}" type="datetime1">
              <a:rPr lang="en-US" smtClean="0"/>
              <a:t>7/13/2026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ACB39C5-0934-4BBC-8F90-8FC73B1AB70F}" type="slidenum">
              <a:rPr lang="en-US" smtClean="0"/>
              <a:t>‹#›</a:t>
            </a:fld>
            <a:endParaRPr lang="en-US"/>
          </a:p>
        </p:txBody>
      </p:sp>
    </p:spTree>
    <p:extLst>
      <p:ext uri="{BB962C8B-B14F-4D97-AF65-F5344CB8AC3E}">
        <p14:creationId xmlns:p14="http://schemas.microsoft.com/office/powerpoint/2010/main" val="3586805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AE260E91-AAE8-468D-8A69-A3FBF241DA4B}" type="datetime1">
              <a:rPr lang="en-US" smtClean="0"/>
              <a:t>7/13/2026</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lvl="0"/>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01A966D5-33DD-4CF7-BFF1-01BAD37BA3CF}" type="slidenum">
              <a:rPr lang="en-US" smtClean="0"/>
              <a:t>‹#›</a:t>
            </a:fld>
            <a:endParaRPr lang="en-US"/>
          </a:p>
        </p:txBody>
      </p:sp>
    </p:spTree>
    <p:extLst>
      <p:ext uri="{BB962C8B-B14F-4D97-AF65-F5344CB8AC3E}">
        <p14:creationId xmlns:p14="http://schemas.microsoft.com/office/powerpoint/2010/main" val="8681463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30.sv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hyperlink" Target="https://youtube.com/shorts/PdePeqJqXmk" TargetMode="External"/><Relationship Id="rId5" Type="http://schemas.openxmlformats.org/officeDocument/2006/relationships/image" Target="../media/image43.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51.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54.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hyperlink" Target="https://youtube.com/shorts/fKA8dyn6gh4" TargetMode="Externa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7.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hyperlink" Target="https://youtu.be/PKOJ4AGhQaA" TargetMode="External"/><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191F50-5103-3A65-6E83-006E36B25D09}"/>
              </a:ext>
            </a:extLst>
          </p:cNvPr>
          <p:cNvSpPr>
            <a:spLocks noGrp="1"/>
          </p:cNvSpPr>
          <p:nvPr>
            <p:ph type="title"/>
          </p:nvPr>
        </p:nvSpPr>
        <p:spPr>
          <a:xfrm>
            <a:off x="811217" y="1041401"/>
            <a:ext cx="4896013" cy="2345264"/>
          </a:xfrm>
        </p:spPr>
        <p:txBody>
          <a:bodyPr vert="horz" lIns="91440" tIns="45720" rIns="91440" bIns="45720" rtlCol="0" anchor="b">
            <a:normAutofit/>
          </a:bodyPr>
          <a:lstStyle/>
          <a:p>
            <a:r>
              <a:rPr lang="en-US" sz="5400" b="1" kern="1200" cap="none" dirty="0">
                <a:ln w="3175" cmpd="sng">
                  <a:noFill/>
                </a:ln>
                <a:solidFill>
                  <a:schemeClr val="tx1">
                    <a:lumMod val="85000"/>
                    <a:lumOff val="15000"/>
                  </a:schemeClr>
                </a:solidFill>
                <a:effectLst/>
                <a:latin typeface="+mj-lt"/>
                <a:ea typeface="+mj-ea"/>
                <a:cs typeface="+mj-cs"/>
              </a:rPr>
              <a:t>Director’s Report</a:t>
            </a:r>
          </a:p>
        </p:txBody>
      </p:sp>
      <p:sp>
        <p:nvSpPr>
          <p:cNvPr id="11" name="Text Placeholder 10">
            <a:extLst>
              <a:ext uri="{FF2B5EF4-FFF2-40B4-BE49-F238E27FC236}">
                <a16:creationId xmlns:a16="http://schemas.microsoft.com/office/drawing/2014/main" id="{E0ED7B71-01DD-A571-A1C8-8791571C1CB8}"/>
              </a:ext>
            </a:extLst>
          </p:cNvPr>
          <p:cNvSpPr>
            <a:spLocks noGrp="1"/>
          </p:cNvSpPr>
          <p:nvPr>
            <p:ph type="body" idx="1"/>
          </p:nvPr>
        </p:nvSpPr>
        <p:spPr>
          <a:xfrm>
            <a:off x="811217" y="3657597"/>
            <a:ext cx="4896013" cy="2079174"/>
          </a:xfrm>
        </p:spPr>
        <p:txBody>
          <a:bodyPr vert="horz" lIns="91440" tIns="45720" rIns="91440" bIns="45720" rtlCol="0" anchor="t">
            <a:normAutofit/>
          </a:bodyPr>
          <a:lstStyle/>
          <a:p>
            <a:r>
              <a:rPr lang="en-US" sz="3600" dirty="0"/>
              <a:t>June 2026</a:t>
            </a:r>
          </a:p>
        </p:txBody>
      </p:sp>
      <p:sp>
        <p:nvSpPr>
          <p:cNvPr id="38" name="Slide Number Placeholder 37">
            <a:extLst>
              <a:ext uri="{FF2B5EF4-FFF2-40B4-BE49-F238E27FC236}">
                <a16:creationId xmlns:a16="http://schemas.microsoft.com/office/drawing/2014/main" id="{E3994A31-6442-BB15-F4F5-91D59DE9C2D6}"/>
              </a:ext>
            </a:extLst>
          </p:cNvPr>
          <p:cNvSpPr>
            <a:spLocks noGrp="1"/>
          </p:cNvSpPr>
          <p:nvPr>
            <p:ph type="sldNum" sz="quarter" idx="12"/>
          </p:nvPr>
        </p:nvSpPr>
        <p:spPr>
          <a:xfrm>
            <a:off x="7763256" y="5938374"/>
            <a:ext cx="413375" cy="279400"/>
          </a:xfrm>
        </p:spPr>
        <p:txBody>
          <a:bodyPr vert="horz" lIns="91440" tIns="45720" rIns="91440" bIns="45720" rtlCol="0" anchor="ctr">
            <a:normAutofit/>
          </a:bodyPr>
          <a:lstStyle/>
          <a:p>
            <a:pPr lvl="0">
              <a:spcAft>
                <a:spcPts val="600"/>
              </a:spcAft>
            </a:pPr>
            <a:fld id="{3E66B2F2-D85C-4980-A693-10AAD948922A}" type="slidenum">
              <a:rPr lang="en-US" b="0" i="0" kern="1200" dirty="0">
                <a:solidFill>
                  <a:schemeClr val="tx1"/>
                </a:solidFill>
                <a:effectLst/>
                <a:latin typeface="+mn-lt"/>
                <a:ea typeface="+mn-ea"/>
                <a:cs typeface="+mn-cs"/>
              </a:rPr>
              <a:pPr lvl="0">
                <a:spcAft>
                  <a:spcPts val="600"/>
                </a:spcAft>
              </a:pPr>
              <a:t>1</a:t>
            </a:fld>
            <a:endParaRPr lang="en-US" b="0" i="0" kern="1200" dirty="0">
              <a:solidFill>
                <a:schemeClr val="tx1"/>
              </a:solidFill>
              <a:effectLst/>
              <a:latin typeface="+mn-lt"/>
              <a:ea typeface="+mn-ea"/>
              <a:cs typeface="+mn-cs"/>
            </a:endParaRPr>
          </a:p>
        </p:txBody>
      </p:sp>
      <p:pic>
        <p:nvPicPr>
          <p:cNvPr id="19" name="Picture 18" descr="A picture containing logo&#10;&#10;AI-generated content may be incorrect.">
            <a:extLst>
              <a:ext uri="{FF2B5EF4-FFF2-40B4-BE49-F238E27FC236}">
                <a16:creationId xmlns:a16="http://schemas.microsoft.com/office/drawing/2014/main" id="{0816BFE2-E45C-F046-08C3-B0E3D77FB0D0}"/>
              </a:ext>
            </a:extLst>
          </p:cNvPr>
          <p:cNvPicPr>
            <a:picLocks noChangeAspect="1"/>
          </p:cNvPicPr>
          <p:nvPr/>
        </p:nvPicPr>
        <p:blipFill>
          <a:blip r:embed="rId2">
            <a:extLst>
              <a:ext uri="{28A0092B-C50C-407E-A947-70E740481C1C}">
                <a14:useLocalDpi xmlns:a14="http://schemas.microsoft.com/office/drawing/2010/main" val="0"/>
              </a:ext>
            </a:extLst>
          </a:blip>
          <a:srcRect t="4352"/>
          <a:stretch>
            <a:fillRect/>
          </a:stretch>
        </p:blipFill>
        <p:spPr>
          <a:xfrm>
            <a:off x="5894079" y="2194729"/>
            <a:ext cx="2294405" cy="2194560"/>
          </a:xfrm>
          <a:prstGeom prst="rect">
            <a:avLst/>
          </a:prstGeom>
          <a:ln w="57150" cmpd="thickThin">
            <a:solidFill>
              <a:schemeClr val="tx1">
                <a:lumMod val="50000"/>
                <a:lumOff val="50000"/>
              </a:schemeClr>
            </a:solidFill>
            <a:miter lim="800000"/>
          </a:ln>
        </p:spPr>
      </p:pic>
      <p:pic>
        <p:nvPicPr>
          <p:cNvPr id="37" name="Picture 36" descr="Qr code&#10;&#10;AI-generated content may be incorrect.">
            <a:extLst>
              <a:ext uri="{FF2B5EF4-FFF2-40B4-BE49-F238E27FC236}">
                <a16:creationId xmlns:a16="http://schemas.microsoft.com/office/drawing/2014/main" id="{4526595B-D220-DEFC-625E-589EC6E3F891}"/>
              </a:ext>
            </a:extLst>
          </p:cNvPr>
          <p:cNvPicPr>
            <a:picLocks noChangeAspect="1"/>
          </p:cNvPicPr>
          <p:nvPr/>
        </p:nvPicPr>
        <p:blipFill>
          <a:blip r:embed="rId3">
            <a:extLst>
              <a:ext uri="{28A0092B-C50C-407E-A947-70E740481C1C}">
                <a14:useLocalDpi xmlns:a14="http://schemas.microsoft.com/office/drawing/2010/main" val="0"/>
              </a:ext>
            </a:extLst>
          </a:blip>
          <a:srcRect t="3637" r="7" b="847"/>
          <a:stretch>
            <a:fillRect/>
          </a:stretch>
        </p:blipFill>
        <p:spPr>
          <a:xfrm>
            <a:off x="996084" y="5237565"/>
            <a:ext cx="658380" cy="62890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12393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8160-67D0-49E6-75E8-C80BFEDF57E0}"/>
              </a:ext>
            </a:extLst>
          </p:cNvPr>
          <p:cNvSpPr>
            <a:spLocks noGrp="1"/>
          </p:cNvSpPr>
          <p:nvPr>
            <p:ph type="title"/>
          </p:nvPr>
        </p:nvSpPr>
        <p:spPr>
          <a:xfrm>
            <a:off x="971552" y="831949"/>
            <a:ext cx="7200897" cy="1303867"/>
          </a:xfrm>
        </p:spPr>
        <p:txBody>
          <a:bodyPr>
            <a:normAutofit/>
          </a:bodyPr>
          <a:lstStyle/>
          <a:p>
            <a:pPr>
              <a:lnSpc>
                <a:spcPct val="90000"/>
              </a:lnSpc>
            </a:pPr>
            <a:r>
              <a:rPr lang="en-US" sz="3200" b="1" dirty="0">
                <a:solidFill>
                  <a:schemeClr val="tx1"/>
                </a:solidFill>
              </a:rPr>
              <a:t>Low-Cost Spay/Neuter Clinics</a:t>
            </a:r>
            <a:br>
              <a:rPr lang="en-US" sz="3200" b="1" dirty="0">
                <a:solidFill>
                  <a:schemeClr val="tx1"/>
                </a:solidFill>
              </a:rPr>
            </a:br>
            <a:r>
              <a:rPr lang="en-US" sz="2800" dirty="0">
                <a:solidFill>
                  <a:schemeClr val="tx1"/>
                </a:solidFill>
              </a:rPr>
              <a:t>June 2026</a:t>
            </a:r>
            <a:endParaRPr lang="en-US" sz="2400" dirty="0">
              <a:solidFill>
                <a:schemeClr val="tx1"/>
              </a:solidFill>
            </a:endParaRPr>
          </a:p>
        </p:txBody>
      </p:sp>
      <p:graphicFrame>
        <p:nvGraphicFramePr>
          <p:cNvPr id="9" name="Content Placeholder 8">
            <a:extLst>
              <a:ext uri="{FF2B5EF4-FFF2-40B4-BE49-F238E27FC236}">
                <a16:creationId xmlns:a16="http://schemas.microsoft.com/office/drawing/2014/main" id="{D48698C4-530E-B7F1-E8A3-261ED5E5B873}"/>
              </a:ext>
            </a:extLst>
          </p:cNvPr>
          <p:cNvGraphicFramePr>
            <a:graphicFrameLocks noGrp="1"/>
          </p:cNvGraphicFramePr>
          <p:nvPr>
            <p:ph idx="1"/>
            <p:extLst>
              <p:ext uri="{D42A27DB-BD31-4B8C-83A1-F6EECF244321}">
                <p14:modId xmlns:p14="http://schemas.microsoft.com/office/powerpoint/2010/main" val="571776771"/>
              </p:ext>
            </p:extLst>
          </p:nvPr>
        </p:nvGraphicFramePr>
        <p:xfrm>
          <a:off x="1020047" y="2135816"/>
          <a:ext cx="7152402" cy="3194320"/>
        </p:xfrm>
        <a:graphic>
          <a:graphicData uri="http://schemas.openxmlformats.org/drawingml/2006/table">
            <a:tbl>
              <a:tblPr firstRow="1" bandRow="1">
                <a:tableStyleId>{5C22544A-7EE6-4342-B048-85BDC9FD1C3A}</a:tableStyleId>
              </a:tblPr>
              <a:tblGrid>
                <a:gridCol w="1449772">
                  <a:extLst>
                    <a:ext uri="{9D8B030D-6E8A-4147-A177-3AD203B41FA5}">
                      <a16:colId xmlns:a16="http://schemas.microsoft.com/office/drawing/2014/main" val="3535636717"/>
                    </a:ext>
                  </a:extLst>
                </a:gridCol>
                <a:gridCol w="3555413">
                  <a:extLst>
                    <a:ext uri="{9D8B030D-6E8A-4147-A177-3AD203B41FA5}">
                      <a16:colId xmlns:a16="http://schemas.microsoft.com/office/drawing/2014/main" val="2980989674"/>
                    </a:ext>
                  </a:extLst>
                </a:gridCol>
                <a:gridCol w="2147217">
                  <a:extLst>
                    <a:ext uri="{9D8B030D-6E8A-4147-A177-3AD203B41FA5}">
                      <a16:colId xmlns:a16="http://schemas.microsoft.com/office/drawing/2014/main" val="2168993521"/>
                    </a:ext>
                  </a:extLst>
                </a:gridCol>
              </a:tblGrid>
              <a:tr h="319432">
                <a:tc>
                  <a:txBody>
                    <a:bodyPr/>
                    <a:lstStyle/>
                    <a:p>
                      <a:r>
                        <a:rPr lang="en-US" sz="1400" dirty="0"/>
                        <a:t>Date</a:t>
                      </a:r>
                    </a:p>
                  </a:txBody>
                  <a:tcPr marL="77754" marR="77754" marT="36299" marB="36299">
                    <a:solidFill>
                      <a:schemeClr val="tx2"/>
                    </a:solidFill>
                  </a:tcPr>
                </a:tc>
                <a:tc>
                  <a:txBody>
                    <a:bodyPr/>
                    <a:lstStyle/>
                    <a:p>
                      <a:r>
                        <a:rPr lang="en-US" sz="1400"/>
                        <a:t>Location</a:t>
                      </a:r>
                    </a:p>
                  </a:txBody>
                  <a:tcPr marL="77754" marR="77754" marT="36299" marB="36299">
                    <a:solidFill>
                      <a:schemeClr val="tx2"/>
                    </a:solidFill>
                  </a:tcPr>
                </a:tc>
                <a:tc>
                  <a:txBody>
                    <a:bodyPr/>
                    <a:lstStyle/>
                    <a:p>
                      <a:r>
                        <a:rPr lang="en-US" sz="1400"/>
                        <a:t>Surgeries</a:t>
                      </a:r>
                    </a:p>
                  </a:txBody>
                  <a:tcPr marL="77754" marR="77754" marT="36299" marB="36299">
                    <a:solidFill>
                      <a:schemeClr val="tx2"/>
                    </a:solidFill>
                  </a:tcPr>
                </a:tc>
                <a:extLst>
                  <a:ext uri="{0D108BD9-81ED-4DB2-BD59-A6C34878D82A}">
                    <a16:rowId xmlns:a16="http://schemas.microsoft.com/office/drawing/2014/main" val="1202743004"/>
                  </a:ext>
                </a:extLst>
              </a:tr>
              <a:tr h="319432">
                <a:tc>
                  <a:txBody>
                    <a:bodyPr/>
                    <a:lstStyle/>
                    <a:p>
                      <a:r>
                        <a:rPr lang="en-US" sz="1400" b="0" dirty="0">
                          <a:solidFill>
                            <a:schemeClr val="tx1"/>
                          </a:solidFill>
                        </a:rPr>
                        <a:t>June 1</a:t>
                      </a:r>
                      <a:r>
                        <a:rPr lang="en-US" sz="1400" b="0" baseline="30000" dirty="0">
                          <a:solidFill>
                            <a:schemeClr val="tx1"/>
                          </a:solidFill>
                        </a:rPr>
                        <a:t>st</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Rosamond, Ca.</a:t>
                      </a:r>
                    </a:p>
                  </a:txBody>
                  <a:tcPr marL="77754" marR="77754" marT="36299" marB="36299">
                    <a:solidFill>
                      <a:schemeClr val="accent6">
                        <a:lumMod val="40000"/>
                        <a:lumOff val="60000"/>
                      </a:schemeClr>
                    </a:solidFill>
                  </a:tcPr>
                </a:tc>
                <a:tc>
                  <a:txBody>
                    <a:bodyPr/>
                    <a:lstStyle/>
                    <a:p>
                      <a:r>
                        <a:rPr lang="en-US" sz="1400" b="0" dirty="0">
                          <a:solidFill>
                            <a:schemeClr val="tx1"/>
                          </a:solidFill>
                        </a:rPr>
                        <a:t>68</a:t>
                      </a:r>
                    </a:p>
                  </a:txBody>
                  <a:tcPr marL="77754" marR="77754" marT="36299" marB="36299">
                    <a:solidFill>
                      <a:schemeClr val="accent6">
                        <a:lumMod val="40000"/>
                        <a:lumOff val="60000"/>
                      </a:schemeClr>
                    </a:solidFill>
                  </a:tcPr>
                </a:tc>
                <a:extLst>
                  <a:ext uri="{0D108BD9-81ED-4DB2-BD59-A6C34878D82A}">
                    <a16:rowId xmlns:a16="http://schemas.microsoft.com/office/drawing/2014/main" val="4132736253"/>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June 2</a:t>
                      </a:r>
                      <a:r>
                        <a:rPr lang="en-US" sz="1400" b="0" baseline="30000" dirty="0">
                          <a:solidFill>
                            <a:schemeClr val="tx1"/>
                          </a:solidFill>
                        </a:rPr>
                        <a:t>nd</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Oildale, Ca.</a:t>
                      </a:r>
                    </a:p>
                  </a:txBody>
                  <a:tcPr marL="77754" marR="77754" marT="36299" marB="36299">
                    <a:solidFill>
                      <a:schemeClr val="accent6">
                        <a:lumMod val="20000"/>
                        <a:lumOff val="80000"/>
                      </a:schemeClr>
                    </a:solidFill>
                  </a:tcPr>
                </a:tc>
                <a:tc>
                  <a:txBody>
                    <a:bodyPr/>
                    <a:lstStyle/>
                    <a:p>
                      <a:r>
                        <a:rPr lang="en-US" sz="1400" b="0" dirty="0">
                          <a:solidFill>
                            <a:schemeClr val="tx1"/>
                          </a:solidFill>
                        </a:rPr>
                        <a:t>59</a:t>
                      </a:r>
                    </a:p>
                  </a:txBody>
                  <a:tcPr marL="77754" marR="77754" marT="36299" marB="36299">
                    <a:solidFill>
                      <a:schemeClr val="accent6">
                        <a:lumMod val="20000"/>
                        <a:lumOff val="80000"/>
                      </a:schemeClr>
                    </a:solidFill>
                  </a:tcPr>
                </a:tc>
                <a:extLst>
                  <a:ext uri="{0D108BD9-81ED-4DB2-BD59-A6C34878D82A}">
                    <a16:rowId xmlns:a16="http://schemas.microsoft.com/office/drawing/2014/main" val="2003675274"/>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June 3</a:t>
                      </a:r>
                      <a:r>
                        <a:rPr lang="en-US" sz="1400" b="0" baseline="30000" dirty="0">
                          <a:solidFill>
                            <a:schemeClr val="tx1"/>
                          </a:solidFill>
                        </a:rPr>
                        <a:t>rd</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Boron, Ca.</a:t>
                      </a:r>
                    </a:p>
                  </a:txBody>
                  <a:tcPr marL="77754" marR="77754" marT="36299" marB="36299">
                    <a:solidFill>
                      <a:schemeClr val="accent6">
                        <a:lumMod val="40000"/>
                        <a:lumOff val="60000"/>
                      </a:schemeClr>
                    </a:solidFill>
                  </a:tcPr>
                </a:tc>
                <a:tc>
                  <a:txBody>
                    <a:bodyPr/>
                    <a:lstStyle/>
                    <a:p>
                      <a:r>
                        <a:rPr lang="en-US" sz="1400" b="0" dirty="0">
                          <a:solidFill>
                            <a:schemeClr val="tx1"/>
                          </a:solidFill>
                        </a:rPr>
                        <a:t>33</a:t>
                      </a:r>
                    </a:p>
                  </a:txBody>
                  <a:tcPr marL="77754" marR="77754" marT="36299" marB="36299">
                    <a:solidFill>
                      <a:schemeClr val="accent6">
                        <a:lumMod val="40000"/>
                        <a:lumOff val="60000"/>
                      </a:schemeClr>
                    </a:solidFill>
                  </a:tcPr>
                </a:tc>
                <a:extLst>
                  <a:ext uri="{0D108BD9-81ED-4DB2-BD59-A6C34878D82A}">
                    <a16:rowId xmlns:a16="http://schemas.microsoft.com/office/drawing/2014/main" val="1867425589"/>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June 4</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55</a:t>
                      </a:r>
                    </a:p>
                  </a:txBody>
                  <a:tcPr marL="77754" marR="77754" marT="36299" marB="36299">
                    <a:solidFill>
                      <a:schemeClr val="accent6">
                        <a:lumMod val="20000"/>
                        <a:lumOff val="80000"/>
                      </a:schemeClr>
                    </a:solidFill>
                  </a:tcPr>
                </a:tc>
                <a:extLst>
                  <a:ext uri="{0D108BD9-81ED-4DB2-BD59-A6C34878D82A}">
                    <a16:rowId xmlns:a16="http://schemas.microsoft.com/office/drawing/2014/main" val="265876514"/>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June 9</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Heritage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46</a:t>
                      </a:r>
                    </a:p>
                  </a:txBody>
                  <a:tcPr marL="77754" marR="77754" marT="36299" marB="36299">
                    <a:solidFill>
                      <a:schemeClr val="accent6">
                        <a:lumMod val="40000"/>
                        <a:lumOff val="60000"/>
                      </a:schemeClr>
                    </a:solidFill>
                  </a:tcPr>
                </a:tc>
                <a:extLst>
                  <a:ext uri="{0D108BD9-81ED-4DB2-BD59-A6C34878D82A}">
                    <a16:rowId xmlns:a16="http://schemas.microsoft.com/office/drawing/2014/main" val="400930712"/>
                  </a:ext>
                </a:extLst>
              </a:tr>
              <a:tr h="319432">
                <a:tc>
                  <a:txBody>
                    <a:bodyPr/>
                    <a:lstStyle/>
                    <a:p>
                      <a:r>
                        <a:rPr lang="en-US" sz="1400" b="0" dirty="0">
                          <a:solidFill>
                            <a:schemeClr val="tx1"/>
                          </a:solidFill>
                        </a:rPr>
                        <a:t>June 10</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Virginia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47</a:t>
                      </a:r>
                    </a:p>
                  </a:txBody>
                  <a:tcPr marL="77754" marR="77754" marT="36299" marB="36299">
                    <a:solidFill>
                      <a:schemeClr val="accent6">
                        <a:lumMod val="20000"/>
                        <a:lumOff val="80000"/>
                      </a:schemeClr>
                    </a:solidFill>
                  </a:tcPr>
                </a:tc>
                <a:extLst>
                  <a:ext uri="{0D108BD9-81ED-4DB2-BD59-A6C34878D82A}">
                    <a16:rowId xmlns:a16="http://schemas.microsoft.com/office/drawing/2014/main" val="3031541424"/>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June 12</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Virginia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56</a:t>
                      </a:r>
                    </a:p>
                  </a:txBody>
                  <a:tcPr marL="77754" marR="77754" marT="36299" marB="36299">
                    <a:solidFill>
                      <a:schemeClr val="accent6">
                        <a:lumMod val="40000"/>
                        <a:lumOff val="60000"/>
                      </a:schemeClr>
                    </a:solidFill>
                  </a:tcPr>
                </a:tc>
                <a:extLst>
                  <a:ext uri="{0D108BD9-81ED-4DB2-BD59-A6C34878D82A}">
                    <a16:rowId xmlns:a16="http://schemas.microsoft.com/office/drawing/2014/main" val="1820398752"/>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June 15</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Tehachapi, Ca.</a:t>
                      </a:r>
                    </a:p>
                  </a:txBody>
                  <a:tcPr marL="77754" marR="77754" marT="36299" marB="36299">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49</a:t>
                      </a:r>
                    </a:p>
                  </a:txBody>
                  <a:tcPr marL="77754" marR="77754" marT="36299" marB="36299">
                    <a:solidFill>
                      <a:schemeClr val="accent6">
                        <a:lumMod val="20000"/>
                        <a:lumOff val="80000"/>
                      </a:schemeClr>
                    </a:solidFill>
                  </a:tcPr>
                </a:tc>
                <a:extLst>
                  <a:ext uri="{0D108BD9-81ED-4DB2-BD59-A6C34878D82A}">
                    <a16:rowId xmlns:a16="http://schemas.microsoft.com/office/drawing/2014/main" val="1909591663"/>
                  </a:ext>
                </a:extLst>
              </a:tr>
              <a:tr h="319432">
                <a:tc>
                  <a:txBody>
                    <a:bodyPr/>
                    <a:lstStyle/>
                    <a:p>
                      <a:endParaRPr lang="en-US" sz="1400" dirty="0"/>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Total Surgeries</a:t>
                      </a:r>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413</a:t>
                      </a:r>
                    </a:p>
                  </a:txBody>
                  <a:tcPr marL="77754" marR="77754" marT="36299" marB="36299">
                    <a:solidFill>
                      <a:schemeClr val="tx2"/>
                    </a:solidFill>
                  </a:tcPr>
                </a:tc>
                <a:extLst>
                  <a:ext uri="{0D108BD9-81ED-4DB2-BD59-A6C34878D82A}">
                    <a16:rowId xmlns:a16="http://schemas.microsoft.com/office/drawing/2014/main" val="2117807138"/>
                  </a:ext>
                </a:extLst>
              </a:tr>
            </a:tbl>
          </a:graphicData>
        </a:graphic>
      </p:graphicFrame>
      <p:sp>
        <p:nvSpPr>
          <p:cNvPr id="10" name="Slide Number Placeholder 9">
            <a:extLst>
              <a:ext uri="{FF2B5EF4-FFF2-40B4-BE49-F238E27FC236}">
                <a16:creationId xmlns:a16="http://schemas.microsoft.com/office/drawing/2014/main" id="{6DBE048E-FBDC-D12F-1CD7-A44B23F2CF1C}"/>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10</a:t>
            </a:fld>
            <a:endParaRPr lang="en-US">
              <a:solidFill>
                <a:srgbClr val="000000"/>
              </a:solidFill>
            </a:endParaRPr>
          </a:p>
        </p:txBody>
      </p:sp>
    </p:spTree>
    <p:extLst>
      <p:ext uri="{BB962C8B-B14F-4D97-AF65-F5344CB8AC3E}">
        <p14:creationId xmlns:p14="http://schemas.microsoft.com/office/powerpoint/2010/main" val="315563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245681B-1725-A5E6-DEFE-9FCD9162F7CA}"/>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D8DA6AE-4725-042B-E147-7BDBDBE8B0EF}"/>
              </a:ext>
            </a:extLst>
          </p:cNvPr>
          <p:cNvPicPr>
            <a:picLocks noChangeAspect="1"/>
          </p:cNvPicPr>
          <p:nvPr/>
        </p:nvPicPr>
        <p:blipFill>
          <a:blip r:embed="rId3">
            <a:extLst>
              <a:ext uri="{28A0092B-C50C-407E-A947-70E740481C1C}">
                <a14:useLocalDpi xmlns:a14="http://schemas.microsoft.com/office/drawing/2010/main" val="0"/>
              </a:ext>
            </a:extLst>
          </a:blip>
          <a:srcRect t="3301" r="-2" b="6253"/>
          <a:stretch>
            <a:fillRect/>
          </a:stretch>
        </p:blipFill>
        <p:spPr>
          <a:xfrm>
            <a:off x="364603" y="488137"/>
            <a:ext cx="8420582" cy="5883295"/>
          </a:xfrm>
          <a:prstGeom prst="rect">
            <a:avLst/>
          </a:prstGeom>
        </p:spPr>
      </p:pic>
      <p:sp>
        <p:nvSpPr>
          <p:cNvPr id="52" name="Rectangle 51">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54" name="Group 53">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55"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6" name="Picture 55">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57"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8" name="Picture 57">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4" name="Slide Number Placeholder 3">
            <a:extLst>
              <a:ext uri="{FF2B5EF4-FFF2-40B4-BE49-F238E27FC236}">
                <a16:creationId xmlns:a16="http://schemas.microsoft.com/office/drawing/2014/main" id="{2EA708DA-C2B0-ABF1-D22C-68FF7702B6C0}"/>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FFFFFF"/>
                </a:solidFill>
              </a:rPr>
              <a:pPr lvl="0">
                <a:spcAft>
                  <a:spcPts val="600"/>
                </a:spcAft>
              </a:pPr>
              <a:t>11</a:t>
            </a:fld>
            <a:endParaRPr lang="en-US">
              <a:solidFill>
                <a:srgbClr val="FFFFFF"/>
              </a:solidFill>
            </a:endParaRPr>
          </a:p>
        </p:txBody>
      </p:sp>
    </p:spTree>
    <p:extLst>
      <p:ext uri="{BB962C8B-B14F-4D97-AF65-F5344CB8AC3E}">
        <p14:creationId xmlns:p14="http://schemas.microsoft.com/office/powerpoint/2010/main" val="878237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877B90-EB99-FD78-B05A-4BFDFFBE9CEF}"/>
              </a:ext>
            </a:extLst>
          </p:cNvPr>
          <p:cNvPicPr>
            <a:picLocks noChangeAspect="1"/>
          </p:cNvPicPr>
          <p:nvPr/>
        </p:nvPicPr>
        <p:blipFill>
          <a:blip r:embed="rId3">
            <a:extLst>
              <a:ext uri="{28A0092B-C50C-407E-A947-70E740481C1C}">
                <a14:useLocalDpi xmlns:a14="http://schemas.microsoft.com/office/drawing/2010/main" val="0"/>
              </a:ext>
            </a:extLst>
          </a:blip>
          <a:srcRect t="3470" r="-2" b="6084"/>
          <a:stretch>
            <a:fillRect/>
          </a:stretch>
        </p:blipFill>
        <p:spPr>
          <a:xfrm>
            <a:off x="364603" y="488137"/>
            <a:ext cx="8420582" cy="5883295"/>
          </a:xfrm>
          <a:prstGeom prst="rect">
            <a:avLst/>
          </a:prstGeom>
        </p:spPr>
      </p:pic>
      <p:sp>
        <p:nvSpPr>
          <p:cNvPr id="52" name="Rectangle 51">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54" name="Group 53">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55"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6" name="Picture 55">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57"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8" name="Picture 57">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4" name="Slide Number Placeholder 3">
            <a:extLst>
              <a:ext uri="{FF2B5EF4-FFF2-40B4-BE49-F238E27FC236}">
                <a16:creationId xmlns:a16="http://schemas.microsoft.com/office/drawing/2014/main" id="{41674255-1297-8C9A-F6C4-7B9DD78CE18A}"/>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FFFFFF"/>
                </a:solidFill>
              </a:rPr>
              <a:pPr lvl="0">
                <a:spcAft>
                  <a:spcPts val="600"/>
                </a:spcAft>
              </a:pPr>
              <a:t>12</a:t>
            </a:fld>
            <a:endParaRPr lang="en-US">
              <a:solidFill>
                <a:srgbClr val="FFFFFF"/>
              </a:solidFill>
            </a:endParaRPr>
          </a:p>
        </p:txBody>
      </p:sp>
    </p:spTree>
    <p:extLst>
      <p:ext uri="{BB962C8B-B14F-4D97-AF65-F5344CB8AC3E}">
        <p14:creationId xmlns:p14="http://schemas.microsoft.com/office/powerpoint/2010/main" val="90676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5B10D-E77C-C9BB-EB1F-D4393FEEB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73875-BC57-BC05-DB2C-997E1649C951}"/>
              </a:ext>
            </a:extLst>
          </p:cNvPr>
          <p:cNvSpPr>
            <a:spLocks noGrp="1"/>
          </p:cNvSpPr>
          <p:nvPr>
            <p:ph type="title"/>
          </p:nvPr>
        </p:nvSpPr>
        <p:spPr>
          <a:xfrm>
            <a:off x="965199" y="609600"/>
            <a:ext cx="7648121" cy="1099457"/>
          </a:xfrm>
        </p:spPr>
        <p:txBody>
          <a:bodyPr>
            <a:normAutofit/>
          </a:bodyPr>
          <a:lstStyle/>
          <a:p>
            <a:pPr>
              <a:lnSpc>
                <a:spcPct val="90000"/>
              </a:lnSpc>
            </a:pPr>
            <a:r>
              <a:rPr lang="en-US" b="1" dirty="0">
                <a:solidFill>
                  <a:schemeClr val="tx1"/>
                </a:solidFill>
              </a:rPr>
              <a:t>Low-Cost Vaccination Clinics</a:t>
            </a:r>
            <a:br>
              <a:rPr lang="en-US" b="1" dirty="0">
                <a:solidFill>
                  <a:schemeClr val="tx1"/>
                </a:solidFill>
              </a:rPr>
            </a:br>
            <a:r>
              <a:rPr lang="en-US" sz="3200" dirty="0">
                <a:solidFill>
                  <a:schemeClr val="tx1"/>
                </a:solidFill>
              </a:rPr>
              <a:t>June 2026</a:t>
            </a:r>
            <a:endParaRPr lang="en-US" sz="2400" dirty="0">
              <a:solidFill>
                <a:schemeClr val="tx1"/>
              </a:solidFill>
            </a:endParaRPr>
          </a:p>
        </p:txBody>
      </p:sp>
      <p:graphicFrame>
        <p:nvGraphicFramePr>
          <p:cNvPr id="4" name="Content Placeholder 3">
            <a:extLst>
              <a:ext uri="{FF2B5EF4-FFF2-40B4-BE49-F238E27FC236}">
                <a16:creationId xmlns:a16="http://schemas.microsoft.com/office/drawing/2014/main" id="{E5BED227-DA28-B138-8557-B967F7A9511A}"/>
              </a:ext>
            </a:extLst>
          </p:cNvPr>
          <p:cNvGraphicFramePr>
            <a:graphicFrameLocks noGrp="1"/>
          </p:cNvGraphicFramePr>
          <p:nvPr>
            <p:ph idx="1"/>
            <p:extLst>
              <p:ext uri="{D42A27DB-BD31-4B8C-83A1-F6EECF244321}">
                <p14:modId xmlns:p14="http://schemas.microsoft.com/office/powerpoint/2010/main" val="747439509"/>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9E773578-A7A7-D955-5783-60035D4C6BAD}"/>
              </a:ext>
            </a:extLst>
          </p:cNvPr>
          <p:cNvSpPr>
            <a:spLocks noGrp="1"/>
          </p:cNvSpPr>
          <p:nvPr>
            <p:ph type="sldNum" sz="quarter" idx="12"/>
          </p:nvPr>
        </p:nvSpPr>
        <p:spPr/>
        <p:txBody>
          <a:bodyPr/>
          <a:lstStyle/>
          <a:p>
            <a:pPr lvl="0"/>
            <a:fld id="{578E44AA-3F5A-4849-8359-0F12FBCE4F04}" type="slidenum">
              <a:rPr lang="en-US" smtClean="0"/>
              <a:t>13</a:t>
            </a:fld>
            <a:endParaRPr lang="en-US"/>
          </a:p>
        </p:txBody>
      </p:sp>
      <p:sp>
        <p:nvSpPr>
          <p:cNvPr id="5" name="TextBox 4">
            <a:extLst>
              <a:ext uri="{FF2B5EF4-FFF2-40B4-BE49-F238E27FC236}">
                <a16:creationId xmlns:a16="http://schemas.microsoft.com/office/drawing/2014/main" id="{5B6FB8D8-DF2A-9A76-886B-2679512364BD}"/>
              </a:ext>
            </a:extLst>
          </p:cNvPr>
          <p:cNvSpPr txBox="1"/>
          <p:nvPr/>
        </p:nvSpPr>
        <p:spPr>
          <a:xfrm>
            <a:off x="1597147" y="2761488"/>
            <a:ext cx="3762568" cy="646331"/>
          </a:xfrm>
          <a:prstGeom prst="rect">
            <a:avLst/>
          </a:prstGeom>
          <a:noFill/>
        </p:spPr>
        <p:txBody>
          <a:bodyPr wrap="none" rtlCol="0">
            <a:spAutoFit/>
          </a:bodyPr>
          <a:lstStyle/>
          <a:p>
            <a:r>
              <a:rPr lang="en-US" dirty="0"/>
              <a:t>DHPP*                                            197</a:t>
            </a:r>
          </a:p>
          <a:p>
            <a:endParaRPr lang="en-US" dirty="0"/>
          </a:p>
        </p:txBody>
      </p:sp>
      <p:sp>
        <p:nvSpPr>
          <p:cNvPr id="6" name="TextBox 5">
            <a:extLst>
              <a:ext uri="{FF2B5EF4-FFF2-40B4-BE49-F238E27FC236}">
                <a16:creationId xmlns:a16="http://schemas.microsoft.com/office/drawing/2014/main" id="{9F10E3B9-255F-99F5-496F-545C4027F49C}"/>
              </a:ext>
            </a:extLst>
          </p:cNvPr>
          <p:cNvSpPr txBox="1"/>
          <p:nvPr/>
        </p:nvSpPr>
        <p:spPr>
          <a:xfrm>
            <a:off x="1597146" y="3429000"/>
            <a:ext cx="4255014" cy="369332"/>
          </a:xfrm>
          <a:prstGeom prst="rect">
            <a:avLst/>
          </a:prstGeom>
          <a:noFill/>
        </p:spPr>
        <p:txBody>
          <a:bodyPr wrap="square" rtlCol="0">
            <a:spAutoFit/>
          </a:bodyPr>
          <a:lstStyle/>
          <a:p>
            <a:r>
              <a:rPr lang="en-US" dirty="0"/>
              <a:t>FVRPC*                                          236</a:t>
            </a:r>
          </a:p>
        </p:txBody>
      </p:sp>
      <p:sp>
        <p:nvSpPr>
          <p:cNvPr id="7" name="TextBox 6">
            <a:extLst>
              <a:ext uri="{FF2B5EF4-FFF2-40B4-BE49-F238E27FC236}">
                <a16:creationId xmlns:a16="http://schemas.microsoft.com/office/drawing/2014/main" id="{AEF0C5CA-D749-E2DB-8C48-F53CBDA22509}"/>
              </a:ext>
            </a:extLst>
          </p:cNvPr>
          <p:cNvSpPr txBox="1"/>
          <p:nvPr/>
        </p:nvSpPr>
        <p:spPr>
          <a:xfrm>
            <a:off x="1597146" y="5602146"/>
            <a:ext cx="6581653" cy="307777"/>
          </a:xfrm>
          <a:prstGeom prst="rect">
            <a:avLst/>
          </a:prstGeom>
          <a:noFill/>
        </p:spPr>
        <p:txBody>
          <a:bodyPr wrap="square" rtlCol="0">
            <a:spAutoFit/>
          </a:bodyPr>
          <a:lstStyle/>
          <a:p>
            <a:r>
              <a:rPr lang="en-US" sz="1400" b="1" i="1" dirty="0"/>
              <a:t>*DHPP and FVRCP vaccinations provided at no-cost by Petco Love.</a:t>
            </a:r>
          </a:p>
        </p:txBody>
      </p:sp>
    </p:spTree>
    <p:extLst>
      <p:ext uri="{BB962C8B-B14F-4D97-AF65-F5344CB8AC3E}">
        <p14:creationId xmlns:p14="http://schemas.microsoft.com/office/powerpoint/2010/main" val="3236072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FCAA-6C75-49E1-E49A-BD64132B117E}"/>
              </a:ext>
            </a:extLst>
          </p:cNvPr>
          <p:cNvSpPr>
            <a:spLocks noGrp="1"/>
          </p:cNvSpPr>
          <p:nvPr>
            <p:ph type="title"/>
          </p:nvPr>
        </p:nvSpPr>
        <p:spPr>
          <a:xfrm>
            <a:off x="1176867" y="471805"/>
            <a:ext cx="6798734" cy="1303867"/>
          </a:xfrm>
        </p:spPr>
        <p:txBody>
          <a:bodyPr>
            <a:normAutofit/>
          </a:bodyPr>
          <a:lstStyle/>
          <a:p>
            <a:r>
              <a:rPr lang="en-US" sz="3200" b="1" dirty="0">
                <a:solidFill>
                  <a:schemeClr val="tx2"/>
                </a:solidFill>
              </a:rPr>
              <a:t>Field Service Calls: </a:t>
            </a:r>
            <a:r>
              <a:rPr lang="en-US" sz="3200" dirty="0">
                <a:solidFill>
                  <a:schemeClr val="tx2"/>
                </a:solidFill>
              </a:rPr>
              <a:t>June 2026</a:t>
            </a:r>
            <a:endParaRPr lang="en-US" sz="3200" dirty="0"/>
          </a:p>
        </p:txBody>
      </p:sp>
      <p:graphicFrame>
        <p:nvGraphicFramePr>
          <p:cNvPr id="4" name="Content Placeholder 3">
            <a:extLst>
              <a:ext uri="{FF2B5EF4-FFF2-40B4-BE49-F238E27FC236}">
                <a16:creationId xmlns:a16="http://schemas.microsoft.com/office/drawing/2014/main" id="{F885418E-5D81-D470-ECE9-BA7F4EFE1F88}"/>
              </a:ext>
            </a:extLst>
          </p:cNvPr>
          <p:cNvGraphicFramePr>
            <a:graphicFrameLocks noGrp="1"/>
          </p:cNvGraphicFramePr>
          <p:nvPr>
            <p:ph idx="1"/>
            <p:extLst>
              <p:ext uri="{D42A27DB-BD31-4B8C-83A1-F6EECF244321}">
                <p14:modId xmlns:p14="http://schemas.microsoft.com/office/powerpoint/2010/main" val="281715915"/>
              </p:ext>
            </p:extLst>
          </p:nvPr>
        </p:nvGraphicFramePr>
        <p:xfrm>
          <a:off x="993647" y="1583097"/>
          <a:ext cx="4062985" cy="4389120"/>
        </p:xfrm>
        <a:graphic>
          <a:graphicData uri="http://schemas.openxmlformats.org/drawingml/2006/table">
            <a:tbl>
              <a:tblPr firstRow="1" bandRow="1">
                <a:tableStyleId>{5C22544A-7EE6-4342-B048-85BDC9FD1C3A}</a:tableStyleId>
              </a:tblPr>
              <a:tblGrid>
                <a:gridCol w="1877569">
                  <a:extLst>
                    <a:ext uri="{9D8B030D-6E8A-4147-A177-3AD203B41FA5}">
                      <a16:colId xmlns:a16="http://schemas.microsoft.com/office/drawing/2014/main" val="3471396554"/>
                    </a:ext>
                  </a:extLst>
                </a:gridCol>
                <a:gridCol w="2185416">
                  <a:extLst>
                    <a:ext uri="{9D8B030D-6E8A-4147-A177-3AD203B41FA5}">
                      <a16:colId xmlns:a16="http://schemas.microsoft.com/office/drawing/2014/main" val="2043748698"/>
                    </a:ext>
                  </a:extLst>
                </a:gridCol>
              </a:tblGrid>
              <a:tr h="262721">
                <a:tc>
                  <a:txBody>
                    <a:bodyPr/>
                    <a:lstStyle/>
                    <a:p>
                      <a:r>
                        <a:rPr lang="en-US" dirty="0"/>
                        <a:t>AREA</a:t>
                      </a:r>
                    </a:p>
                  </a:txBody>
                  <a:tcPr>
                    <a:solidFill>
                      <a:schemeClr val="tx1"/>
                    </a:solidFill>
                  </a:tcPr>
                </a:tc>
                <a:tc>
                  <a:txBody>
                    <a:bodyPr/>
                    <a:lstStyle/>
                    <a:p>
                      <a:r>
                        <a:rPr lang="en-US" dirty="0"/>
                        <a:t>CALLS PER AREA</a:t>
                      </a:r>
                    </a:p>
                  </a:txBody>
                  <a:tcPr>
                    <a:solidFill>
                      <a:schemeClr val="tx1"/>
                    </a:solidFill>
                  </a:tcPr>
                </a:tc>
                <a:extLst>
                  <a:ext uri="{0D108BD9-81ED-4DB2-BD59-A6C34878D82A}">
                    <a16:rowId xmlns:a16="http://schemas.microsoft.com/office/drawing/2014/main" val="465830595"/>
                  </a:ext>
                </a:extLst>
              </a:tr>
              <a:tr h="262721">
                <a:tc>
                  <a:txBody>
                    <a:bodyPr/>
                    <a:lstStyle/>
                    <a:p>
                      <a:r>
                        <a:rPr lang="en-US" dirty="0"/>
                        <a:t>Lake Isabella</a:t>
                      </a:r>
                    </a:p>
                  </a:txBody>
                  <a:tcPr>
                    <a:solidFill>
                      <a:schemeClr val="accent6">
                        <a:lumMod val="20000"/>
                        <a:lumOff val="80000"/>
                      </a:schemeClr>
                    </a:solidFill>
                  </a:tcPr>
                </a:tc>
                <a:tc>
                  <a:txBody>
                    <a:bodyPr/>
                    <a:lstStyle/>
                    <a:p>
                      <a:r>
                        <a:rPr lang="en-US" dirty="0"/>
                        <a:t>172</a:t>
                      </a:r>
                    </a:p>
                  </a:txBody>
                  <a:tcPr>
                    <a:solidFill>
                      <a:schemeClr val="accent6">
                        <a:lumMod val="20000"/>
                        <a:lumOff val="80000"/>
                      </a:schemeClr>
                    </a:solidFill>
                  </a:tcPr>
                </a:tc>
                <a:extLst>
                  <a:ext uri="{0D108BD9-81ED-4DB2-BD59-A6C34878D82A}">
                    <a16:rowId xmlns:a16="http://schemas.microsoft.com/office/drawing/2014/main" val="3346462710"/>
                  </a:ext>
                </a:extLst>
              </a:tr>
              <a:tr h="262721">
                <a:tc>
                  <a:txBody>
                    <a:bodyPr/>
                    <a:lstStyle/>
                    <a:p>
                      <a:r>
                        <a:rPr lang="en-US" dirty="0"/>
                        <a:t>Mojave</a:t>
                      </a:r>
                    </a:p>
                  </a:txBody>
                  <a:tcPr>
                    <a:solidFill>
                      <a:schemeClr val="bg1"/>
                    </a:solidFill>
                  </a:tcPr>
                </a:tc>
                <a:tc>
                  <a:txBody>
                    <a:bodyPr/>
                    <a:lstStyle/>
                    <a:p>
                      <a:r>
                        <a:rPr lang="en-US" dirty="0"/>
                        <a:t>121</a:t>
                      </a:r>
                    </a:p>
                  </a:txBody>
                  <a:tcPr>
                    <a:solidFill>
                      <a:schemeClr val="bg1"/>
                    </a:solidFill>
                  </a:tcPr>
                </a:tc>
                <a:extLst>
                  <a:ext uri="{0D108BD9-81ED-4DB2-BD59-A6C34878D82A}">
                    <a16:rowId xmlns:a16="http://schemas.microsoft.com/office/drawing/2014/main" val="3570713538"/>
                  </a:ext>
                </a:extLst>
              </a:tr>
              <a:tr h="262721">
                <a:tc>
                  <a:txBody>
                    <a:bodyPr/>
                    <a:lstStyle/>
                    <a:p>
                      <a:r>
                        <a:rPr lang="en-US" dirty="0"/>
                        <a:t>North County</a:t>
                      </a:r>
                    </a:p>
                  </a:txBody>
                  <a:tcPr>
                    <a:solidFill>
                      <a:schemeClr val="accent6">
                        <a:lumMod val="20000"/>
                        <a:lumOff val="80000"/>
                      </a:schemeClr>
                    </a:solidFill>
                  </a:tcPr>
                </a:tc>
                <a:tc>
                  <a:txBody>
                    <a:bodyPr/>
                    <a:lstStyle/>
                    <a:p>
                      <a:r>
                        <a:rPr lang="en-US" dirty="0"/>
                        <a:t>89</a:t>
                      </a:r>
                    </a:p>
                  </a:txBody>
                  <a:tcPr>
                    <a:solidFill>
                      <a:schemeClr val="accent6">
                        <a:lumMod val="20000"/>
                        <a:lumOff val="80000"/>
                      </a:schemeClr>
                    </a:solidFill>
                  </a:tcPr>
                </a:tc>
                <a:extLst>
                  <a:ext uri="{0D108BD9-81ED-4DB2-BD59-A6C34878D82A}">
                    <a16:rowId xmlns:a16="http://schemas.microsoft.com/office/drawing/2014/main" val="540241288"/>
                  </a:ext>
                </a:extLst>
              </a:tr>
              <a:tr h="262721">
                <a:tc>
                  <a:txBody>
                    <a:bodyPr/>
                    <a:lstStyle/>
                    <a:p>
                      <a:r>
                        <a:rPr lang="en-US" dirty="0"/>
                        <a:t>Northeast</a:t>
                      </a:r>
                    </a:p>
                  </a:txBody>
                  <a:tcPr>
                    <a:solidFill>
                      <a:schemeClr val="bg1"/>
                    </a:solidFill>
                  </a:tcPr>
                </a:tc>
                <a:tc>
                  <a:txBody>
                    <a:bodyPr/>
                    <a:lstStyle/>
                    <a:p>
                      <a:r>
                        <a:rPr lang="en-US" dirty="0"/>
                        <a:t>313</a:t>
                      </a:r>
                    </a:p>
                  </a:txBody>
                  <a:tcPr>
                    <a:solidFill>
                      <a:schemeClr val="bg1"/>
                    </a:solidFill>
                  </a:tcPr>
                </a:tc>
                <a:extLst>
                  <a:ext uri="{0D108BD9-81ED-4DB2-BD59-A6C34878D82A}">
                    <a16:rowId xmlns:a16="http://schemas.microsoft.com/office/drawing/2014/main" val="2315505216"/>
                  </a:ext>
                </a:extLst>
              </a:tr>
              <a:tr h="262721">
                <a:tc>
                  <a:txBody>
                    <a:bodyPr/>
                    <a:lstStyle/>
                    <a:p>
                      <a:r>
                        <a:rPr lang="en-US" dirty="0"/>
                        <a:t>Northwest</a:t>
                      </a:r>
                    </a:p>
                  </a:txBody>
                  <a:tcPr>
                    <a:solidFill>
                      <a:schemeClr val="accent6">
                        <a:lumMod val="20000"/>
                        <a:lumOff val="80000"/>
                      </a:schemeClr>
                    </a:solidFill>
                  </a:tcPr>
                </a:tc>
                <a:tc>
                  <a:txBody>
                    <a:bodyPr/>
                    <a:lstStyle/>
                    <a:p>
                      <a:r>
                        <a:rPr lang="en-US" dirty="0"/>
                        <a:t>289</a:t>
                      </a:r>
                    </a:p>
                  </a:txBody>
                  <a:tcPr>
                    <a:solidFill>
                      <a:schemeClr val="accent6">
                        <a:lumMod val="20000"/>
                        <a:lumOff val="80000"/>
                      </a:schemeClr>
                    </a:solidFill>
                  </a:tcPr>
                </a:tc>
                <a:extLst>
                  <a:ext uri="{0D108BD9-81ED-4DB2-BD59-A6C34878D82A}">
                    <a16:rowId xmlns:a16="http://schemas.microsoft.com/office/drawing/2014/main" val="210109379"/>
                  </a:ext>
                </a:extLst>
              </a:tr>
              <a:tr h="262721">
                <a:tc>
                  <a:txBody>
                    <a:bodyPr/>
                    <a:lstStyle/>
                    <a:p>
                      <a:r>
                        <a:rPr lang="en-US" dirty="0"/>
                        <a:t>Ridgecrest</a:t>
                      </a:r>
                    </a:p>
                  </a:txBody>
                  <a:tcPr>
                    <a:solidFill>
                      <a:schemeClr val="bg1"/>
                    </a:solidFill>
                  </a:tcPr>
                </a:tc>
                <a:tc>
                  <a:txBody>
                    <a:bodyPr/>
                    <a:lstStyle/>
                    <a:p>
                      <a:r>
                        <a:rPr lang="en-US" dirty="0"/>
                        <a:t>26</a:t>
                      </a:r>
                    </a:p>
                  </a:txBody>
                  <a:tcPr>
                    <a:solidFill>
                      <a:schemeClr val="bg1"/>
                    </a:solidFill>
                  </a:tcPr>
                </a:tc>
                <a:extLst>
                  <a:ext uri="{0D108BD9-81ED-4DB2-BD59-A6C34878D82A}">
                    <a16:rowId xmlns:a16="http://schemas.microsoft.com/office/drawing/2014/main" val="2847960073"/>
                  </a:ext>
                </a:extLst>
              </a:tr>
              <a:tr h="262721">
                <a:tc>
                  <a:txBody>
                    <a:bodyPr/>
                    <a:lstStyle/>
                    <a:p>
                      <a:r>
                        <a:rPr lang="en-US" dirty="0"/>
                        <a:t>Southeast</a:t>
                      </a:r>
                    </a:p>
                  </a:txBody>
                  <a:tcPr>
                    <a:solidFill>
                      <a:schemeClr val="accent6">
                        <a:lumMod val="20000"/>
                        <a:lumOff val="80000"/>
                      </a:schemeClr>
                    </a:solidFill>
                  </a:tcPr>
                </a:tc>
                <a:tc>
                  <a:txBody>
                    <a:bodyPr/>
                    <a:lstStyle/>
                    <a:p>
                      <a:r>
                        <a:rPr lang="en-US" dirty="0"/>
                        <a:t>178</a:t>
                      </a:r>
                    </a:p>
                  </a:txBody>
                  <a:tcPr>
                    <a:solidFill>
                      <a:schemeClr val="accent6">
                        <a:lumMod val="20000"/>
                        <a:lumOff val="80000"/>
                      </a:schemeClr>
                    </a:solidFill>
                  </a:tcPr>
                </a:tc>
                <a:extLst>
                  <a:ext uri="{0D108BD9-81ED-4DB2-BD59-A6C34878D82A}">
                    <a16:rowId xmlns:a16="http://schemas.microsoft.com/office/drawing/2014/main" val="1737625010"/>
                  </a:ext>
                </a:extLst>
              </a:tr>
              <a:tr h="262721">
                <a:tc>
                  <a:txBody>
                    <a:bodyPr/>
                    <a:lstStyle/>
                    <a:p>
                      <a:r>
                        <a:rPr lang="en-US" dirty="0"/>
                        <a:t>Southwest</a:t>
                      </a:r>
                    </a:p>
                  </a:txBody>
                  <a:tcPr>
                    <a:solidFill>
                      <a:schemeClr val="bg1"/>
                    </a:solidFill>
                  </a:tcPr>
                </a:tc>
                <a:tc>
                  <a:txBody>
                    <a:bodyPr/>
                    <a:lstStyle/>
                    <a:p>
                      <a:r>
                        <a:rPr lang="en-US" dirty="0"/>
                        <a:t>138</a:t>
                      </a:r>
                    </a:p>
                  </a:txBody>
                  <a:tcPr>
                    <a:solidFill>
                      <a:schemeClr val="bg1"/>
                    </a:solidFill>
                  </a:tcPr>
                </a:tc>
                <a:extLst>
                  <a:ext uri="{0D108BD9-81ED-4DB2-BD59-A6C34878D82A}">
                    <a16:rowId xmlns:a16="http://schemas.microsoft.com/office/drawing/2014/main" val="1504972360"/>
                  </a:ext>
                </a:extLst>
              </a:tr>
              <a:tr h="262721">
                <a:tc>
                  <a:txBody>
                    <a:bodyPr/>
                    <a:lstStyle/>
                    <a:p>
                      <a:r>
                        <a:rPr lang="en-US" dirty="0"/>
                        <a:t>Taft</a:t>
                      </a:r>
                    </a:p>
                  </a:txBody>
                  <a:tcPr>
                    <a:solidFill>
                      <a:schemeClr val="accent6">
                        <a:lumMod val="20000"/>
                        <a:lumOff val="80000"/>
                      </a:schemeClr>
                    </a:solidFill>
                  </a:tcPr>
                </a:tc>
                <a:tc>
                  <a:txBody>
                    <a:bodyPr/>
                    <a:lstStyle/>
                    <a:p>
                      <a:r>
                        <a:rPr lang="en-US" dirty="0"/>
                        <a:t>112</a:t>
                      </a:r>
                    </a:p>
                  </a:txBody>
                  <a:tcPr>
                    <a:solidFill>
                      <a:schemeClr val="accent6">
                        <a:lumMod val="20000"/>
                        <a:lumOff val="80000"/>
                      </a:schemeClr>
                    </a:solidFill>
                  </a:tcPr>
                </a:tc>
                <a:extLst>
                  <a:ext uri="{0D108BD9-81ED-4DB2-BD59-A6C34878D82A}">
                    <a16:rowId xmlns:a16="http://schemas.microsoft.com/office/drawing/2014/main" val="1838616530"/>
                  </a:ext>
                </a:extLst>
              </a:tr>
              <a:tr h="262721">
                <a:tc>
                  <a:txBody>
                    <a:bodyPr/>
                    <a:lstStyle/>
                    <a:p>
                      <a:r>
                        <a:rPr lang="en-US" dirty="0"/>
                        <a:t>Tehachapi</a:t>
                      </a:r>
                    </a:p>
                  </a:txBody>
                  <a:tcPr>
                    <a:solidFill>
                      <a:schemeClr val="bg1"/>
                    </a:solidFill>
                  </a:tcPr>
                </a:tc>
                <a:tc>
                  <a:txBody>
                    <a:bodyPr/>
                    <a:lstStyle/>
                    <a:p>
                      <a:r>
                        <a:rPr lang="en-US" dirty="0"/>
                        <a:t>69</a:t>
                      </a:r>
                    </a:p>
                  </a:txBody>
                  <a:tcPr>
                    <a:solidFill>
                      <a:schemeClr val="bg1"/>
                    </a:solidFill>
                  </a:tcPr>
                </a:tc>
                <a:extLst>
                  <a:ext uri="{0D108BD9-81ED-4DB2-BD59-A6C34878D82A}">
                    <a16:rowId xmlns:a16="http://schemas.microsoft.com/office/drawing/2014/main" val="1542955253"/>
                  </a:ext>
                </a:extLst>
              </a:tr>
              <a:tr h="262721">
                <a:tc>
                  <a:txBody>
                    <a:bodyPr/>
                    <a:lstStyle/>
                    <a:p>
                      <a:r>
                        <a:rPr lang="en-US" b="1" dirty="0">
                          <a:solidFill>
                            <a:schemeClr val="bg1"/>
                          </a:solidFill>
                        </a:rPr>
                        <a:t>TOTAL</a:t>
                      </a:r>
                    </a:p>
                  </a:txBody>
                  <a:tcPr>
                    <a:solidFill>
                      <a:schemeClr val="tx1"/>
                    </a:solidFill>
                  </a:tcPr>
                </a:tc>
                <a:tc>
                  <a:txBody>
                    <a:bodyPr/>
                    <a:lstStyle/>
                    <a:p>
                      <a:r>
                        <a:rPr lang="en-US" b="1" dirty="0">
                          <a:solidFill>
                            <a:schemeClr val="bg1"/>
                          </a:solidFill>
                        </a:rPr>
                        <a:t>1,507</a:t>
                      </a:r>
                    </a:p>
                  </a:txBody>
                  <a:tcPr>
                    <a:solidFill>
                      <a:schemeClr val="tx1"/>
                    </a:solidFill>
                  </a:tcPr>
                </a:tc>
                <a:extLst>
                  <a:ext uri="{0D108BD9-81ED-4DB2-BD59-A6C34878D82A}">
                    <a16:rowId xmlns:a16="http://schemas.microsoft.com/office/drawing/2014/main" val="2703254816"/>
                  </a:ext>
                </a:extLst>
              </a:tr>
            </a:tbl>
          </a:graphicData>
        </a:graphic>
      </p:graphicFrame>
      <p:sp>
        <p:nvSpPr>
          <p:cNvPr id="10" name="Slide Number Placeholder 9">
            <a:extLst>
              <a:ext uri="{FF2B5EF4-FFF2-40B4-BE49-F238E27FC236}">
                <a16:creationId xmlns:a16="http://schemas.microsoft.com/office/drawing/2014/main" id="{DCB2C961-01EA-C117-2171-9DB14A62B063}"/>
              </a:ext>
            </a:extLst>
          </p:cNvPr>
          <p:cNvSpPr>
            <a:spLocks noGrp="1"/>
          </p:cNvSpPr>
          <p:nvPr>
            <p:ph type="sldNum" sz="quarter" idx="12"/>
          </p:nvPr>
        </p:nvSpPr>
        <p:spPr/>
        <p:txBody>
          <a:bodyPr/>
          <a:lstStyle/>
          <a:p>
            <a:pPr lvl="0"/>
            <a:fld id="{578E44AA-3F5A-4849-8359-0F12FBCE4F04}" type="slidenum">
              <a:rPr lang="en-US" smtClean="0"/>
              <a:t>14</a:t>
            </a:fld>
            <a:endParaRPr lang="en-US"/>
          </a:p>
        </p:txBody>
      </p:sp>
      <p:sp>
        <p:nvSpPr>
          <p:cNvPr id="8" name="Rectangle: Rounded Corners 7">
            <a:extLst>
              <a:ext uri="{FF2B5EF4-FFF2-40B4-BE49-F238E27FC236}">
                <a16:creationId xmlns:a16="http://schemas.microsoft.com/office/drawing/2014/main" id="{9DF6D6DC-505A-EB71-6067-E7B7A9460A94}"/>
              </a:ext>
            </a:extLst>
          </p:cNvPr>
          <p:cNvSpPr/>
          <p:nvPr/>
        </p:nvSpPr>
        <p:spPr>
          <a:xfrm>
            <a:off x="5404104" y="2695552"/>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35 dogs were returned to their owners in the field</a:t>
            </a:r>
          </a:p>
          <a:p>
            <a:pPr algn="ctr"/>
            <a:r>
              <a:rPr lang="en-US" sz="1600" dirty="0">
                <a:solidFill>
                  <a:schemeClr val="tx1"/>
                </a:solidFill>
              </a:rPr>
              <a:t>in June 2026.</a:t>
            </a:r>
          </a:p>
        </p:txBody>
      </p:sp>
      <p:sp>
        <p:nvSpPr>
          <p:cNvPr id="9" name="Rectangle: Rounded Corners 8">
            <a:extLst>
              <a:ext uri="{FF2B5EF4-FFF2-40B4-BE49-F238E27FC236}">
                <a16:creationId xmlns:a16="http://schemas.microsoft.com/office/drawing/2014/main" id="{6D749E66-A4D6-8CBF-1899-C08C2324DF02}"/>
              </a:ext>
            </a:extLst>
          </p:cNvPr>
          <p:cNvSpPr/>
          <p:nvPr/>
        </p:nvSpPr>
        <p:spPr>
          <a:xfrm>
            <a:off x="5404104" y="4327450"/>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76 dogs were secured on property by Animal Control Officers in June 2026.</a:t>
            </a:r>
          </a:p>
        </p:txBody>
      </p:sp>
    </p:spTree>
    <p:extLst>
      <p:ext uri="{BB962C8B-B14F-4D97-AF65-F5344CB8AC3E}">
        <p14:creationId xmlns:p14="http://schemas.microsoft.com/office/powerpoint/2010/main" val="1756444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DF5C-24A0-C13F-F95C-F709DA873E3F}"/>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EA631C2-00F1-C01D-2E58-8DCF458BA64C}"/>
              </a:ext>
            </a:extLst>
          </p:cNvPr>
          <p:cNvGraphicFramePr>
            <a:graphicFrameLocks noGrp="1"/>
          </p:cNvGraphicFramePr>
          <p:nvPr>
            <p:ph idx="1"/>
            <p:extLst>
              <p:ext uri="{D42A27DB-BD31-4B8C-83A1-F6EECF244321}">
                <p14:modId xmlns:p14="http://schemas.microsoft.com/office/powerpoint/2010/main" val="3638260227"/>
              </p:ext>
            </p:extLst>
          </p:nvPr>
        </p:nvGraphicFramePr>
        <p:xfrm>
          <a:off x="5163869" y="2631997"/>
          <a:ext cx="3065731" cy="2647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517F53FB-1C00-4FD9-5A6E-4E7BDD3AA23E}"/>
              </a:ext>
            </a:extLst>
          </p:cNvPr>
          <p:cNvSpPr>
            <a:spLocks noGrp="1"/>
          </p:cNvSpPr>
          <p:nvPr>
            <p:ph type="sldNum" sz="quarter" idx="12"/>
          </p:nvPr>
        </p:nvSpPr>
        <p:spPr/>
        <p:txBody>
          <a:bodyPr/>
          <a:lstStyle/>
          <a:p>
            <a:pPr lvl="0"/>
            <a:fld id="{578E44AA-3F5A-4849-8359-0F12FBCE4F04}" type="slidenum">
              <a:rPr lang="en-US" smtClean="0"/>
              <a:t>15</a:t>
            </a:fld>
            <a:endParaRPr lang="en-US"/>
          </a:p>
        </p:txBody>
      </p:sp>
      <p:graphicFrame>
        <p:nvGraphicFramePr>
          <p:cNvPr id="4" name="Table 3">
            <a:extLst>
              <a:ext uri="{FF2B5EF4-FFF2-40B4-BE49-F238E27FC236}">
                <a16:creationId xmlns:a16="http://schemas.microsoft.com/office/drawing/2014/main" id="{0CDF47F4-4F32-49D7-7BE1-13B786CE347D}"/>
              </a:ext>
            </a:extLst>
          </p:cNvPr>
          <p:cNvGraphicFramePr>
            <a:graphicFrameLocks noGrp="1"/>
          </p:cNvGraphicFramePr>
          <p:nvPr>
            <p:extLst>
              <p:ext uri="{D42A27DB-BD31-4B8C-83A1-F6EECF244321}">
                <p14:modId xmlns:p14="http://schemas.microsoft.com/office/powerpoint/2010/main" val="374188045"/>
              </p:ext>
            </p:extLst>
          </p:nvPr>
        </p:nvGraphicFramePr>
        <p:xfrm>
          <a:off x="850391" y="2764736"/>
          <a:ext cx="4096512" cy="2381597"/>
        </p:xfrm>
        <a:graphic>
          <a:graphicData uri="http://schemas.openxmlformats.org/drawingml/2006/table">
            <a:tbl>
              <a:tblPr firstRow="1" bandRow="1">
                <a:tableStyleId>{5C22544A-7EE6-4342-B048-85BDC9FD1C3A}</a:tableStyleId>
              </a:tblPr>
              <a:tblGrid>
                <a:gridCol w="2048256">
                  <a:extLst>
                    <a:ext uri="{9D8B030D-6E8A-4147-A177-3AD203B41FA5}">
                      <a16:colId xmlns:a16="http://schemas.microsoft.com/office/drawing/2014/main" val="1890785363"/>
                    </a:ext>
                  </a:extLst>
                </a:gridCol>
                <a:gridCol w="2048256">
                  <a:extLst>
                    <a:ext uri="{9D8B030D-6E8A-4147-A177-3AD203B41FA5}">
                      <a16:colId xmlns:a16="http://schemas.microsoft.com/office/drawing/2014/main" val="2445036401"/>
                    </a:ext>
                  </a:extLst>
                </a:gridCol>
              </a:tblGrid>
              <a:tr h="399112">
                <a:tc>
                  <a:txBody>
                    <a:bodyPr/>
                    <a:lstStyle/>
                    <a:p>
                      <a:r>
                        <a:rPr lang="en-US" sz="1600" dirty="0"/>
                        <a:t>TYPE</a:t>
                      </a:r>
                    </a:p>
                  </a:txBody>
                  <a:tcPr marL="68580" marR="68580" marT="34290" marB="34290">
                    <a:solidFill>
                      <a:schemeClr val="tx1"/>
                    </a:solidFill>
                  </a:tcPr>
                </a:tc>
                <a:tc>
                  <a:txBody>
                    <a:bodyPr/>
                    <a:lstStyle/>
                    <a:p>
                      <a:r>
                        <a:rPr lang="en-US" sz="1600" dirty="0"/>
                        <a:t>CALLS PER TYPE</a:t>
                      </a:r>
                    </a:p>
                  </a:txBody>
                  <a:tcPr marL="68580" marR="68580" marT="34290" marB="34290">
                    <a:solidFill>
                      <a:schemeClr val="tx1"/>
                    </a:solidFill>
                  </a:tcPr>
                </a:tc>
                <a:extLst>
                  <a:ext uri="{0D108BD9-81ED-4DB2-BD59-A6C34878D82A}">
                    <a16:rowId xmlns:a16="http://schemas.microsoft.com/office/drawing/2014/main" val="4207555428"/>
                  </a:ext>
                </a:extLst>
              </a:tr>
              <a:tr h="396497">
                <a:tc>
                  <a:txBody>
                    <a:bodyPr/>
                    <a:lstStyle/>
                    <a:p>
                      <a:r>
                        <a:rPr lang="en-US" sz="1600" dirty="0"/>
                        <a:t>CAF – Breeder</a:t>
                      </a:r>
                    </a:p>
                  </a:txBody>
                  <a:tcPr marL="68580" marR="68580" marT="34290" marB="34290">
                    <a:solidFill>
                      <a:schemeClr val="accent6">
                        <a:lumMod val="20000"/>
                        <a:lumOff val="80000"/>
                      </a:schemeClr>
                    </a:solidFill>
                  </a:tcPr>
                </a:tc>
                <a:tc>
                  <a:txBody>
                    <a:bodyPr/>
                    <a:lstStyle/>
                    <a:p>
                      <a:r>
                        <a:rPr lang="en-US" sz="1600" dirty="0"/>
                        <a:t>8</a:t>
                      </a:r>
                    </a:p>
                  </a:txBody>
                  <a:tcPr marL="68580" marR="68580" marT="34290" marB="34290">
                    <a:solidFill>
                      <a:schemeClr val="accent6">
                        <a:lumMod val="20000"/>
                        <a:lumOff val="80000"/>
                      </a:schemeClr>
                    </a:solidFill>
                  </a:tcPr>
                </a:tc>
                <a:extLst>
                  <a:ext uri="{0D108BD9-81ED-4DB2-BD59-A6C34878D82A}">
                    <a16:rowId xmlns:a16="http://schemas.microsoft.com/office/drawing/2014/main" val="869163743"/>
                  </a:ext>
                </a:extLst>
              </a:tr>
              <a:tr h="396497">
                <a:tc>
                  <a:txBody>
                    <a:bodyPr/>
                    <a:lstStyle/>
                    <a:p>
                      <a:r>
                        <a:rPr lang="en-US" sz="1600" dirty="0"/>
                        <a:t>CAF – Rescue</a:t>
                      </a:r>
                    </a:p>
                  </a:txBody>
                  <a:tcPr marL="68580" marR="68580" marT="34290" marB="34290">
                    <a:solidFill>
                      <a:schemeClr val="bg1"/>
                    </a:solidFill>
                  </a:tcPr>
                </a:tc>
                <a:tc>
                  <a:txBody>
                    <a:bodyPr/>
                    <a:lstStyle/>
                    <a:p>
                      <a:r>
                        <a:rPr lang="en-US" sz="1600" dirty="0"/>
                        <a:t>5</a:t>
                      </a:r>
                    </a:p>
                  </a:txBody>
                  <a:tcPr marL="68580" marR="68580" marT="34290" marB="34290">
                    <a:solidFill>
                      <a:schemeClr val="bg1"/>
                    </a:solidFill>
                  </a:tcPr>
                </a:tc>
                <a:extLst>
                  <a:ext uri="{0D108BD9-81ED-4DB2-BD59-A6C34878D82A}">
                    <a16:rowId xmlns:a16="http://schemas.microsoft.com/office/drawing/2014/main" val="331032993"/>
                  </a:ext>
                </a:extLst>
              </a:tr>
              <a:tr h="396497">
                <a:tc>
                  <a:txBody>
                    <a:bodyPr/>
                    <a:lstStyle/>
                    <a:p>
                      <a:r>
                        <a:rPr lang="en-US" sz="1600" dirty="0"/>
                        <a:t>CAF – Kennel</a:t>
                      </a:r>
                    </a:p>
                  </a:txBody>
                  <a:tcPr marL="68580" marR="68580" marT="34290" marB="34290">
                    <a:solidFill>
                      <a:schemeClr val="accent6">
                        <a:lumMod val="20000"/>
                        <a:lumOff val="80000"/>
                      </a:schemeClr>
                    </a:solidFill>
                  </a:tcPr>
                </a:tc>
                <a:tc>
                  <a:txBody>
                    <a:bodyPr/>
                    <a:lstStyle/>
                    <a:p>
                      <a:r>
                        <a:rPr lang="en-US" sz="1600" dirty="0"/>
                        <a:t>0</a:t>
                      </a:r>
                    </a:p>
                  </a:txBody>
                  <a:tcPr marL="68580" marR="68580" marT="34290" marB="34290">
                    <a:solidFill>
                      <a:schemeClr val="accent6">
                        <a:lumMod val="20000"/>
                        <a:lumOff val="80000"/>
                      </a:schemeClr>
                    </a:solidFill>
                  </a:tcPr>
                </a:tc>
                <a:extLst>
                  <a:ext uri="{0D108BD9-81ED-4DB2-BD59-A6C34878D82A}">
                    <a16:rowId xmlns:a16="http://schemas.microsoft.com/office/drawing/2014/main" val="258031398"/>
                  </a:ext>
                </a:extLst>
              </a:tr>
              <a:tr h="396497">
                <a:tc>
                  <a:txBody>
                    <a:bodyPr/>
                    <a:lstStyle/>
                    <a:p>
                      <a:r>
                        <a:rPr lang="en-US" sz="1600" dirty="0"/>
                        <a:t>CAF – Boarding</a:t>
                      </a:r>
                    </a:p>
                  </a:txBody>
                  <a:tcPr marL="68580" marR="68580" marT="34290" marB="34290">
                    <a:solidFill>
                      <a:schemeClr val="bg1"/>
                    </a:solidFill>
                  </a:tcPr>
                </a:tc>
                <a:tc>
                  <a:txBody>
                    <a:bodyPr/>
                    <a:lstStyle/>
                    <a:p>
                      <a:r>
                        <a:rPr lang="en-US" sz="1600" dirty="0"/>
                        <a:t>0</a:t>
                      </a:r>
                    </a:p>
                  </a:txBody>
                  <a:tcPr marL="68580" marR="68580" marT="34290" marB="34290">
                    <a:solidFill>
                      <a:schemeClr val="bg1"/>
                    </a:solidFill>
                  </a:tcPr>
                </a:tc>
                <a:extLst>
                  <a:ext uri="{0D108BD9-81ED-4DB2-BD59-A6C34878D82A}">
                    <a16:rowId xmlns:a16="http://schemas.microsoft.com/office/drawing/2014/main" val="4148431281"/>
                  </a:ext>
                </a:extLst>
              </a:tr>
              <a:tr h="396497">
                <a:tc>
                  <a:txBody>
                    <a:bodyPr/>
                    <a:lstStyle/>
                    <a:p>
                      <a:r>
                        <a:rPr lang="en-US" sz="1600" b="1" dirty="0">
                          <a:solidFill>
                            <a:schemeClr val="bg1"/>
                          </a:solidFill>
                        </a:rPr>
                        <a:t>TOTAL</a:t>
                      </a:r>
                    </a:p>
                  </a:txBody>
                  <a:tcPr marL="68580" marR="68580" marT="34290" marB="34290">
                    <a:solidFill>
                      <a:schemeClr val="tx1"/>
                    </a:solidFill>
                  </a:tcPr>
                </a:tc>
                <a:tc>
                  <a:txBody>
                    <a:bodyPr/>
                    <a:lstStyle/>
                    <a:p>
                      <a:r>
                        <a:rPr lang="en-US" sz="1600" b="1" dirty="0">
                          <a:solidFill>
                            <a:schemeClr val="bg1"/>
                          </a:solidFill>
                        </a:rPr>
                        <a:t>6</a:t>
                      </a:r>
                    </a:p>
                  </a:txBody>
                  <a:tcPr marL="68580" marR="68580" marT="34290" marB="34290">
                    <a:solidFill>
                      <a:schemeClr val="tx1"/>
                    </a:solidFill>
                  </a:tcPr>
                </a:tc>
                <a:extLst>
                  <a:ext uri="{0D108BD9-81ED-4DB2-BD59-A6C34878D82A}">
                    <a16:rowId xmlns:a16="http://schemas.microsoft.com/office/drawing/2014/main" val="631007107"/>
                  </a:ext>
                </a:extLst>
              </a:tr>
            </a:tbl>
          </a:graphicData>
        </a:graphic>
      </p:graphicFrame>
      <p:sp>
        <p:nvSpPr>
          <p:cNvPr id="3" name="Title 1">
            <a:extLst>
              <a:ext uri="{FF2B5EF4-FFF2-40B4-BE49-F238E27FC236}">
                <a16:creationId xmlns:a16="http://schemas.microsoft.com/office/drawing/2014/main" id="{6C28F3C0-5B2E-F94E-F446-53A8FE50A999}"/>
              </a:ext>
            </a:extLst>
          </p:cNvPr>
          <p:cNvSpPr txBox="1">
            <a:spLocks/>
          </p:cNvSpPr>
          <p:nvPr/>
        </p:nvSpPr>
        <p:spPr>
          <a:xfrm>
            <a:off x="1142999" y="970467"/>
            <a:ext cx="6858001" cy="13208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300" b="1" dirty="0">
                <a:solidFill>
                  <a:schemeClr val="tx1"/>
                </a:solidFill>
              </a:rPr>
              <a:t>Commercial Animal Facility Calls</a:t>
            </a:r>
          </a:p>
          <a:p>
            <a:pPr algn="ctr"/>
            <a:r>
              <a:rPr lang="en-US" sz="3300" dirty="0">
                <a:solidFill>
                  <a:schemeClr val="tx1"/>
                </a:solidFill>
              </a:rPr>
              <a:t>June 2026</a:t>
            </a:r>
          </a:p>
        </p:txBody>
      </p:sp>
    </p:spTree>
    <p:extLst>
      <p:ext uri="{BB962C8B-B14F-4D97-AF65-F5344CB8AC3E}">
        <p14:creationId xmlns:p14="http://schemas.microsoft.com/office/powerpoint/2010/main" val="2101319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C4018560-A1B9-4D3C-B032-951724CDD7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93" name="Picture 92">
              <a:extLst>
                <a:ext uri="{FF2B5EF4-FFF2-40B4-BE49-F238E27FC236}">
                  <a16:creationId xmlns:a16="http://schemas.microsoft.com/office/drawing/2014/main" id="{C62B19BF-51B9-4290-AEA8-389BB41195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4" name="Rectangle 93">
              <a:extLst>
                <a:ext uri="{FF2B5EF4-FFF2-40B4-BE49-F238E27FC236}">
                  <a16:creationId xmlns:a16="http://schemas.microsoft.com/office/drawing/2014/main" id="{69940D90-AB68-4B4D-8001-839F3B28C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5" name="Picture 94">
              <a:extLst>
                <a:ext uri="{FF2B5EF4-FFF2-40B4-BE49-F238E27FC236}">
                  <a16:creationId xmlns:a16="http://schemas.microsoft.com/office/drawing/2014/main" id="{4E0E095C-2B33-4957-9D0D-EE4ABDE1EA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6" name="Picture 95">
              <a:extLst>
                <a:ext uri="{FF2B5EF4-FFF2-40B4-BE49-F238E27FC236}">
                  <a16:creationId xmlns:a16="http://schemas.microsoft.com/office/drawing/2014/main" id="{8095A9A2-AE81-4840-9F6F-305708B87C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98" name="Straight Connector 97">
            <a:extLst>
              <a:ext uri="{FF2B5EF4-FFF2-40B4-BE49-F238E27FC236}">
                <a16:creationId xmlns:a16="http://schemas.microsoft.com/office/drawing/2014/main" id="{680E036D-DDAD-4AFE-AB68-D910280A76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00" name="Rectangle 99">
            <a:extLst>
              <a:ext uri="{FF2B5EF4-FFF2-40B4-BE49-F238E27FC236}">
                <a16:creationId xmlns:a16="http://schemas.microsoft.com/office/drawing/2014/main" id="{6A9BC876-571A-45A6-93A3-FB2839CE6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F484B2EA-E61C-489C-A595-160191247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3" name="Picture 102">
              <a:extLst>
                <a:ext uri="{FF2B5EF4-FFF2-40B4-BE49-F238E27FC236}">
                  <a16:creationId xmlns:a16="http://schemas.microsoft.com/office/drawing/2014/main" id="{9E987F02-C120-4654-AD1E-98AF4B643EF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4" name="Rectangle 103">
              <a:extLst>
                <a:ext uri="{FF2B5EF4-FFF2-40B4-BE49-F238E27FC236}">
                  <a16:creationId xmlns:a16="http://schemas.microsoft.com/office/drawing/2014/main" id="{64E470B5-B546-4390-9A0D-408D49895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5" name="Picture 104">
              <a:extLst>
                <a:ext uri="{FF2B5EF4-FFF2-40B4-BE49-F238E27FC236}">
                  <a16:creationId xmlns:a16="http://schemas.microsoft.com/office/drawing/2014/main" id="{D061B9CE-C400-4868-9385-01A0BBB98C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6" name="Picture 105">
              <a:extLst>
                <a:ext uri="{FF2B5EF4-FFF2-40B4-BE49-F238E27FC236}">
                  <a16:creationId xmlns:a16="http://schemas.microsoft.com/office/drawing/2014/main" id="{40C49D50-A49B-4F80-81C4-05BBCF4B5A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266E0382-7072-4DA9-87A7-B90E77155EAA}"/>
              </a:ext>
            </a:extLst>
          </p:cNvPr>
          <p:cNvSpPr>
            <a:spLocks noGrp="1"/>
          </p:cNvSpPr>
          <p:nvPr>
            <p:ph type="title"/>
          </p:nvPr>
        </p:nvSpPr>
        <p:spPr>
          <a:xfrm>
            <a:off x="885075" y="982132"/>
            <a:ext cx="4765975" cy="1303867"/>
          </a:xfrm>
        </p:spPr>
        <p:txBody>
          <a:bodyPr vert="horz" lIns="91440" tIns="45720" rIns="91440" bIns="45720" rtlCol="0" anchor="ctr">
            <a:normAutofit/>
          </a:bodyPr>
          <a:lstStyle/>
          <a:p>
            <a:r>
              <a:rPr lang="en-US" sz="4400"/>
              <a:t>Pip!</a:t>
            </a:r>
          </a:p>
        </p:txBody>
      </p:sp>
      <p:cxnSp>
        <p:nvCxnSpPr>
          <p:cNvPr id="108" name="Straight Connector 107">
            <a:extLst>
              <a:ext uri="{FF2B5EF4-FFF2-40B4-BE49-F238E27FC236}">
                <a16:creationId xmlns:a16="http://schemas.microsoft.com/office/drawing/2014/main" id="{1124B3AE-D38B-4A63-B422-F9792E745B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7792" y="2400639"/>
            <a:ext cx="4320540"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Content Placeholder 16">
            <a:extLst>
              <a:ext uri="{FF2B5EF4-FFF2-40B4-BE49-F238E27FC236}">
                <a16:creationId xmlns:a16="http://schemas.microsoft.com/office/drawing/2014/main" id="{A57ED0C4-EE3A-545E-9292-229A5C309729}"/>
              </a:ext>
            </a:extLst>
          </p:cNvPr>
          <p:cNvSpPr>
            <a:spLocks noGrp="1"/>
          </p:cNvSpPr>
          <p:nvPr>
            <p:ph sz="half" idx="1"/>
          </p:nvPr>
        </p:nvSpPr>
        <p:spPr>
          <a:xfrm>
            <a:off x="875538" y="2556932"/>
            <a:ext cx="4785049" cy="3318936"/>
          </a:xfrm>
        </p:spPr>
        <p:txBody>
          <a:bodyPr vert="horz" lIns="91440" tIns="45720" rIns="91440" bIns="45720" rtlCol="0" anchor="t">
            <a:normAutofit/>
          </a:bodyPr>
          <a:lstStyle/>
          <a:p>
            <a:pPr>
              <a:lnSpc>
                <a:spcPct val="90000"/>
              </a:lnSpc>
            </a:pPr>
            <a:r>
              <a:rPr lang="en-US" sz="1500" dirty="0"/>
              <a:t>Pip was a 10-year-old male Pomeranian who was picked up as a stray on the east side of Bakersfield. He arrived at the shelter in rough shape. His coat was severely matted and dirty, and he had significant dental disease. Despite everything he had been through, Pip never lost his sweet and friendly personality.</a:t>
            </a:r>
          </a:p>
          <a:p>
            <a:pPr>
              <a:lnSpc>
                <a:spcPct val="90000"/>
              </a:lnSpc>
            </a:pPr>
            <a:r>
              <a:rPr lang="en-US" sz="1500" dirty="0"/>
              <a:t>One of our Animal Control Officers gave Pip a much-needed bath and groom, revealing the adorable little dog that had been hidden beneath all that neglected fur.</a:t>
            </a:r>
          </a:p>
          <a:p>
            <a:pPr>
              <a:lnSpc>
                <a:spcPct val="90000"/>
              </a:lnSpc>
            </a:pPr>
            <a:r>
              <a:rPr lang="en-US" sz="1500" dirty="0"/>
              <a:t>Pip is now safe in the care of S.O.S. Dog Rescue and will soon find his new forever home!</a:t>
            </a:r>
          </a:p>
          <a:p>
            <a:pPr>
              <a:lnSpc>
                <a:spcPct val="90000"/>
              </a:lnSpc>
            </a:pPr>
            <a:r>
              <a:rPr lang="en-US" sz="1600" b="1" dirty="0">
                <a:ln w="3175" cmpd="sng">
                  <a:noFill/>
                </a:ln>
              </a:rPr>
              <a:t>Click th</a:t>
            </a:r>
            <a:r>
              <a:rPr lang="en-US" sz="1600" b="1" dirty="0"/>
              <a:t>e play button to see his video!</a:t>
            </a:r>
            <a:endParaRPr lang="en-US" sz="1500" b="1" dirty="0"/>
          </a:p>
        </p:txBody>
      </p:sp>
      <p:pic>
        <p:nvPicPr>
          <p:cNvPr id="10" name="Picture 9">
            <a:extLst>
              <a:ext uri="{FF2B5EF4-FFF2-40B4-BE49-F238E27FC236}">
                <a16:creationId xmlns:a16="http://schemas.microsoft.com/office/drawing/2014/main" id="{EAC64F88-B004-269C-6216-E4FD2DB55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833" y="982132"/>
            <a:ext cx="1733375" cy="2773400"/>
          </a:xfrm>
          <a:prstGeom prst="rect">
            <a:avLst/>
          </a:prstGeom>
          <a:ln w="57150" cmpd="thickThin">
            <a:noFill/>
            <a:miter lim="800000"/>
          </a:ln>
        </p:spPr>
      </p:pic>
      <p:pic>
        <p:nvPicPr>
          <p:cNvPr id="14" name="Graphic 13" descr="Presentation with media with solid fill">
            <a:hlinkClick r:id="rId6"/>
            <a:extLst>
              <a:ext uri="{FF2B5EF4-FFF2-40B4-BE49-F238E27FC236}">
                <a16:creationId xmlns:a16="http://schemas.microsoft.com/office/drawing/2014/main" id="{C67F1C2C-A76D-2E01-A456-EF4EC3DB230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139826" y="3966259"/>
            <a:ext cx="2066544" cy="2066544"/>
          </a:xfrm>
          <a:prstGeom prst="rect">
            <a:avLst/>
          </a:prstGeom>
          <a:ln w="57150" cmpd="thickThin">
            <a:noFill/>
            <a:miter lim="800000"/>
          </a:ln>
        </p:spPr>
      </p:pic>
      <p:sp>
        <p:nvSpPr>
          <p:cNvPr id="5" name="Slide Number Placeholder 4">
            <a:extLst>
              <a:ext uri="{FF2B5EF4-FFF2-40B4-BE49-F238E27FC236}">
                <a16:creationId xmlns:a16="http://schemas.microsoft.com/office/drawing/2014/main" id="{9B398906-22D4-1CB7-156C-C30C016A4F81}"/>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0F0C0F3-B6B9-4718-A33F-EBAAB6E6184C}" type="slidenum">
              <a:rPr lang="en-US" b="0" i="0" kern="1200" dirty="0">
                <a:solidFill>
                  <a:schemeClr val="tx1"/>
                </a:solidFill>
                <a:effectLst/>
                <a:latin typeface="+mn-lt"/>
                <a:ea typeface="+mn-ea"/>
                <a:cs typeface="+mn-cs"/>
              </a:rPr>
              <a:pPr lvl="0">
                <a:spcAft>
                  <a:spcPts val="600"/>
                </a:spcAft>
              </a:pPr>
              <a:t>16</a:t>
            </a:fld>
            <a:endParaRPr lang="en-US" b="0" i="0" kern="1200" dirty="0">
              <a:solidFill>
                <a:schemeClr val="tx1"/>
              </a:solidFill>
              <a:effectLst/>
              <a:latin typeface="+mn-lt"/>
              <a:ea typeface="+mn-ea"/>
              <a:cs typeface="+mn-cs"/>
            </a:endParaRPr>
          </a:p>
        </p:txBody>
      </p:sp>
      <p:pic>
        <p:nvPicPr>
          <p:cNvPr id="16" name="Picture 15">
            <a:extLst>
              <a:ext uri="{FF2B5EF4-FFF2-40B4-BE49-F238E27FC236}">
                <a16:creationId xmlns:a16="http://schemas.microsoft.com/office/drawing/2014/main" id="{B3E9ED59-AAB5-81F1-81C4-7BF87126E6B4}"/>
              </a:ext>
            </a:extLst>
          </p:cNvPr>
          <p:cNvPicPr>
            <a:picLocks noChangeAspect="1"/>
          </p:cNvPicPr>
          <p:nvPr/>
        </p:nvPicPr>
        <p:blipFill>
          <a:blip r:embed="rId8"/>
          <a:stretch>
            <a:fillRect/>
          </a:stretch>
        </p:blipFill>
        <p:spPr>
          <a:xfrm>
            <a:off x="6267234" y="3860801"/>
            <a:ext cx="1804572" cy="481626"/>
          </a:xfrm>
          <a:prstGeom prst="rect">
            <a:avLst/>
          </a:prstGeom>
        </p:spPr>
      </p:pic>
    </p:spTree>
    <p:extLst>
      <p:ext uri="{BB962C8B-B14F-4D97-AF65-F5344CB8AC3E}">
        <p14:creationId xmlns:p14="http://schemas.microsoft.com/office/powerpoint/2010/main" val="4224652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661AA-7EAF-BA5B-F40E-E5A6914C0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9BB75-74E9-3CD5-8162-9527105C695E}"/>
              </a:ext>
            </a:extLst>
          </p:cNvPr>
          <p:cNvSpPr>
            <a:spLocks noGrp="1"/>
          </p:cNvSpPr>
          <p:nvPr>
            <p:ph type="title"/>
          </p:nvPr>
        </p:nvSpPr>
        <p:spPr>
          <a:xfrm>
            <a:off x="971551" y="982132"/>
            <a:ext cx="7200897" cy="1303867"/>
          </a:xfrm>
        </p:spPr>
        <p:txBody>
          <a:bodyPr>
            <a:normAutofit/>
          </a:bodyPr>
          <a:lstStyle/>
          <a:p>
            <a:pPr>
              <a:lnSpc>
                <a:spcPct val="90000"/>
              </a:lnSpc>
            </a:pPr>
            <a:r>
              <a:rPr lang="en-US" b="1" dirty="0">
                <a:solidFill>
                  <a:srgbClr val="262626"/>
                </a:solidFill>
              </a:rPr>
              <a:t>Volunteer Program</a:t>
            </a:r>
            <a:br>
              <a:rPr lang="en-US" b="1" dirty="0">
                <a:solidFill>
                  <a:srgbClr val="262626"/>
                </a:solidFill>
              </a:rPr>
            </a:br>
            <a:r>
              <a:rPr lang="en-US" sz="3200" dirty="0">
                <a:solidFill>
                  <a:srgbClr val="262626"/>
                </a:solidFill>
              </a:rPr>
              <a:t>June 2026</a:t>
            </a:r>
          </a:p>
        </p:txBody>
      </p:sp>
      <p:graphicFrame>
        <p:nvGraphicFramePr>
          <p:cNvPr id="4" name="Content Placeholder 3">
            <a:extLst>
              <a:ext uri="{FF2B5EF4-FFF2-40B4-BE49-F238E27FC236}">
                <a16:creationId xmlns:a16="http://schemas.microsoft.com/office/drawing/2014/main" id="{AB54A653-5EB5-BEF2-1E21-740DE5F67FAB}"/>
              </a:ext>
            </a:extLst>
          </p:cNvPr>
          <p:cNvGraphicFramePr>
            <a:graphicFrameLocks noGrp="1"/>
          </p:cNvGraphicFramePr>
          <p:nvPr>
            <p:ph idx="1"/>
            <p:extLst>
              <p:ext uri="{D42A27DB-BD31-4B8C-83A1-F6EECF244321}">
                <p14:modId xmlns:p14="http://schemas.microsoft.com/office/powerpoint/2010/main" val="3428959421"/>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829E020B-BD62-F752-770F-4D1B9DD451BE}"/>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17</a:t>
            </a:fld>
            <a:endParaRPr lang="en-US">
              <a:solidFill>
                <a:srgbClr val="000000"/>
              </a:solidFill>
            </a:endParaRPr>
          </a:p>
        </p:txBody>
      </p:sp>
    </p:spTree>
    <p:extLst>
      <p:ext uri="{BB962C8B-B14F-4D97-AF65-F5344CB8AC3E}">
        <p14:creationId xmlns:p14="http://schemas.microsoft.com/office/powerpoint/2010/main" val="2921348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FC67DA6C-8309-412C-AE00-2130BFCB1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0265F1BD-4861-49D8-A86E-2B172B361B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62" name="Picture 61">
              <a:extLst>
                <a:ext uri="{FF2B5EF4-FFF2-40B4-BE49-F238E27FC236}">
                  <a16:creationId xmlns:a16="http://schemas.microsoft.com/office/drawing/2014/main" id="{DB4970A5-A0AC-4011-B050-85C241AD325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9" name="Rectangle 78">
              <a:extLst>
                <a:ext uri="{FF2B5EF4-FFF2-40B4-BE49-F238E27FC236}">
                  <a16:creationId xmlns:a16="http://schemas.microsoft.com/office/drawing/2014/main" id="{F5887F88-EE52-408B-BB7E-44543B57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4" name="Picture 63">
              <a:extLst>
                <a:ext uri="{FF2B5EF4-FFF2-40B4-BE49-F238E27FC236}">
                  <a16:creationId xmlns:a16="http://schemas.microsoft.com/office/drawing/2014/main" id="{A958E468-5B42-4219-BBD8-C1E42D72B3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5" name="Picture 64">
              <a:extLst>
                <a:ext uri="{FF2B5EF4-FFF2-40B4-BE49-F238E27FC236}">
                  <a16:creationId xmlns:a16="http://schemas.microsoft.com/office/drawing/2014/main" id="{2F19D3D2-543E-46C0-99F9-C6358564712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6" name="Title 15">
            <a:extLst>
              <a:ext uri="{FF2B5EF4-FFF2-40B4-BE49-F238E27FC236}">
                <a16:creationId xmlns:a16="http://schemas.microsoft.com/office/drawing/2014/main" id="{4F70D916-0513-9EFD-5F89-602C2BBDAD64}"/>
              </a:ext>
            </a:extLst>
          </p:cNvPr>
          <p:cNvSpPr>
            <a:spLocks noGrp="1"/>
          </p:cNvSpPr>
          <p:nvPr>
            <p:ph type="title"/>
          </p:nvPr>
        </p:nvSpPr>
        <p:spPr>
          <a:xfrm>
            <a:off x="877923" y="982132"/>
            <a:ext cx="3500261" cy="1303867"/>
          </a:xfrm>
        </p:spPr>
        <p:txBody>
          <a:bodyPr>
            <a:normAutofit/>
          </a:bodyPr>
          <a:lstStyle/>
          <a:p>
            <a:r>
              <a:rPr lang="en-US"/>
              <a:t>Tales for Tails</a:t>
            </a:r>
          </a:p>
        </p:txBody>
      </p:sp>
      <p:cxnSp>
        <p:nvCxnSpPr>
          <p:cNvPr id="80" name="Straight Connector 79">
            <a:extLst>
              <a:ext uri="{FF2B5EF4-FFF2-40B4-BE49-F238E27FC236}">
                <a16:creationId xmlns:a16="http://schemas.microsoft.com/office/drawing/2014/main" id="{88C962A0-AE17-42B0-87F6-8B05C334FA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929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Content Placeholder 30">
            <a:extLst>
              <a:ext uri="{FF2B5EF4-FFF2-40B4-BE49-F238E27FC236}">
                <a16:creationId xmlns:a16="http://schemas.microsoft.com/office/drawing/2014/main" id="{5EDEB973-6746-6848-7D90-C1341A0C93A4}"/>
              </a:ext>
            </a:extLst>
          </p:cNvPr>
          <p:cNvSpPr>
            <a:spLocks noGrp="1"/>
          </p:cNvSpPr>
          <p:nvPr>
            <p:ph idx="1"/>
          </p:nvPr>
        </p:nvSpPr>
        <p:spPr>
          <a:xfrm>
            <a:off x="875538" y="2556932"/>
            <a:ext cx="3505030" cy="3318936"/>
          </a:xfrm>
        </p:spPr>
        <p:txBody>
          <a:bodyPr>
            <a:normAutofit/>
          </a:bodyPr>
          <a:lstStyle/>
          <a:p>
            <a:pPr>
              <a:lnSpc>
                <a:spcPct val="90000"/>
              </a:lnSpc>
            </a:pPr>
            <a:r>
              <a:rPr lang="en-US" sz="1200" dirty="0"/>
              <a:t>A big thank you to everyone who joined us for a special night of reading to our shelter dogs and cats. Our animal friends loved the extra attention while young readers practiced their reading skills in a calm, encouraging environment. It was heartwarming to see so many smiling faces, wagging tails, and happy purrs throughout the evening.</a:t>
            </a:r>
          </a:p>
          <a:p>
            <a:pPr>
              <a:lnSpc>
                <a:spcPct val="90000"/>
              </a:lnSpc>
            </a:pPr>
            <a:r>
              <a:rPr lang="en-US" sz="1200" dirty="0"/>
              <a:t>Thank you to the Kern County Library for providing a fantastic selection of books for readers of all ages and for helping make this event such a success.</a:t>
            </a:r>
          </a:p>
          <a:p>
            <a:pPr>
              <a:lnSpc>
                <a:spcPct val="90000"/>
              </a:lnSpc>
            </a:pPr>
            <a:r>
              <a:rPr lang="en-US" sz="1200" dirty="0"/>
              <a:t>The next Tales for Tails on Wednesday, July 29, from 5:30 to 7:00 PM at Kern County Animal Services, 3951 Fruitvale Avenue. Our shelter pets can't wait to read with you!</a:t>
            </a:r>
          </a:p>
        </p:txBody>
      </p:sp>
      <p:pic>
        <p:nvPicPr>
          <p:cNvPr id="26" name="Picture 25">
            <a:extLst>
              <a:ext uri="{FF2B5EF4-FFF2-40B4-BE49-F238E27FC236}">
                <a16:creationId xmlns:a16="http://schemas.microsoft.com/office/drawing/2014/main" id="{00AA0FB8-4A7E-F034-2834-8AC603DD7112}"/>
              </a:ext>
            </a:extLst>
          </p:cNvPr>
          <p:cNvPicPr>
            <a:picLocks noChangeAspect="1"/>
          </p:cNvPicPr>
          <p:nvPr/>
        </p:nvPicPr>
        <p:blipFill>
          <a:blip r:embed="rId5">
            <a:extLst>
              <a:ext uri="{28A0092B-C50C-407E-A947-70E740481C1C}">
                <a14:useLocalDpi xmlns:a14="http://schemas.microsoft.com/office/drawing/2010/main" val="0"/>
              </a:ext>
            </a:extLst>
          </a:blip>
          <a:srcRect l="7396" t="8972" r="15461" b="13885"/>
          <a:stretch>
            <a:fillRect/>
          </a:stretch>
        </p:blipFill>
        <p:spPr>
          <a:xfrm>
            <a:off x="4734138" y="1386591"/>
            <a:ext cx="1691122" cy="1691122"/>
          </a:xfrm>
          <a:prstGeom prst="rect">
            <a:avLst/>
          </a:prstGeom>
        </p:spPr>
      </p:pic>
      <p:pic>
        <p:nvPicPr>
          <p:cNvPr id="22" name="Picture 21">
            <a:extLst>
              <a:ext uri="{FF2B5EF4-FFF2-40B4-BE49-F238E27FC236}">
                <a16:creationId xmlns:a16="http://schemas.microsoft.com/office/drawing/2014/main" id="{BBA6F44F-CCA3-DC0B-941D-42172DDFB0B6}"/>
              </a:ext>
            </a:extLst>
          </p:cNvPr>
          <p:cNvPicPr>
            <a:picLocks noChangeAspect="1"/>
          </p:cNvPicPr>
          <p:nvPr/>
        </p:nvPicPr>
        <p:blipFill>
          <a:blip r:embed="rId6">
            <a:extLst>
              <a:ext uri="{28A0092B-C50C-407E-A947-70E740481C1C}">
                <a14:useLocalDpi xmlns:a14="http://schemas.microsoft.com/office/drawing/2010/main" val="0"/>
              </a:ext>
            </a:extLst>
          </a:blip>
          <a:srcRect l="556" t="9273" r="16610" b="7893"/>
          <a:stretch>
            <a:fillRect/>
          </a:stretch>
        </p:blipFill>
        <p:spPr>
          <a:xfrm>
            <a:off x="4734233" y="3643470"/>
            <a:ext cx="1691027" cy="1691027"/>
          </a:xfrm>
          <a:prstGeom prst="rect">
            <a:avLst/>
          </a:prstGeom>
        </p:spPr>
      </p:pic>
      <p:pic>
        <p:nvPicPr>
          <p:cNvPr id="20" name="Content Placeholder 19">
            <a:extLst>
              <a:ext uri="{FF2B5EF4-FFF2-40B4-BE49-F238E27FC236}">
                <a16:creationId xmlns:a16="http://schemas.microsoft.com/office/drawing/2014/main" id="{BE85637F-A1EE-DFFD-4922-9A05F90209A4}"/>
              </a:ext>
            </a:extLst>
          </p:cNvPr>
          <p:cNvPicPr>
            <a:picLocks noChangeAspect="1"/>
          </p:cNvPicPr>
          <p:nvPr/>
        </p:nvPicPr>
        <p:blipFill>
          <a:blip r:embed="rId7">
            <a:extLst>
              <a:ext uri="{28A0092B-C50C-407E-A947-70E740481C1C}">
                <a14:useLocalDpi xmlns:a14="http://schemas.microsoft.com/office/drawing/2010/main" val="0"/>
              </a:ext>
            </a:extLst>
          </a:blip>
          <a:srcRect l="83" t="4529" r="15592" b="11147"/>
          <a:stretch>
            <a:fillRect/>
          </a:stretch>
        </p:blipFill>
        <p:spPr>
          <a:xfrm>
            <a:off x="6543644" y="1542386"/>
            <a:ext cx="1691122" cy="1691102"/>
          </a:xfrm>
          <a:prstGeom prst="rect">
            <a:avLst/>
          </a:prstGeom>
        </p:spPr>
      </p:pic>
      <p:pic>
        <p:nvPicPr>
          <p:cNvPr id="24" name="Picture 23">
            <a:extLst>
              <a:ext uri="{FF2B5EF4-FFF2-40B4-BE49-F238E27FC236}">
                <a16:creationId xmlns:a16="http://schemas.microsoft.com/office/drawing/2014/main" id="{2962F756-CCE4-E535-0FFE-D0BA6B39032E}"/>
              </a:ext>
            </a:extLst>
          </p:cNvPr>
          <p:cNvPicPr>
            <a:picLocks noChangeAspect="1"/>
          </p:cNvPicPr>
          <p:nvPr/>
        </p:nvPicPr>
        <p:blipFill>
          <a:blip r:embed="rId8">
            <a:extLst>
              <a:ext uri="{28A0092B-C50C-407E-A947-70E740481C1C}">
                <a14:useLocalDpi xmlns:a14="http://schemas.microsoft.com/office/drawing/2010/main" val="0"/>
              </a:ext>
            </a:extLst>
          </a:blip>
          <a:srcRect l="3775" t="8694" r="4920"/>
          <a:stretch>
            <a:fillRect/>
          </a:stretch>
        </p:blipFill>
        <p:spPr>
          <a:xfrm>
            <a:off x="6533047" y="3804494"/>
            <a:ext cx="1691122" cy="1691140"/>
          </a:xfrm>
          <a:prstGeom prst="rect">
            <a:avLst/>
          </a:prstGeom>
        </p:spPr>
      </p:pic>
      <p:sp>
        <p:nvSpPr>
          <p:cNvPr id="2" name="Slide Number Placeholder 1">
            <a:extLst>
              <a:ext uri="{FF2B5EF4-FFF2-40B4-BE49-F238E27FC236}">
                <a16:creationId xmlns:a16="http://schemas.microsoft.com/office/drawing/2014/main" id="{66A9BE04-0B2E-39DD-869B-D0D97216C4DF}"/>
              </a:ext>
            </a:extLst>
          </p:cNvPr>
          <p:cNvSpPr>
            <a:spLocks noGrp="1"/>
          </p:cNvSpPr>
          <p:nvPr>
            <p:ph type="sldNum" sz="quarter" idx="12"/>
          </p:nvPr>
        </p:nvSpPr>
        <p:spPr>
          <a:xfrm>
            <a:off x="7765425" y="5934456"/>
            <a:ext cx="407023" cy="279400"/>
          </a:xfrm>
        </p:spPr>
        <p:txBody>
          <a:bodyPr>
            <a:normAutofit/>
          </a:bodyPr>
          <a:lstStyle/>
          <a:p>
            <a:pPr lvl="0">
              <a:spcAft>
                <a:spcPts val="600"/>
              </a:spcAft>
            </a:pPr>
            <a:fld id="{ACF44C5A-0B84-47FD-A8DA-63EA86983490}" type="slidenum">
              <a:rPr lang="en-US" smtClean="0"/>
              <a:pPr lvl="0">
                <a:spcAft>
                  <a:spcPts val="600"/>
                </a:spcAft>
              </a:pPr>
              <a:t>18</a:t>
            </a:fld>
            <a:endParaRPr lang="en-US"/>
          </a:p>
        </p:txBody>
      </p:sp>
    </p:spTree>
    <p:extLst>
      <p:ext uri="{BB962C8B-B14F-4D97-AF65-F5344CB8AC3E}">
        <p14:creationId xmlns:p14="http://schemas.microsoft.com/office/powerpoint/2010/main" val="2540177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17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pic>
        <p:nvPicPr>
          <p:cNvPr id="6" name="Picture 5">
            <a:extLst>
              <a:ext uri="{FF2B5EF4-FFF2-40B4-BE49-F238E27FC236}">
                <a16:creationId xmlns:a16="http://schemas.microsoft.com/office/drawing/2014/main" id="{9A0AC11E-E2F3-A847-FF96-9412A7F26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398" y="1149305"/>
            <a:ext cx="5511019" cy="4615479"/>
          </a:xfrm>
          <a:prstGeom prst="rect">
            <a:avLst/>
          </a:prstGeom>
        </p:spPr>
      </p:pic>
      <p:grpSp>
        <p:nvGrpSpPr>
          <p:cNvPr id="15" name="Group 14">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16"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8"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9" name="Picture 18">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4" name="Slide Number Placeholder 3">
            <a:extLst>
              <a:ext uri="{FF2B5EF4-FFF2-40B4-BE49-F238E27FC236}">
                <a16:creationId xmlns:a16="http://schemas.microsoft.com/office/drawing/2014/main" id="{CDA0690E-1173-A885-5789-957365151A7D}"/>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smtClean="0"/>
              <a:pPr lvl="0">
                <a:spcAft>
                  <a:spcPts val="600"/>
                </a:spcAft>
              </a:pPr>
              <a:t>19</a:t>
            </a:fld>
            <a:endParaRPr lang="en-US"/>
          </a:p>
        </p:txBody>
      </p:sp>
    </p:spTree>
    <p:extLst>
      <p:ext uri="{BB962C8B-B14F-4D97-AF65-F5344CB8AC3E}">
        <p14:creationId xmlns:p14="http://schemas.microsoft.com/office/powerpoint/2010/main" val="60012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199-1CA9-0A95-4D39-FDC8E3F08FDE}"/>
              </a:ext>
            </a:extLst>
          </p:cNvPr>
          <p:cNvSpPr>
            <a:spLocks noGrp="1"/>
          </p:cNvSpPr>
          <p:nvPr>
            <p:ph type="title"/>
          </p:nvPr>
        </p:nvSpPr>
        <p:spPr>
          <a:xfrm>
            <a:off x="971551" y="982132"/>
            <a:ext cx="7200897" cy="1303867"/>
          </a:xfrm>
        </p:spPr>
        <p:txBody>
          <a:bodyPr vert="horz" lIns="68580" tIns="34290" rIns="68580" bIns="34290" rtlCol="0" anchorCtr="0" compatLnSpc="1">
            <a:normAutofit/>
          </a:bodyPr>
          <a:lstStyle/>
          <a:p>
            <a:pPr>
              <a:spcBef>
                <a:spcPct val="0"/>
              </a:spcBef>
            </a:pPr>
            <a:r>
              <a:rPr lang="en-US" b="1" dirty="0">
                <a:solidFill>
                  <a:srgbClr val="262626"/>
                </a:solidFill>
                <a:latin typeface="+mj-lt"/>
                <a:ea typeface="+mj-ea"/>
                <a:cs typeface="+mj-cs"/>
              </a:rPr>
              <a:t>Program Highlights</a:t>
            </a:r>
            <a:br>
              <a:rPr lang="en-US" b="1" dirty="0">
                <a:solidFill>
                  <a:srgbClr val="262626"/>
                </a:solidFill>
                <a:latin typeface="+mj-lt"/>
                <a:ea typeface="+mj-ea"/>
                <a:cs typeface="+mj-cs"/>
              </a:rPr>
            </a:br>
            <a:r>
              <a:rPr lang="en-US" sz="3600" dirty="0">
                <a:solidFill>
                  <a:srgbClr val="262626"/>
                </a:solidFill>
                <a:latin typeface="+mj-lt"/>
                <a:ea typeface="+mj-ea"/>
                <a:cs typeface="+mj-cs"/>
              </a:rPr>
              <a:t>June 2026</a:t>
            </a:r>
            <a:endParaRPr lang="en-US" dirty="0">
              <a:solidFill>
                <a:srgbClr val="262626"/>
              </a:solidFill>
              <a:latin typeface="+mj-lt"/>
              <a:ea typeface="+mj-ea"/>
              <a:cs typeface="+mj-cs"/>
            </a:endParaRPr>
          </a:p>
        </p:txBody>
      </p:sp>
      <p:sp>
        <p:nvSpPr>
          <p:cNvPr id="3" name="Slide Number Placeholder 2">
            <a:extLst>
              <a:ext uri="{FF2B5EF4-FFF2-40B4-BE49-F238E27FC236}">
                <a16:creationId xmlns:a16="http://schemas.microsoft.com/office/drawing/2014/main" id="{31FCA1FC-E403-EBCA-6FE1-E7C0A12C16AD}"/>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smtClean="0">
                <a:solidFill>
                  <a:srgbClr val="000000"/>
                </a:solidFill>
              </a:rPr>
              <a:pPr lvl="0">
                <a:spcAft>
                  <a:spcPts val="600"/>
                </a:spcAft>
              </a:pPr>
              <a:t>2</a:t>
            </a:fld>
            <a:endParaRPr lang="en-US">
              <a:solidFill>
                <a:srgbClr val="000000"/>
              </a:solidFill>
            </a:endParaRPr>
          </a:p>
        </p:txBody>
      </p:sp>
      <p:graphicFrame>
        <p:nvGraphicFramePr>
          <p:cNvPr id="59" name="Content Placeholder 2">
            <a:extLst>
              <a:ext uri="{FF2B5EF4-FFF2-40B4-BE49-F238E27FC236}">
                <a16:creationId xmlns:a16="http://schemas.microsoft.com/office/drawing/2014/main" id="{0EDDD9EF-97BE-8799-3F4A-EFE21C10B5C3}"/>
              </a:ext>
            </a:extLst>
          </p:cNvPr>
          <p:cNvGraphicFramePr>
            <a:graphicFrameLocks noGrp="1"/>
          </p:cNvGraphicFramePr>
          <p:nvPr>
            <p:ph idx="1"/>
            <p:extLst>
              <p:ext uri="{D42A27DB-BD31-4B8C-83A1-F6EECF244321}">
                <p14:modId xmlns:p14="http://schemas.microsoft.com/office/powerpoint/2010/main" val="3863901405"/>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230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C4018560-A1B9-4D3C-B032-951724CDD7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03" name="Picture 202">
              <a:extLst>
                <a:ext uri="{FF2B5EF4-FFF2-40B4-BE49-F238E27FC236}">
                  <a16:creationId xmlns:a16="http://schemas.microsoft.com/office/drawing/2014/main" id="{C62B19BF-51B9-4290-AEA8-389BB41195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4" name="Rectangle 203">
              <a:extLst>
                <a:ext uri="{FF2B5EF4-FFF2-40B4-BE49-F238E27FC236}">
                  <a16:creationId xmlns:a16="http://schemas.microsoft.com/office/drawing/2014/main" id="{69940D90-AB68-4B4D-8001-839F3B28C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5" name="Picture 204">
              <a:extLst>
                <a:ext uri="{FF2B5EF4-FFF2-40B4-BE49-F238E27FC236}">
                  <a16:creationId xmlns:a16="http://schemas.microsoft.com/office/drawing/2014/main" id="{4E0E095C-2B33-4957-9D0D-EE4ABDE1EA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6" name="Picture 205">
              <a:extLst>
                <a:ext uri="{FF2B5EF4-FFF2-40B4-BE49-F238E27FC236}">
                  <a16:creationId xmlns:a16="http://schemas.microsoft.com/office/drawing/2014/main" id="{8095A9A2-AE81-4840-9F6F-305708B87C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08" name="Straight Connector 207">
            <a:extLst>
              <a:ext uri="{FF2B5EF4-FFF2-40B4-BE49-F238E27FC236}">
                <a16:creationId xmlns:a16="http://schemas.microsoft.com/office/drawing/2014/main" id="{680E036D-DDAD-4AFE-AB68-D910280A76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10" name="Rectangle 209">
            <a:extLst>
              <a:ext uri="{FF2B5EF4-FFF2-40B4-BE49-F238E27FC236}">
                <a16:creationId xmlns:a16="http://schemas.microsoft.com/office/drawing/2014/main" id="{6A9BC876-571A-45A6-93A3-FB2839CE6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a:extLst>
              <a:ext uri="{FF2B5EF4-FFF2-40B4-BE49-F238E27FC236}">
                <a16:creationId xmlns:a16="http://schemas.microsoft.com/office/drawing/2014/main" id="{F484B2EA-E61C-489C-A595-160191247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13" name="Picture 212">
              <a:extLst>
                <a:ext uri="{FF2B5EF4-FFF2-40B4-BE49-F238E27FC236}">
                  <a16:creationId xmlns:a16="http://schemas.microsoft.com/office/drawing/2014/main" id="{9E987F02-C120-4654-AD1E-98AF4B643EF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4" name="Rectangle 213">
              <a:extLst>
                <a:ext uri="{FF2B5EF4-FFF2-40B4-BE49-F238E27FC236}">
                  <a16:creationId xmlns:a16="http://schemas.microsoft.com/office/drawing/2014/main" id="{64E470B5-B546-4390-9A0D-408D49895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5" name="Picture 214">
              <a:extLst>
                <a:ext uri="{FF2B5EF4-FFF2-40B4-BE49-F238E27FC236}">
                  <a16:creationId xmlns:a16="http://schemas.microsoft.com/office/drawing/2014/main" id="{D061B9CE-C400-4868-9385-01A0BBB98C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6" name="Picture 215">
              <a:extLst>
                <a:ext uri="{FF2B5EF4-FFF2-40B4-BE49-F238E27FC236}">
                  <a16:creationId xmlns:a16="http://schemas.microsoft.com/office/drawing/2014/main" id="{40C49D50-A49B-4F80-81C4-05BBCF4B5A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01703DED-72BF-5A08-0031-E09CAC2A6B95}"/>
              </a:ext>
            </a:extLst>
          </p:cNvPr>
          <p:cNvSpPr>
            <a:spLocks noGrp="1"/>
          </p:cNvSpPr>
          <p:nvPr>
            <p:ph type="title"/>
          </p:nvPr>
        </p:nvSpPr>
        <p:spPr>
          <a:xfrm>
            <a:off x="885075" y="982132"/>
            <a:ext cx="4765975" cy="1303867"/>
          </a:xfrm>
        </p:spPr>
        <p:txBody>
          <a:bodyPr vert="horz" lIns="91440" tIns="45720" rIns="91440" bIns="45720" rtlCol="0" anchor="ctr">
            <a:normAutofit/>
          </a:bodyPr>
          <a:lstStyle/>
          <a:p>
            <a:pPr>
              <a:lnSpc>
                <a:spcPct val="90000"/>
              </a:lnSpc>
            </a:pPr>
            <a:r>
              <a:rPr lang="en-US" sz="4100" dirty="0"/>
              <a:t>Wag Wednesday with Scooby-Doo</a:t>
            </a:r>
          </a:p>
        </p:txBody>
      </p:sp>
      <p:cxnSp>
        <p:nvCxnSpPr>
          <p:cNvPr id="218" name="Straight Connector 217">
            <a:extLst>
              <a:ext uri="{FF2B5EF4-FFF2-40B4-BE49-F238E27FC236}">
                <a16:creationId xmlns:a16="http://schemas.microsoft.com/office/drawing/2014/main" id="{1124B3AE-D38B-4A63-B422-F9792E745B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7792" y="2400639"/>
            <a:ext cx="432054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C082E39E-76BB-210C-7C00-83D778AFB754}"/>
              </a:ext>
            </a:extLst>
          </p:cNvPr>
          <p:cNvSpPr>
            <a:spLocks noGrp="1"/>
          </p:cNvSpPr>
          <p:nvPr>
            <p:ph sz="half" idx="2"/>
          </p:nvPr>
        </p:nvSpPr>
        <p:spPr>
          <a:xfrm>
            <a:off x="875538" y="2556932"/>
            <a:ext cx="4785049" cy="3318936"/>
          </a:xfrm>
        </p:spPr>
        <p:txBody>
          <a:bodyPr vert="horz" lIns="91440" tIns="45720" rIns="91440" bIns="45720" rtlCol="0" anchor="t">
            <a:normAutofit/>
          </a:bodyPr>
          <a:lstStyle/>
          <a:p>
            <a:pPr>
              <a:lnSpc>
                <a:spcPct val="90000"/>
              </a:lnSpc>
            </a:pPr>
            <a:r>
              <a:rPr lang="en-US" sz="1800" dirty="0"/>
              <a:t>Scooby-Doo from Kern County Animal Services was the star of the June 3</a:t>
            </a:r>
            <a:r>
              <a:rPr lang="en-US" sz="1800" baseline="30000" dirty="0"/>
              <a:t>rd</a:t>
            </a:r>
            <a:r>
              <a:rPr lang="en-US" sz="1800" dirty="0"/>
              <a:t> installment of Wag Wednesday on KERO TV 23ABC.</a:t>
            </a:r>
          </a:p>
          <a:p>
            <a:pPr>
              <a:lnSpc>
                <a:spcPct val="90000"/>
              </a:lnSpc>
            </a:pPr>
            <a:r>
              <a:rPr lang="en-US" sz="1800" dirty="0"/>
              <a:t>A special shout-out to Celestial from the KCAS Behavior Team for helping make the segment a success and showing off what an amazing pup Scooby-Doo is.</a:t>
            </a:r>
          </a:p>
          <a:p>
            <a:pPr>
              <a:lnSpc>
                <a:spcPct val="90000"/>
              </a:lnSpc>
            </a:pPr>
            <a:r>
              <a:rPr lang="en-US" sz="1800" dirty="0"/>
              <a:t>Soon after his appearance, Scooby left the shelter safely with an animal rescue organization!</a:t>
            </a:r>
          </a:p>
          <a:p>
            <a:pPr>
              <a:lnSpc>
                <a:spcPct val="90000"/>
              </a:lnSpc>
            </a:pPr>
            <a:r>
              <a:rPr lang="en-US" sz="1800" b="1" dirty="0"/>
              <a:t>Click the play button to see his video!</a:t>
            </a:r>
            <a:endParaRPr lang="en-US" b="1" dirty="0"/>
          </a:p>
        </p:txBody>
      </p:sp>
      <p:pic>
        <p:nvPicPr>
          <p:cNvPr id="51" name="Graphic 50" descr="Presentation with media with solid fill">
            <a:hlinkClick r:id="rId5"/>
            <a:extLst>
              <a:ext uri="{FF2B5EF4-FFF2-40B4-BE49-F238E27FC236}">
                <a16:creationId xmlns:a16="http://schemas.microsoft.com/office/drawing/2014/main" id="{1ADB03D1-CD7D-1C37-9232-8E40F672F6C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36056" y="3259468"/>
            <a:ext cx="2066544" cy="2066544"/>
          </a:xfrm>
          <a:prstGeom prst="rect">
            <a:avLst/>
          </a:prstGeom>
          <a:ln w="57150" cmpd="thickThin">
            <a:noFill/>
            <a:miter lim="800000"/>
          </a:ln>
        </p:spPr>
      </p:pic>
      <p:pic>
        <p:nvPicPr>
          <p:cNvPr id="46" name="Picture 45">
            <a:extLst>
              <a:ext uri="{FF2B5EF4-FFF2-40B4-BE49-F238E27FC236}">
                <a16:creationId xmlns:a16="http://schemas.microsoft.com/office/drawing/2014/main" id="{4D01DE4C-207B-9837-925E-E2A949AD27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0321" y="982132"/>
            <a:ext cx="2693299" cy="1514980"/>
          </a:xfrm>
          <a:prstGeom prst="rect">
            <a:avLst/>
          </a:prstGeom>
          <a:ln w="57150" cmpd="thickThin">
            <a:noFill/>
            <a:miter lim="800000"/>
          </a:ln>
        </p:spPr>
      </p:pic>
      <p:sp>
        <p:nvSpPr>
          <p:cNvPr id="5" name="Slide Number Placeholder 4">
            <a:extLst>
              <a:ext uri="{FF2B5EF4-FFF2-40B4-BE49-F238E27FC236}">
                <a16:creationId xmlns:a16="http://schemas.microsoft.com/office/drawing/2014/main" id="{C796315C-8A05-7F0B-F7F9-18F2253A6A19}"/>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0F0C0F3-B6B9-4718-A33F-EBAAB6E6184C}" type="slidenum">
              <a:rPr lang="en-US" b="0" i="0" kern="1200" dirty="0">
                <a:solidFill>
                  <a:schemeClr val="tx1"/>
                </a:solidFill>
                <a:effectLst/>
                <a:latin typeface="+mn-lt"/>
                <a:ea typeface="+mn-ea"/>
                <a:cs typeface="+mn-cs"/>
              </a:rPr>
              <a:pPr lvl="0">
                <a:spcAft>
                  <a:spcPts val="600"/>
                </a:spcAft>
              </a:pPr>
              <a:t>20</a:t>
            </a:fld>
            <a:endParaRPr lang="en-US" b="0" i="0" kern="1200" dirty="0">
              <a:solidFill>
                <a:schemeClr val="tx1"/>
              </a:solidFill>
              <a:effectLst/>
              <a:latin typeface="+mn-lt"/>
              <a:ea typeface="+mn-ea"/>
              <a:cs typeface="+mn-cs"/>
            </a:endParaRPr>
          </a:p>
        </p:txBody>
      </p:sp>
      <p:pic>
        <p:nvPicPr>
          <p:cNvPr id="59" name="Picture 58">
            <a:extLst>
              <a:ext uri="{FF2B5EF4-FFF2-40B4-BE49-F238E27FC236}">
                <a16:creationId xmlns:a16="http://schemas.microsoft.com/office/drawing/2014/main" id="{9EEF0509-75F0-65C2-CFF6-29DEB6E7DEE3}"/>
              </a:ext>
            </a:extLst>
          </p:cNvPr>
          <p:cNvPicPr>
            <a:picLocks noChangeAspect="1"/>
          </p:cNvPicPr>
          <p:nvPr/>
        </p:nvPicPr>
        <p:blipFill>
          <a:blip r:embed="rId8"/>
          <a:stretch>
            <a:fillRect/>
          </a:stretch>
        </p:blipFill>
        <p:spPr>
          <a:xfrm>
            <a:off x="6167649" y="3105555"/>
            <a:ext cx="1804572" cy="481626"/>
          </a:xfrm>
          <a:prstGeom prst="rect">
            <a:avLst/>
          </a:prstGeom>
        </p:spPr>
      </p:pic>
    </p:spTree>
    <p:extLst>
      <p:ext uri="{BB962C8B-B14F-4D97-AF65-F5344CB8AC3E}">
        <p14:creationId xmlns:p14="http://schemas.microsoft.com/office/powerpoint/2010/main" val="799415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1" name="Picture 20">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6" name="Straight Connector 25">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8" name="Rectangle 27">
            <a:extLst>
              <a:ext uri="{FF2B5EF4-FFF2-40B4-BE49-F238E27FC236}">
                <a16:creationId xmlns:a16="http://schemas.microsoft.com/office/drawing/2014/main" id="{1D39ECD8-0E3E-43C1-9E56-3604E9A15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B592F0F-402B-4FF5-BC6B-00A024655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1" name="Picture 30">
              <a:extLst>
                <a:ext uri="{FF2B5EF4-FFF2-40B4-BE49-F238E27FC236}">
                  <a16:creationId xmlns:a16="http://schemas.microsoft.com/office/drawing/2014/main" id="{8EF0DA20-3B85-45BF-BA3A-BFB1E8447C8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8777C3F1-A465-43B3-85B0-DD54F9F15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1DB29FDA-E291-482E-AAF5-3E0C5C3214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4" name="Picture 33">
              <a:extLst>
                <a:ext uri="{FF2B5EF4-FFF2-40B4-BE49-F238E27FC236}">
                  <a16:creationId xmlns:a16="http://schemas.microsoft.com/office/drawing/2014/main" id="{00024A88-E45C-43D3-B94F-346AF518B1C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07904334-E7DD-A311-A9C5-810419504596}"/>
              </a:ext>
            </a:extLst>
          </p:cNvPr>
          <p:cNvSpPr>
            <a:spLocks noGrp="1"/>
          </p:cNvSpPr>
          <p:nvPr>
            <p:ph type="title"/>
          </p:nvPr>
        </p:nvSpPr>
        <p:spPr>
          <a:xfrm>
            <a:off x="877923" y="982132"/>
            <a:ext cx="3420801" cy="1416721"/>
          </a:xfrm>
        </p:spPr>
        <p:txBody>
          <a:bodyPr vert="horz" lIns="91440" tIns="45720" rIns="91440" bIns="45720" rtlCol="0" anchor="ctr">
            <a:normAutofit/>
          </a:bodyPr>
          <a:lstStyle/>
          <a:p>
            <a:r>
              <a:rPr lang="en-US" sz="3500" dirty="0"/>
              <a:t>Pet Food Pantry</a:t>
            </a:r>
          </a:p>
        </p:txBody>
      </p:sp>
      <p:cxnSp>
        <p:nvCxnSpPr>
          <p:cNvPr id="36" name="Straight Connector 35">
            <a:extLst>
              <a:ext uri="{FF2B5EF4-FFF2-40B4-BE49-F238E27FC236}">
                <a16:creationId xmlns:a16="http://schemas.microsoft.com/office/drawing/2014/main" id="{DFBD34B5-7777-4A8A-8ED2-97A4A3C27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56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Content Placeholder 16">
            <a:extLst>
              <a:ext uri="{FF2B5EF4-FFF2-40B4-BE49-F238E27FC236}">
                <a16:creationId xmlns:a16="http://schemas.microsoft.com/office/drawing/2014/main" id="{10C7E275-5E84-2855-48D9-FB75B31B9249}"/>
              </a:ext>
            </a:extLst>
          </p:cNvPr>
          <p:cNvSpPr>
            <a:spLocks noGrp="1"/>
          </p:cNvSpPr>
          <p:nvPr>
            <p:ph sz="half" idx="1"/>
          </p:nvPr>
        </p:nvSpPr>
        <p:spPr>
          <a:xfrm>
            <a:off x="875538" y="2556932"/>
            <a:ext cx="3425571" cy="3318936"/>
          </a:xfrm>
        </p:spPr>
        <p:txBody>
          <a:bodyPr vert="horz" lIns="91440" tIns="45720" rIns="91440" bIns="45720" rtlCol="0" anchor="t">
            <a:normAutofit fontScale="47500" lnSpcReduction="20000"/>
          </a:bodyPr>
          <a:lstStyle/>
          <a:p>
            <a:r>
              <a:rPr lang="en-US" dirty="0"/>
              <a:t>Kern County Animal Services is once again offering free pet food to pet owners who are struggling to keep their dogs and cats fed.</a:t>
            </a:r>
            <a:endParaRPr lang="en-US" sz="1600" dirty="0"/>
          </a:p>
          <a:p>
            <a:r>
              <a:rPr lang="en-US" dirty="0"/>
              <a:t>Bags of dog food and cat food are available during normal business hours at the shelter at 3951 Fruitvale Avenue.</a:t>
            </a:r>
            <a:endParaRPr lang="en-US" sz="1600" dirty="0"/>
          </a:p>
          <a:p>
            <a:r>
              <a:rPr lang="en-US" dirty="0"/>
              <a:t>There are no income restrictions and no complicated application process. All you have to do is ask. We will ask you to complete a brief questionnaire for research and accounting purposes.</a:t>
            </a:r>
            <a:endParaRPr lang="en-US" sz="1600" dirty="0"/>
          </a:p>
          <a:p>
            <a:r>
              <a:rPr lang="en-US" dirty="0"/>
              <a:t>In addition, our Animal Control Officers carry pet food with them while on patrol and may be able to assist pet owners in need as they respond to calls throughout our community.</a:t>
            </a:r>
            <a:endParaRPr lang="en-US" sz="1600" dirty="0"/>
          </a:p>
          <a:p>
            <a:r>
              <a:rPr lang="en-US" dirty="0"/>
              <a:t>We know times can be tough. If a little extra help with pet food will keep a beloved pet at home with its family, we're happy to help.</a:t>
            </a:r>
            <a:endParaRPr lang="en-US" sz="1600" dirty="0"/>
          </a:p>
        </p:txBody>
      </p:sp>
      <p:pic>
        <p:nvPicPr>
          <p:cNvPr id="11" name="Content Placeholder 10">
            <a:extLst>
              <a:ext uri="{FF2B5EF4-FFF2-40B4-BE49-F238E27FC236}">
                <a16:creationId xmlns:a16="http://schemas.microsoft.com/office/drawing/2014/main" id="{DB3478C9-CC12-70C4-01CA-5F64DDDAB300}"/>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l="7250" r="702" b="11140"/>
          <a:stretch>
            <a:fillRect/>
          </a:stretch>
        </p:blipFill>
        <p:spPr>
          <a:xfrm>
            <a:off x="4570085" y="821175"/>
            <a:ext cx="1938040" cy="2494531"/>
          </a:xfrm>
          <a:prstGeom prst="rect">
            <a:avLst/>
          </a:prstGeom>
        </p:spPr>
      </p:pic>
      <p:sp>
        <p:nvSpPr>
          <p:cNvPr id="38" name="Rectangle 37">
            <a:extLst>
              <a:ext uri="{FF2B5EF4-FFF2-40B4-BE49-F238E27FC236}">
                <a16:creationId xmlns:a16="http://schemas.microsoft.com/office/drawing/2014/main" id="{018F8D27-BFDB-4BF9-A512-FF930275B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1614" y="821175"/>
            <a:ext cx="1882763"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E9FC079-B9A6-4951-12BB-B409D6267633}"/>
              </a:ext>
            </a:extLst>
          </p:cNvPr>
          <p:cNvPicPr>
            <a:picLocks noChangeAspect="1"/>
          </p:cNvPicPr>
          <p:nvPr/>
        </p:nvPicPr>
        <p:blipFill>
          <a:blip r:embed="rId6">
            <a:extLst>
              <a:ext uri="{28A0092B-C50C-407E-A947-70E740481C1C}">
                <a14:useLocalDpi xmlns:a14="http://schemas.microsoft.com/office/drawing/2010/main" val="0"/>
              </a:ext>
            </a:extLst>
          </a:blip>
          <a:srcRect t="630" r="2" b="2"/>
          <a:stretch>
            <a:fillRect/>
          </a:stretch>
        </p:blipFill>
        <p:spPr>
          <a:xfrm>
            <a:off x="6641614" y="821175"/>
            <a:ext cx="1882763" cy="2494531"/>
          </a:xfrm>
          <a:prstGeom prst="rect">
            <a:avLst/>
          </a:prstGeom>
        </p:spPr>
      </p:pic>
      <p:sp>
        <p:nvSpPr>
          <p:cNvPr id="4" name="Slide Number Placeholder 3">
            <a:extLst>
              <a:ext uri="{FF2B5EF4-FFF2-40B4-BE49-F238E27FC236}">
                <a16:creationId xmlns:a16="http://schemas.microsoft.com/office/drawing/2014/main" id="{D1031DC9-C45A-828F-E010-AF4ED1CB22DA}"/>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21</a:t>
            </a:fld>
            <a:endParaRPr lang="en-US" b="0" i="0" kern="1200" dirty="0">
              <a:solidFill>
                <a:schemeClr val="tx1"/>
              </a:solidFill>
              <a:effectLst/>
              <a:latin typeface="+mn-lt"/>
              <a:ea typeface="+mn-ea"/>
              <a:cs typeface="+mn-cs"/>
            </a:endParaRPr>
          </a:p>
        </p:txBody>
      </p:sp>
      <p:pic>
        <p:nvPicPr>
          <p:cNvPr id="9" name="Content Placeholder 8">
            <a:extLst>
              <a:ext uri="{FF2B5EF4-FFF2-40B4-BE49-F238E27FC236}">
                <a16:creationId xmlns:a16="http://schemas.microsoft.com/office/drawing/2014/main" id="{A4BF08C4-AF98-7B7A-641E-9CD1149E59D4}"/>
              </a:ext>
            </a:extLst>
          </p:cNvPr>
          <p:cNvPicPr>
            <a:picLocks noChangeAspect="1"/>
          </p:cNvPicPr>
          <p:nvPr/>
        </p:nvPicPr>
        <p:blipFill>
          <a:blip r:embed="rId7">
            <a:extLst>
              <a:ext uri="{28A0092B-C50C-407E-A947-70E740481C1C}">
                <a14:useLocalDpi xmlns:a14="http://schemas.microsoft.com/office/drawing/2010/main" val="0"/>
              </a:ext>
            </a:extLst>
          </a:blip>
          <a:srcRect l="5233" t="30544" r="-2" b="24830"/>
          <a:stretch>
            <a:fillRect/>
          </a:stretch>
        </p:blipFill>
        <p:spPr>
          <a:xfrm>
            <a:off x="4570086" y="3453833"/>
            <a:ext cx="3948060" cy="2478837"/>
          </a:xfrm>
          <a:prstGeom prst="rect">
            <a:avLst/>
          </a:prstGeom>
        </p:spPr>
      </p:pic>
    </p:spTree>
    <p:extLst>
      <p:ext uri="{BB962C8B-B14F-4D97-AF65-F5344CB8AC3E}">
        <p14:creationId xmlns:p14="http://schemas.microsoft.com/office/powerpoint/2010/main" val="4064445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3" name="Picture 22">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5" name="Picture 24">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6" name="Title 5">
            <a:extLst>
              <a:ext uri="{FF2B5EF4-FFF2-40B4-BE49-F238E27FC236}">
                <a16:creationId xmlns:a16="http://schemas.microsoft.com/office/drawing/2014/main" id="{7303A4EC-E250-7A16-F185-80422A2D5548}"/>
              </a:ext>
            </a:extLst>
          </p:cNvPr>
          <p:cNvSpPr>
            <a:spLocks noGrp="1"/>
          </p:cNvSpPr>
          <p:nvPr>
            <p:ph type="title"/>
          </p:nvPr>
        </p:nvSpPr>
        <p:spPr>
          <a:xfrm>
            <a:off x="971551" y="982132"/>
            <a:ext cx="2745042" cy="1325373"/>
          </a:xfrm>
        </p:spPr>
        <p:txBody>
          <a:bodyPr anchor="b">
            <a:normAutofit/>
          </a:bodyPr>
          <a:lstStyle/>
          <a:p>
            <a:r>
              <a:rPr lang="en-US" sz="2200" b="1" dirty="0">
                <a:solidFill>
                  <a:srgbClr val="262626"/>
                </a:solidFill>
              </a:rPr>
              <a:t>Animal Wellness Community Meeting</a:t>
            </a:r>
            <a:br>
              <a:rPr lang="en-US" sz="2800" dirty="0">
                <a:solidFill>
                  <a:srgbClr val="262626"/>
                </a:solidFill>
              </a:rPr>
            </a:br>
            <a:r>
              <a:rPr lang="en-US" sz="1800" dirty="0">
                <a:solidFill>
                  <a:srgbClr val="262626"/>
                </a:solidFill>
              </a:rPr>
              <a:t>Wednesday, June 10</a:t>
            </a:r>
            <a:r>
              <a:rPr lang="en-US" sz="1800" baseline="30000" dirty="0">
                <a:solidFill>
                  <a:srgbClr val="262626"/>
                </a:solidFill>
              </a:rPr>
              <a:t>th</a:t>
            </a:r>
            <a:r>
              <a:rPr lang="en-US" sz="1800" dirty="0">
                <a:solidFill>
                  <a:srgbClr val="262626"/>
                </a:solidFill>
              </a:rPr>
              <a:t> </a:t>
            </a:r>
            <a:endParaRPr lang="en-US" sz="2800" dirty="0">
              <a:solidFill>
                <a:srgbClr val="262626"/>
              </a:solidFill>
            </a:endParaRPr>
          </a:p>
        </p:txBody>
      </p:sp>
      <p:cxnSp>
        <p:nvCxnSpPr>
          <p:cNvPr id="28" name="Straight Connector 27">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Content Placeholder 16">
            <a:extLst>
              <a:ext uri="{FF2B5EF4-FFF2-40B4-BE49-F238E27FC236}">
                <a16:creationId xmlns:a16="http://schemas.microsoft.com/office/drawing/2014/main" id="{9EFC9035-954F-339C-2E3B-A78441A75646}"/>
              </a:ext>
            </a:extLst>
          </p:cNvPr>
          <p:cNvSpPr>
            <a:spLocks noGrp="1"/>
          </p:cNvSpPr>
          <p:nvPr>
            <p:ph idx="1"/>
          </p:nvPr>
        </p:nvSpPr>
        <p:spPr>
          <a:xfrm>
            <a:off x="971550" y="2493774"/>
            <a:ext cx="2745043" cy="3382094"/>
          </a:xfrm>
        </p:spPr>
        <p:txBody>
          <a:bodyPr>
            <a:normAutofit fontScale="62500" lnSpcReduction="20000"/>
          </a:bodyPr>
          <a:lstStyle/>
          <a:p>
            <a:r>
              <a:rPr lang="en-US" sz="1400" dirty="0"/>
              <a:t>Thank you to everyone who joined us for the second Animal Wellness Community Meeting on </a:t>
            </a:r>
            <a:r>
              <a:rPr lang="en-US" sz="1400"/>
              <a:t>June 10th </a:t>
            </a:r>
            <a:r>
              <a:rPr lang="en-US" sz="1400" dirty="0"/>
              <a:t>at the Department of Human Services Building.</a:t>
            </a:r>
          </a:p>
          <a:p>
            <a:r>
              <a:rPr lang="en-US" sz="1400" dirty="0"/>
              <a:t>We appreciate everyone who took the time to attend, ask questions, share ideas, and take part in the conversation about improving animal welfare in Kern County. Whether you came as a pet owner, a concerned neighbor, or an advocate for animals, your participation made a difference.</a:t>
            </a:r>
          </a:p>
          <a:p>
            <a:r>
              <a:rPr lang="en-US" sz="1400" dirty="0"/>
              <a:t>We were grateful to be joined by SOS Dog Rescue - Strength of Shadow and Kern SAFE as we discussed community resources, responsible pet ownership, public safety, and ways we can work together to help both people and pets.</a:t>
            </a:r>
          </a:p>
          <a:p>
            <a:r>
              <a:rPr lang="en-US" sz="1400" dirty="0"/>
              <a:t>Strong partnerships and engaged community members are essential to creating positive change, and we're thankful for everyone who continues to support that mission. We look forward to future meetings and opportunities to work together to build a safer, more compassionate community for people and animals alike.</a:t>
            </a:r>
          </a:p>
          <a:p>
            <a:pPr algn="ctr"/>
            <a:endParaRPr lang="en-US" sz="1400" dirty="0">
              <a:solidFill>
                <a:srgbClr val="262626"/>
              </a:solidFill>
            </a:endParaRPr>
          </a:p>
        </p:txBody>
      </p:sp>
      <p:pic>
        <p:nvPicPr>
          <p:cNvPr id="13" name="Content Placeholder 12">
            <a:extLst>
              <a:ext uri="{FF2B5EF4-FFF2-40B4-BE49-F238E27FC236}">
                <a16:creationId xmlns:a16="http://schemas.microsoft.com/office/drawing/2014/main" id="{C2EAD466-DEB2-E2B0-01CE-4B4DF6D4E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7556" y="982131"/>
            <a:ext cx="3914988" cy="4893735"/>
          </a:xfrm>
          <a:prstGeom prst="rect">
            <a:avLst/>
          </a:prstGeom>
          <a:ln w="57150" cmpd="thickThin">
            <a:solidFill>
              <a:srgbClr val="7F7F7F"/>
            </a:solidFill>
            <a:miter lim="800000"/>
          </a:ln>
        </p:spPr>
      </p:pic>
      <p:sp>
        <p:nvSpPr>
          <p:cNvPr id="5" name="Slide Number Placeholder 4">
            <a:extLst>
              <a:ext uri="{FF2B5EF4-FFF2-40B4-BE49-F238E27FC236}">
                <a16:creationId xmlns:a16="http://schemas.microsoft.com/office/drawing/2014/main" id="{40E99C04-814E-64CD-BFCA-CE72C91D7F0E}"/>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0F0C0F3-B6B9-4718-A33F-EBAAB6E6184C}" type="slidenum">
              <a:rPr lang="en-US">
                <a:solidFill>
                  <a:srgbClr val="000000"/>
                </a:solidFill>
              </a:rPr>
              <a:pPr lvl="0">
                <a:spcAft>
                  <a:spcPts val="600"/>
                </a:spcAft>
              </a:pPr>
              <a:t>22</a:t>
            </a:fld>
            <a:endParaRPr lang="en-US">
              <a:solidFill>
                <a:srgbClr val="000000"/>
              </a:solidFill>
            </a:endParaRPr>
          </a:p>
        </p:txBody>
      </p:sp>
    </p:spTree>
    <p:extLst>
      <p:ext uri="{BB962C8B-B14F-4D97-AF65-F5344CB8AC3E}">
        <p14:creationId xmlns:p14="http://schemas.microsoft.com/office/powerpoint/2010/main" val="298996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4C2E-A3D1-80E0-6C9C-1D8D6782B157}"/>
              </a:ext>
            </a:extLst>
          </p:cNvPr>
          <p:cNvSpPr>
            <a:spLocks noGrp="1"/>
          </p:cNvSpPr>
          <p:nvPr>
            <p:ph type="title"/>
          </p:nvPr>
        </p:nvSpPr>
        <p:spPr/>
        <p:txBody>
          <a:bodyPr>
            <a:normAutofit/>
          </a:bodyPr>
          <a:lstStyle/>
          <a:p>
            <a:r>
              <a:rPr lang="en-US" b="1" dirty="0">
                <a:solidFill>
                  <a:schemeClr val="tx2"/>
                </a:solidFill>
              </a:rPr>
              <a:t>2026 Year To Date</a:t>
            </a:r>
            <a:br>
              <a:rPr lang="en-US" dirty="0"/>
            </a:br>
            <a:r>
              <a:rPr lang="en-US" sz="2400" dirty="0"/>
              <a:t>January 1</a:t>
            </a:r>
            <a:r>
              <a:rPr lang="en-US" sz="2400" baseline="30000" dirty="0"/>
              <a:t>st</a:t>
            </a:r>
            <a:r>
              <a:rPr lang="en-US" sz="2400" dirty="0"/>
              <a:t> – </a:t>
            </a:r>
            <a:r>
              <a:rPr lang="en-US" sz="2400" dirty="0">
                <a:solidFill>
                  <a:schemeClr val="tx1"/>
                </a:solidFill>
              </a:rPr>
              <a:t>June 30</a:t>
            </a:r>
            <a:r>
              <a:rPr lang="en-US" sz="2400" baseline="30000" dirty="0">
                <a:solidFill>
                  <a:schemeClr val="tx1"/>
                </a:solidFill>
              </a:rPr>
              <a:t>th</a:t>
            </a:r>
            <a:r>
              <a:rPr lang="en-US" sz="2400" dirty="0">
                <a:solidFill>
                  <a:schemeClr val="tx1"/>
                </a:solidFill>
              </a:rPr>
              <a:t> </a:t>
            </a:r>
            <a:r>
              <a:rPr lang="en-US" sz="2400" dirty="0"/>
              <a:t> </a:t>
            </a:r>
          </a:p>
        </p:txBody>
      </p:sp>
      <p:graphicFrame>
        <p:nvGraphicFramePr>
          <p:cNvPr id="9" name="Content Placeholder 8">
            <a:extLst>
              <a:ext uri="{FF2B5EF4-FFF2-40B4-BE49-F238E27FC236}">
                <a16:creationId xmlns:a16="http://schemas.microsoft.com/office/drawing/2014/main" id="{BB484EBF-3089-53C4-DC57-85D0B7FE9A9C}"/>
              </a:ext>
            </a:extLst>
          </p:cNvPr>
          <p:cNvGraphicFramePr>
            <a:graphicFrameLocks noGrp="1"/>
          </p:cNvGraphicFramePr>
          <p:nvPr>
            <p:ph idx="1"/>
            <p:extLst>
              <p:ext uri="{D42A27DB-BD31-4B8C-83A1-F6EECF244321}">
                <p14:modId xmlns:p14="http://schemas.microsoft.com/office/powerpoint/2010/main" val="2995323303"/>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a:extLst>
              <a:ext uri="{FF2B5EF4-FFF2-40B4-BE49-F238E27FC236}">
                <a16:creationId xmlns:a16="http://schemas.microsoft.com/office/drawing/2014/main" id="{16FFA21D-81E2-7242-BB58-B6EFBF19987D}"/>
              </a:ext>
            </a:extLst>
          </p:cNvPr>
          <p:cNvSpPr>
            <a:spLocks noGrp="1"/>
          </p:cNvSpPr>
          <p:nvPr>
            <p:ph type="sldNum" sz="quarter" idx="12"/>
          </p:nvPr>
        </p:nvSpPr>
        <p:spPr/>
        <p:txBody>
          <a:bodyPr/>
          <a:lstStyle/>
          <a:p>
            <a:pPr lvl="0"/>
            <a:fld id="{578E44AA-3F5A-4849-8359-0F12FBCE4F04}" type="slidenum">
              <a:rPr lang="en-US" smtClean="0"/>
              <a:t>23</a:t>
            </a:fld>
            <a:endParaRPr lang="en-US"/>
          </a:p>
        </p:txBody>
      </p:sp>
    </p:spTree>
    <p:extLst>
      <p:ext uri="{BB962C8B-B14F-4D97-AF65-F5344CB8AC3E}">
        <p14:creationId xmlns:p14="http://schemas.microsoft.com/office/powerpoint/2010/main" val="2101271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603CB67-2EEA-71C3-8160-1DA2BC19BB1E}"/>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E83EEE7-8E74-6EC3-DD56-412C0E5BAECD}"/>
              </a:ext>
            </a:extLst>
          </p:cNvPr>
          <p:cNvPicPr>
            <a:picLocks noChangeAspect="1"/>
          </p:cNvPicPr>
          <p:nvPr/>
        </p:nvPicPr>
        <p:blipFill>
          <a:blip r:embed="rId3">
            <a:extLst>
              <a:ext uri="{28A0092B-C50C-407E-A947-70E740481C1C}">
                <a14:useLocalDpi xmlns:a14="http://schemas.microsoft.com/office/drawing/2010/main" val="0"/>
              </a:ext>
            </a:extLst>
          </a:blip>
          <a:srcRect l="9244"/>
          <a:stretch>
            <a:fillRect/>
          </a:stretch>
        </p:blipFill>
        <p:spPr>
          <a:xfrm rot="16200000">
            <a:off x="278054" y="1342317"/>
            <a:ext cx="4377842" cy="3727448"/>
          </a:xfrm>
          <a:prstGeom prst="rect">
            <a:avLst/>
          </a:prstGeom>
          <a:ln w="127000" cap="sq">
            <a:solidFill>
              <a:srgbClr val="FFFFFF"/>
            </a:solidFill>
            <a:miter lim="800000"/>
          </a:ln>
        </p:spPr>
      </p:pic>
      <p:pic>
        <p:nvPicPr>
          <p:cNvPr id="8" name="Picture 7">
            <a:extLst>
              <a:ext uri="{FF2B5EF4-FFF2-40B4-BE49-F238E27FC236}">
                <a16:creationId xmlns:a16="http://schemas.microsoft.com/office/drawing/2014/main" id="{A70D211C-1077-578F-D1CC-CDB0EC8D6E1E}"/>
              </a:ext>
            </a:extLst>
          </p:cNvPr>
          <p:cNvPicPr>
            <a:picLocks noChangeAspect="1"/>
          </p:cNvPicPr>
          <p:nvPr/>
        </p:nvPicPr>
        <p:blipFill>
          <a:blip r:embed="rId4">
            <a:extLst>
              <a:ext uri="{28A0092B-C50C-407E-A947-70E740481C1C}">
                <a14:useLocalDpi xmlns:a14="http://schemas.microsoft.com/office/drawing/2010/main" val="0"/>
              </a:ext>
            </a:extLst>
          </a:blip>
          <a:srcRect l="9244"/>
          <a:stretch>
            <a:fillRect/>
          </a:stretch>
        </p:blipFill>
        <p:spPr>
          <a:xfrm rot="16200000">
            <a:off x="4488102" y="1342316"/>
            <a:ext cx="4377841" cy="3727448"/>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2A063E52-677C-C69A-248B-A60568F490B4}"/>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24</a:t>
            </a:fld>
            <a:endParaRPr lang="en-US"/>
          </a:p>
        </p:txBody>
      </p:sp>
    </p:spTree>
    <p:extLst>
      <p:ext uri="{BB962C8B-B14F-4D97-AF65-F5344CB8AC3E}">
        <p14:creationId xmlns:p14="http://schemas.microsoft.com/office/powerpoint/2010/main" val="2205084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7689AAD-F469-B00C-EA3B-184F56C5A4CA}"/>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E0BAED6-EAE0-1F0D-692D-A01F9FE9AFDB}"/>
              </a:ext>
            </a:extLst>
          </p:cNvPr>
          <p:cNvPicPr>
            <a:picLocks noChangeAspect="1"/>
          </p:cNvPicPr>
          <p:nvPr/>
        </p:nvPicPr>
        <p:blipFill>
          <a:blip r:embed="rId3">
            <a:extLst>
              <a:ext uri="{28A0092B-C50C-407E-A947-70E740481C1C}">
                <a14:useLocalDpi xmlns:a14="http://schemas.microsoft.com/office/drawing/2010/main" val="0"/>
              </a:ext>
            </a:extLst>
          </a:blip>
          <a:srcRect l="9624"/>
          <a:stretch>
            <a:fillRect/>
          </a:stretch>
        </p:blipFill>
        <p:spPr>
          <a:xfrm rot="16200000">
            <a:off x="287202" y="1333169"/>
            <a:ext cx="4359551" cy="3727450"/>
          </a:xfrm>
          <a:prstGeom prst="rect">
            <a:avLst/>
          </a:prstGeom>
          <a:ln w="127000" cap="sq">
            <a:solidFill>
              <a:srgbClr val="FFFFFF"/>
            </a:solidFill>
            <a:miter lim="800000"/>
          </a:ln>
        </p:spPr>
      </p:pic>
      <p:pic>
        <p:nvPicPr>
          <p:cNvPr id="8" name="Picture 7">
            <a:extLst>
              <a:ext uri="{FF2B5EF4-FFF2-40B4-BE49-F238E27FC236}">
                <a16:creationId xmlns:a16="http://schemas.microsoft.com/office/drawing/2014/main" id="{DAE9FA5F-90AC-4701-1912-6FB1F0CDABE2}"/>
              </a:ext>
            </a:extLst>
          </p:cNvPr>
          <p:cNvPicPr>
            <a:picLocks noChangeAspect="1"/>
          </p:cNvPicPr>
          <p:nvPr/>
        </p:nvPicPr>
        <p:blipFill>
          <a:blip r:embed="rId4">
            <a:extLst>
              <a:ext uri="{28A0092B-C50C-407E-A947-70E740481C1C}">
                <a14:useLocalDpi xmlns:a14="http://schemas.microsoft.com/office/drawing/2010/main" val="0"/>
              </a:ext>
            </a:extLst>
          </a:blip>
          <a:srcRect l="9623"/>
          <a:stretch>
            <a:fillRect/>
          </a:stretch>
        </p:blipFill>
        <p:spPr>
          <a:xfrm rot="16200000">
            <a:off x="4497247" y="1333171"/>
            <a:ext cx="4359551" cy="3727448"/>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CE2756D3-4C20-0589-DB68-1A838F063470}"/>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25</a:t>
            </a:fld>
            <a:endParaRPr lang="en-US"/>
          </a:p>
        </p:txBody>
      </p:sp>
    </p:spTree>
    <p:extLst>
      <p:ext uri="{BB962C8B-B14F-4D97-AF65-F5344CB8AC3E}">
        <p14:creationId xmlns:p14="http://schemas.microsoft.com/office/powerpoint/2010/main" val="140874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78A6E31-3B42-C400-8930-F355DC14EFBA}"/>
            </a:ext>
          </a:extLst>
        </p:cNvPr>
        <p:cNvGrpSpPr/>
        <p:nvPr/>
      </p:nvGrpSpPr>
      <p:grpSpPr>
        <a:xfrm>
          <a:off x="0" y="0"/>
          <a:ext cx="0" cy="0"/>
          <a:chOff x="0" y="0"/>
          <a:chExt cx="0" cy="0"/>
        </a:xfrm>
      </p:grpSpPr>
      <p:grpSp>
        <p:nvGrpSpPr>
          <p:cNvPr id="59" name="Group 58">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60" name="Picture 59">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1" name="Rectangle 60">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2" name="Picture 61">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63" name="Picture 62">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65" name="Straight Connector 64">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67" name="Rectangle 66">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70" name="Picture 69">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1" name="Rectangle 70">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2" name="Picture 71">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3" name="Picture 72">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9AC50D23-1E96-FCC2-C0A2-407F767934E4}"/>
              </a:ext>
            </a:extLst>
          </p:cNvPr>
          <p:cNvSpPr>
            <a:spLocks noGrp="1"/>
          </p:cNvSpPr>
          <p:nvPr>
            <p:ph type="title"/>
          </p:nvPr>
        </p:nvSpPr>
        <p:spPr>
          <a:xfrm>
            <a:off x="826964" y="4404852"/>
            <a:ext cx="7492258" cy="1054745"/>
          </a:xfrm>
        </p:spPr>
        <p:txBody>
          <a:bodyPr vert="horz" lIns="91440" tIns="45720" rIns="91440" bIns="45720" rtlCol="0" anchor="b">
            <a:normAutofit/>
          </a:bodyPr>
          <a:lstStyle/>
          <a:p>
            <a:pPr>
              <a:lnSpc>
                <a:spcPct val="90000"/>
              </a:lnSpc>
            </a:pPr>
            <a:r>
              <a:rPr lang="en-US" sz="3400" b="1" kern="1200" cap="none" dirty="0">
                <a:ln w="3175" cmpd="sng">
                  <a:noFill/>
                </a:ln>
                <a:solidFill>
                  <a:schemeClr val="tx1">
                    <a:lumMod val="85000"/>
                    <a:lumOff val="15000"/>
                  </a:schemeClr>
                </a:solidFill>
                <a:effectLst/>
                <a:latin typeface="+mj-lt"/>
                <a:ea typeface="+mj-ea"/>
                <a:cs typeface="+mj-cs"/>
              </a:rPr>
              <a:t>$20 June Adoptions</a:t>
            </a:r>
            <a:br>
              <a:rPr lang="en-US" sz="3400" b="1" kern="1200" cap="none" dirty="0">
                <a:ln w="3175" cmpd="sng">
                  <a:noFill/>
                </a:ln>
                <a:solidFill>
                  <a:schemeClr val="tx1">
                    <a:lumMod val="85000"/>
                    <a:lumOff val="15000"/>
                  </a:schemeClr>
                </a:solidFill>
                <a:effectLst/>
                <a:latin typeface="+mj-lt"/>
                <a:ea typeface="+mj-ea"/>
                <a:cs typeface="+mj-cs"/>
              </a:rPr>
            </a:br>
            <a:r>
              <a:rPr lang="en-US" sz="3400" kern="1200" cap="none" dirty="0">
                <a:ln w="3175" cmpd="sng">
                  <a:noFill/>
                </a:ln>
                <a:solidFill>
                  <a:schemeClr val="tx1">
                    <a:lumMod val="85000"/>
                    <a:lumOff val="15000"/>
                  </a:schemeClr>
                </a:solidFill>
                <a:effectLst/>
                <a:latin typeface="+mj-lt"/>
                <a:ea typeface="+mj-ea"/>
                <a:cs typeface="+mj-cs"/>
              </a:rPr>
              <a:t>June 1</a:t>
            </a:r>
            <a:r>
              <a:rPr lang="en-US" sz="3400" kern="1200" cap="none" baseline="30000" dirty="0">
                <a:ln w="3175" cmpd="sng">
                  <a:noFill/>
                </a:ln>
                <a:solidFill>
                  <a:schemeClr val="tx1">
                    <a:lumMod val="85000"/>
                    <a:lumOff val="15000"/>
                  </a:schemeClr>
                </a:solidFill>
                <a:effectLst/>
                <a:latin typeface="+mj-lt"/>
                <a:ea typeface="+mj-ea"/>
                <a:cs typeface="+mj-cs"/>
              </a:rPr>
              <a:t>st</a:t>
            </a:r>
            <a:r>
              <a:rPr lang="en-US" sz="3400" kern="1200" cap="none" dirty="0">
                <a:ln w="3175" cmpd="sng">
                  <a:noFill/>
                </a:ln>
                <a:solidFill>
                  <a:schemeClr val="tx1">
                    <a:lumMod val="85000"/>
                    <a:lumOff val="15000"/>
                  </a:schemeClr>
                </a:solidFill>
                <a:effectLst/>
                <a:latin typeface="+mj-lt"/>
                <a:ea typeface="+mj-ea"/>
                <a:cs typeface="+mj-cs"/>
              </a:rPr>
              <a:t> – June 26</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a:t>
            </a:r>
          </a:p>
        </p:txBody>
      </p:sp>
      <p:sp>
        <p:nvSpPr>
          <p:cNvPr id="75" name="Rectangle 74">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ABBA70-59C0-9C44-EAA1-3F54C5C90F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609" y="1257341"/>
            <a:ext cx="2798064" cy="2798064"/>
          </a:xfrm>
          <a:prstGeom prst="rect">
            <a:avLst/>
          </a:prstGeom>
        </p:spPr>
      </p:pic>
      <p:pic>
        <p:nvPicPr>
          <p:cNvPr id="5" name="Picture 4">
            <a:extLst>
              <a:ext uri="{FF2B5EF4-FFF2-40B4-BE49-F238E27FC236}">
                <a16:creationId xmlns:a16="http://schemas.microsoft.com/office/drawing/2014/main" id="{061B0A56-A378-CFB1-7745-81FAB14AC3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1911" y="1257341"/>
            <a:ext cx="2798064" cy="2798064"/>
          </a:xfrm>
          <a:prstGeom prst="rect">
            <a:avLst/>
          </a:prstGeom>
        </p:spPr>
      </p:pic>
      <p:cxnSp>
        <p:nvCxnSpPr>
          <p:cNvPr id="77" name="Straight Connector 76">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56F27E52-8FC4-22E3-5A8D-EB2038082AA0}"/>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3</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54723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3A2EA39D-AD20-4EB8-A5A2-909783A44B56}"/>
            </a:ext>
          </a:extLst>
        </p:cNvPr>
        <p:cNvGrpSpPr/>
        <p:nvPr/>
      </p:nvGrpSpPr>
      <p:grpSpPr>
        <a:xfrm>
          <a:off x="0" y="0"/>
          <a:ext cx="0" cy="0"/>
          <a:chOff x="0" y="0"/>
          <a:chExt cx="0" cy="0"/>
        </a:xfrm>
      </p:grpSpPr>
      <p:grpSp>
        <p:nvGrpSpPr>
          <p:cNvPr id="62" name="Group 61">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63" name="Picture 62">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4" name="Rectangle 63">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5" name="Picture 64">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66" name="Picture 65">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68" name="Straight Connector 67">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70" name="Rectangle 69">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73" name="Picture 72">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4" name="Rectangle 73">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5" name="Picture 74">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6" name="Picture 75">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2162C7CE-7E5B-A5A8-928B-F66C4E541F8D}"/>
              </a:ext>
            </a:extLst>
          </p:cNvPr>
          <p:cNvSpPr>
            <a:spLocks noGrp="1"/>
          </p:cNvSpPr>
          <p:nvPr>
            <p:ph type="title"/>
          </p:nvPr>
        </p:nvSpPr>
        <p:spPr>
          <a:xfrm>
            <a:off x="826964" y="4404852"/>
            <a:ext cx="7492258" cy="1054745"/>
          </a:xfrm>
        </p:spPr>
        <p:txBody>
          <a:bodyPr vert="horz" lIns="91440" tIns="45720" rIns="91440" bIns="45720" rtlCol="0" anchor="b">
            <a:normAutofit/>
          </a:bodyPr>
          <a:lstStyle/>
          <a:p>
            <a:pPr>
              <a:lnSpc>
                <a:spcPct val="90000"/>
              </a:lnSpc>
            </a:pPr>
            <a:r>
              <a:rPr lang="en-US" sz="3400" b="1" kern="1200" cap="none" dirty="0">
                <a:ln w="3175" cmpd="sng">
                  <a:noFill/>
                </a:ln>
                <a:solidFill>
                  <a:schemeClr val="tx1">
                    <a:lumMod val="85000"/>
                    <a:lumOff val="15000"/>
                  </a:schemeClr>
                </a:solidFill>
                <a:effectLst/>
                <a:latin typeface="+mj-lt"/>
                <a:ea typeface="+mj-ea"/>
                <a:cs typeface="+mj-cs"/>
              </a:rPr>
              <a:t>California Adopt-a-Pet Day</a:t>
            </a:r>
            <a:br>
              <a:rPr lang="en-US" sz="3400" b="1" kern="1200" cap="none" dirty="0">
                <a:ln w="3175" cmpd="sng">
                  <a:noFill/>
                </a:ln>
                <a:solidFill>
                  <a:schemeClr val="tx1">
                    <a:lumMod val="85000"/>
                    <a:lumOff val="15000"/>
                  </a:schemeClr>
                </a:solidFill>
                <a:effectLst/>
                <a:latin typeface="+mj-lt"/>
                <a:ea typeface="+mj-ea"/>
                <a:cs typeface="+mj-cs"/>
              </a:rPr>
            </a:br>
            <a:r>
              <a:rPr lang="en-US" sz="3400" kern="1200" cap="none" dirty="0">
                <a:ln w="3175" cmpd="sng">
                  <a:noFill/>
                </a:ln>
                <a:solidFill>
                  <a:schemeClr val="tx1">
                    <a:lumMod val="85000"/>
                    <a:lumOff val="15000"/>
                  </a:schemeClr>
                </a:solidFill>
                <a:effectLst/>
                <a:latin typeface="+mj-lt"/>
                <a:ea typeface="+mj-ea"/>
                <a:cs typeface="+mj-cs"/>
              </a:rPr>
              <a:t>Saturday, June 6</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a:t>
            </a:r>
          </a:p>
        </p:txBody>
      </p:sp>
      <p:sp>
        <p:nvSpPr>
          <p:cNvPr id="78" name="Rectangle 77">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911E3AD-74AC-C612-5F20-D3090D0CB6DF}"/>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1524609" y="1257341"/>
            <a:ext cx="2798064" cy="2798064"/>
          </a:xfrm>
          <a:prstGeom prst="rect">
            <a:avLst/>
          </a:prstGeom>
        </p:spPr>
      </p:pic>
      <p:pic>
        <p:nvPicPr>
          <p:cNvPr id="12" name="Picture 11">
            <a:extLst>
              <a:ext uri="{FF2B5EF4-FFF2-40B4-BE49-F238E27FC236}">
                <a16:creationId xmlns:a16="http://schemas.microsoft.com/office/drawing/2014/main" id="{21E488BD-41BE-6EF7-0F9A-9AAB8F2377D7}"/>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4821911" y="1257341"/>
            <a:ext cx="2798064" cy="2798064"/>
          </a:xfrm>
          <a:prstGeom prst="rect">
            <a:avLst/>
          </a:prstGeom>
        </p:spPr>
      </p:pic>
      <p:cxnSp>
        <p:nvCxnSpPr>
          <p:cNvPr id="80" name="Straight Connector 79">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659727DB-8CB8-2616-8AF6-7745601BD5DC}"/>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4</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87793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3" y="484632"/>
            <a:ext cx="8417053"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271FCF1-5BA0-00E4-3143-3671B6AFD59D}"/>
              </a:ext>
            </a:extLst>
          </p:cNvPr>
          <p:cNvSpPr>
            <a:spLocks noGrp="1"/>
          </p:cNvSpPr>
          <p:nvPr>
            <p:ph type="title"/>
          </p:nvPr>
        </p:nvSpPr>
        <p:spPr>
          <a:xfrm>
            <a:off x="603315" y="796374"/>
            <a:ext cx="7937369" cy="880027"/>
          </a:xfrm>
        </p:spPr>
        <p:txBody>
          <a:bodyPr>
            <a:normAutofit/>
          </a:bodyPr>
          <a:lstStyle/>
          <a:p>
            <a:r>
              <a:rPr lang="en-US" b="1">
                <a:solidFill>
                  <a:srgbClr val="FFFFFF"/>
                </a:solidFill>
              </a:rPr>
              <a:t>Offsite Adoption Events</a:t>
            </a:r>
          </a:p>
        </p:txBody>
      </p:sp>
      <p:sp>
        <p:nvSpPr>
          <p:cNvPr id="15" name="Rectangle 14">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060" y="648377"/>
            <a:ext cx="8167878"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9144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32E5AF7-06FA-849C-AA69-E8C34CBB26C3}"/>
              </a:ext>
            </a:extLst>
          </p:cNvPr>
          <p:cNvSpPr>
            <a:spLocks noGrp="1"/>
          </p:cNvSpPr>
          <p:nvPr>
            <p:ph idx="1"/>
          </p:nvPr>
        </p:nvSpPr>
        <p:spPr>
          <a:xfrm>
            <a:off x="971550" y="2612256"/>
            <a:ext cx="7200897" cy="3263612"/>
          </a:xfrm>
        </p:spPr>
        <p:txBody>
          <a:bodyPr>
            <a:normAutofit/>
          </a:bodyPr>
          <a:lstStyle/>
          <a:p>
            <a:pPr>
              <a:lnSpc>
                <a:spcPct val="90000"/>
              </a:lnSpc>
            </a:pPr>
            <a:r>
              <a:rPr lang="en-US" sz="2200"/>
              <a:t>Adoptable dogs from Kern County Animal Services are out in the community every Friday, Saturday, and Sunday!</a:t>
            </a:r>
          </a:p>
          <a:p>
            <a:pPr>
              <a:lnSpc>
                <a:spcPct val="90000"/>
              </a:lnSpc>
            </a:pPr>
            <a:r>
              <a:rPr lang="en-US" sz="2200"/>
              <a:t>These special events give some of our most overlooked dogs a chance to shine outside the shelter. Many of them have been waiting patiently for their forever homes for no fault of their own! This is their chance to stand out!</a:t>
            </a:r>
          </a:p>
          <a:p>
            <a:pPr>
              <a:lnSpc>
                <a:spcPct val="90000"/>
              </a:lnSpc>
            </a:pPr>
            <a:r>
              <a:rPr lang="en-US" sz="2200"/>
              <a:t>Offsite events are a great way to connect in a more relaxed setting, where folks can spend time getting to know a smaller group of carefully selected, highly adoptable dogs.</a:t>
            </a:r>
          </a:p>
        </p:txBody>
      </p:sp>
      <p:sp>
        <p:nvSpPr>
          <p:cNvPr id="2" name="Slide Number Placeholder 1">
            <a:extLst>
              <a:ext uri="{FF2B5EF4-FFF2-40B4-BE49-F238E27FC236}">
                <a16:creationId xmlns:a16="http://schemas.microsoft.com/office/drawing/2014/main" id="{29CDD728-405C-0CC4-0F12-F22F55FCB0E5}"/>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smtClean="0"/>
              <a:pPr lvl="0">
                <a:spcAft>
                  <a:spcPts val="600"/>
                </a:spcAft>
              </a:pPr>
              <a:t>5</a:t>
            </a:fld>
            <a:endParaRPr lang="en-US"/>
          </a:p>
        </p:txBody>
      </p:sp>
    </p:spTree>
    <p:extLst>
      <p:ext uri="{BB962C8B-B14F-4D97-AF65-F5344CB8AC3E}">
        <p14:creationId xmlns:p14="http://schemas.microsoft.com/office/powerpoint/2010/main" val="2513062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B4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48006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FBD24B6-1138-281D-64B7-CAA987BC7D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6911" y="710489"/>
            <a:ext cx="2341608" cy="2341608"/>
          </a:xfrm>
          <a:prstGeom prst="rect">
            <a:avLst/>
          </a:prstGeom>
        </p:spPr>
      </p:pic>
      <p:sp>
        <p:nvSpPr>
          <p:cNvPr id="23" name="Rectangle 22">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487090"/>
            <a:ext cx="2691128"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0D02AAE-E18D-2050-20B1-275CCDF6C3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86257" y="664970"/>
            <a:ext cx="2439677" cy="2439677"/>
          </a:xfrm>
          <a:prstGeom prst="rect">
            <a:avLst/>
          </a:prstGeom>
        </p:spPr>
      </p:pic>
      <p:sp>
        <p:nvSpPr>
          <p:cNvPr id="25" name="Rectangle 2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998" y="487090"/>
            <a:ext cx="269113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A0796E-2BA8-B689-5FFC-105BFA261D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5138" y="664970"/>
            <a:ext cx="2439677" cy="2439677"/>
          </a:xfrm>
          <a:prstGeom prst="rect">
            <a:avLst/>
          </a:prstGeom>
        </p:spPr>
      </p:pic>
      <p:sp>
        <p:nvSpPr>
          <p:cNvPr id="27" name="Rectangle 2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367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5302BE-FC21-93FE-4B0C-B84CA5293E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6911" y="3819655"/>
            <a:ext cx="2328708" cy="2328708"/>
          </a:xfrm>
          <a:prstGeom prst="rect">
            <a:avLst/>
          </a:prstGeom>
        </p:spPr>
      </p:pic>
      <p:sp>
        <p:nvSpPr>
          <p:cNvPr id="29" name="Rectangle 28">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126" y="3603670"/>
            <a:ext cx="270087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3610700"/>
            <a:ext cx="2691128"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11BAF7-8D95-C0C9-873A-7BC5EF66249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10018" y="3818714"/>
            <a:ext cx="2401112" cy="2401112"/>
          </a:xfrm>
          <a:prstGeom prst="rect">
            <a:avLst/>
          </a:prstGeom>
        </p:spPr>
      </p:pic>
      <p:pic>
        <p:nvPicPr>
          <p:cNvPr id="10" name="Picture 9">
            <a:extLst>
              <a:ext uri="{FF2B5EF4-FFF2-40B4-BE49-F238E27FC236}">
                <a16:creationId xmlns:a16="http://schemas.microsoft.com/office/drawing/2014/main" id="{CB726852-DE2A-56FF-238D-56226650894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5138" y="3767686"/>
            <a:ext cx="2439677" cy="2439677"/>
          </a:xfrm>
          <a:prstGeom prst="rect">
            <a:avLst/>
          </a:prstGeom>
        </p:spPr>
      </p:pic>
      <p:sp>
        <p:nvSpPr>
          <p:cNvPr id="2" name="Slide Number Placeholder 1">
            <a:extLst>
              <a:ext uri="{FF2B5EF4-FFF2-40B4-BE49-F238E27FC236}">
                <a16:creationId xmlns:a16="http://schemas.microsoft.com/office/drawing/2014/main" id="{5E8EA6E6-73BC-CFF7-E0B8-3172873584F6}"/>
              </a:ext>
            </a:extLst>
          </p:cNvPr>
          <p:cNvSpPr>
            <a:spLocks noGrp="1"/>
          </p:cNvSpPr>
          <p:nvPr>
            <p:ph type="sldNum" sz="quarter" idx="12"/>
          </p:nvPr>
        </p:nvSpPr>
        <p:spPr>
          <a:xfrm>
            <a:off x="8018584" y="6356350"/>
            <a:ext cx="496766" cy="365125"/>
          </a:xfrm>
        </p:spPr>
        <p:txBody>
          <a:bodyPr>
            <a:normAutofit/>
          </a:bodyPr>
          <a:lstStyle/>
          <a:p>
            <a:pPr lvl="0">
              <a:spcAft>
                <a:spcPts val="600"/>
              </a:spcAft>
            </a:pPr>
            <a:fld id="{ACF44C5A-0B84-47FD-A8DA-63EA86983490}" type="slidenum">
              <a:rPr lang="en-US">
                <a:solidFill>
                  <a:srgbClr val="FFFFFF"/>
                </a:solidFill>
              </a:rPr>
              <a:pPr lvl="0">
                <a:spcAft>
                  <a:spcPts val="600"/>
                </a:spcAft>
              </a:pPr>
              <a:t>6</a:t>
            </a:fld>
            <a:endParaRPr lang="en-US">
              <a:solidFill>
                <a:srgbClr val="FFFFFF"/>
              </a:solidFill>
            </a:endParaRPr>
          </a:p>
        </p:txBody>
      </p:sp>
    </p:spTree>
    <p:extLst>
      <p:ext uri="{BB962C8B-B14F-4D97-AF65-F5344CB8AC3E}">
        <p14:creationId xmlns:p14="http://schemas.microsoft.com/office/powerpoint/2010/main" val="931898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3770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FFF85A4-F5D1-0D5C-F59E-10D49509C671}"/>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482600" y="763677"/>
            <a:ext cx="2195305" cy="2195305"/>
          </a:xfrm>
          <a:prstGeom prst="rect">
            <a:avLst/>
          </a:prstGeom>
        </p:spPr>
      </p:pic>
      <p:sp>
        <p:nvSpPr>
          <p:cNvPr id="38" name="Freeform: Shape 37">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6291" y="1"/>
            <a:ext cx="4537709"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453770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0EAAD528-78A0-9CC2-E392-3534F1B2BD71}"/>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82600" y="3928859"/>
            <a:ext cx="2195304" cy="2195304"/>
          </a:xfrm>
          <a:prstGeom prst="rect">
            <a:avLst/>
          </a:prstGeom>
        </p:spPr>
      </p:pic>
      <p:sp>
        <p:nvSpPr>
          <p:cNvPr id="42" name="Freeform: Shape 41">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6291" y="3489159"/>
            <a:ext cx="4537709"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7802" y="1918638"/>
            <a:ext cx="3168396"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D883B0E2-614D-801C-5AED-7F6FA93422CF}"/>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3383369" y="2240371"/>
            <a:ext cx="2377259" cy="2377259"/>
          </a:xfrm>
          <a:prstGeom prst="rect">
            <a:avLst/>
          </a:prstGeom>
        </p:spPr>
      </p:pic>
      <p:pic>
        <p:nvPicPr>
          <p:cNvPr id="14" name="Picture 13">
            <a:extLst>
              <a:ext uri="{FF2B5EF4-FFF2-40B4-BE49-F238E27FC236}">
                <a16:creationId xmlns:a16="http://schemas.microsoft.com/office/drawing/2014/main" id="{D3DF9C53-59E1-D135-A785-52BB1F0E8143}"/>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6466095" y="744477"/>
            <a:ext cx="2195304" cy="2195304"/>
          </a:xfrm>
          <a:prstGeom prst="rect">
            <a:avLst/>
          </a:prstGeom>
        </p:spPr>
      </p:pic>
      <p:pic>
        <p:nvPicPr>
          <p:cNvPr id="6" name="Picture 5">
            <a:extLst>
              <a:ext uri="{FF2B5EF4-FFF2-40B4-BE49-F238E27FC236}">
                <a16:creationId xmlns:a16="http://schemas.microsoft.com/office/drawing/2014/main" id="{6C22590A-CC93-C3B2-363F-1A0811C0A0F4}"/>
              </a:ext>
            </a:extLst>
          </p:cNvPr>
          <p:cNvPicPr>
            <a:picLocks noChangeAspect="1"/>
          </p:cNvPicPr>
          <p:nvPr/>
        </p:nvPicPr>
        <p:blipFill>
          <a:blip r:embed="rId6">
            <a:extLst>
              <a:ext uri="{28A0092B-C50C-407E-A947-70E740481C1C}">
                <a14:useLocalDpi xmlns:a14="http://schemas.microsoft.com/office/drawing/2010/main" val="0"/>
              </a:ext>
            </a:extLst>
          </a:blip>
          <a:stretch/>
        </p:blipFill>
        <p:spPr>
          <a:xfrm>
            <a:off x="6466095" y="3920943"/>
            <a:ext cx="2195303" cy="2195303"/>
          </a:xfrm>
          <a:prstGeom prst="rect">
            <a:avLst/>
          </a:prstGeom>
        </p:spPr>
      </p:pic>
      <p:sp>
        <p:nvSpPr>
          <p:cNvPr id="2" name="Slide Number Placeholder 1">
            <a:extLst>
              <a:ext uri="{FF2B5EF4-FFF2-40B4-BE49-F238E27FC236}">
                <a16:creationId xmlns:a16="http://schemas.microsoft.com/office/drawing/2014/main" id="{5C9CE719-EDAE-CFBD-CA02-5F6BF381219C}"/>
              </a:ext>
            </a:extLst>
          </p:cNvPr>
          <p:cNvSpPr>
            <a:spLocks noGrp="1"/>
          </p:cNvSpPr>
          <p:nvPr>
            <p:ph type="sldNum" sz="quarter" idx="12"/>
          </p:nvPr>
        </p:nvSpPr>
        <p:spPr>
          <a:xfrm>
            <a:off x="8188325" y="6557043"/>
            <a:ext cx="714374" cy="274320"/>
          </a:xfrm>
        </p:spPr>
        <p:txBody>
          <a:bodyPr>
            <a:normAutofit/>
          </a:bodyPr>
          <a:lstStyle/>
          <a:p>
            <a:pPr lvl="0">
              <a:spcAft>
                <a:spcPts val="600"/>
              </a:spcAft>
            </a:pPr>
            <a:fld id="{ACF44C5A-0B84-47FD-A8DA-63EA86983490}" type="slidenum">
              <a:rPr lang="en-US">
                <a:solidFill>
                  <a:schemeClr val="bg1"/>
                </a:solidFill>
              </a:rPr>
              <a:pPr lvl="0">
                <a:spcAft>
                  <a:spcPts val="600"/>
                </a:spcAft>
              </a:pPr>
              <a:t>7</a:t>
            </a:fld>
            <a:endParaRPr lang="en-US">
              <a:solidFill>
                <a:schemeClr val="bg1"/>
              </a:solidFill>
            </a:endParaRPr>
          </a:p>
        </p:txBody>
      </p:sp>
    </p:spTree>
    <p:extLst>
      <p:ext uri="{BB962C8B-B14F-4D97-AF65-F5344CB8AC3E}">
        <p14:creationId xmlns:p14="http://schemas.microsoft.com/office/powerpoint/2010/main" val="1303242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43" name="Group 142">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44" name="Picture 143">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5" name="Rectangle 144">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6" name="Picture 145">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7" name="Picture 146">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9" name="Straight Connector 148">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1" name="Rectangle 150">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54" name="Picture 153">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5" name="Rectangle 154">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6" name="Picture 155">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7" name="Picture 156">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A21A1344-96C9-4FC3-466E-7BD3931DA189}"/>
              </a:ext>
            </a:extLst>
          </p:cNvPr>
          <p:cNvSpPr>
            <a:spLocks noGrp="1"/>
          </p:cNvSpPr>
          <p:nvPr>
            <p:ph type="title"/>
          </p:nvPr>
        </p:nvSpPr>
        <p:spPr>
          <a:xfrm>
            <a:off x="826964" y="4404852"/>
            <a:ext cx="7492258" cy="1054745"/>
          </a:xfrm>
        </p:spPr>
        <p:txBody>
          <a:bodyPr vert="horz" lIns="91440" tIns="45720" rIns="91440" bIns="45720" rtlCol="0" anchor="b">
            <a:normAutofit/>
          </a:bodyPr>
          <a:lstStyle/>
          <a:p>
            <a:r>
              <a:rPr lang="en-US" sz="5400" kern="1200" cap="none" dirty="0">
                <a:ln w="3175" cmpd="sng">
                  <a:noFill/>
                </a:ln>
                <a:solidFill>
                  <a:schemeClr val="tx1">
                    <a:lumMod val="85000"/>
                    <a:lumOff val="15000"/>
                  </a:schemeClr>
                </a:solidFill>
                <a:effectLst/>
                <a:latin typeface="+mj-lt"/>
                <a:ea typeface="+mj-ea"/>
                <a:cs typeface="+mj-cs"/>
              </a:rPr>
              <a:t>Streets Of Bakersfield</a:t>
            </a:r>
            <a:endParaRPr lang="en-US" sz="2700" i="1" kern="1200" cap="none" dirty="0">
              <a:ln w="3175" cmpd="sng">
                <a:noFill/>
              </a:ln>
              <a:solidFill>
                <a:schemeClr val="tx1">
                  <a:lumMod val="85000"/>
                  <a:lumOff val="15000"/>
                </a:schemeClr>
              </a:solidFill>
              <a:effectLst/>
              <a:latin typeface="+mj-lt"/>
              <a:ea typeface="+mj-ea"/>
              <a:cs typeface="+mj-cs"/>
            </a:endParaRPr>
          </a:p>
        </p:txBody>
      </p:sp>
      <p:sp>
        <p:nvSpPr>
          <p:cNvPr id="159" name="Rectangle 158">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hlinkClick r:id="rId7"/>
            <a:extLst>
              <a:ext uri="{FF2B5EF4-FFF2-40B4-BE49-F238E27FC236}">
                <a16:creationId xmlns:a16="http://schemas.microsoft.com/office/drawing/2014/main" id="{B0E44761-CD31-1872-96DB-F82080F564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3829" y="1501810"/>
            <a:ext cx="3755511" cy="2112475"/>
          </a:xfrm>
          <a:prstGeom prst="rect">
            <a:avLst/>
          </a:prstGeom>
        </p:spPr>
      </p:pic>
      <p:pic>
        <p:nvPicPr>
          <p:cNvPr id="48" name="Graphic 47" descr="Presentation with media with solid fill">
            <a:hlinkClick r:id="rId7"/>
            <a:extLst>
              <a:ext uri="{FF2B5EF4-FFF2-40B4-BE49-F238E27FC236}">
                <a16:creationId xmlns:a16="http://schemas.microsoft.com/office/drawing/2014/main" id="{574552C0-6714-4809-F95E-42F34FCF8D7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355478" y="1539145"/>
            <a:ext cx="2487122" cy="2487122"/>
          </a:xfrm>
          <a:prstGeom prst="rect">
            <a:avLst/>
          </a:prstGeom>
        </p:spPr>
      </p:pic>
      <p:cxnSp>
        <p:nvCxnSpPr>
          <p:cNvPr id="161" name="Straight Connector 160">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F2B6B77B-193A-61EC-1485-3B8201FC916F}"/>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8</a:t>
            </a:fld>
            <a:endParaRPr lang="en-US" b="0" i="0" kern="1200" dirty="0">
              <a:solidFill>
                <a:schemeClr val="tx1"/>
              </a:solidFill>
              <a:effectLst/>
              <a:latin typeface="+mn-lt"/>
              <a:ea typeface="+mn-ea"/>
              <a:cs typeface="+mn-cs"/>
            </a:endParaRPr>
          </a:p>
        </p:txBody>
      </p:sp>
      <p:sp>
        <p:nvSpPr>
          <p:cNvPr id="56" name="Rectangle 55">
            <a:extLst>
              <a:ext uri="{FF2B5EF4-FFF2-40B4-BE49-F238E27FC236}">
                <a16:creationId xmlns:a16="http://schemas.microsoft.com/office/drawing/2014/main" id="{2FC34F7B-2350-42E0-0FA7-273857291155}"/>
              </a:ext>
            </a:extLst>
          </p:cNvPr>
          <p:cNvSpPr/>
          <p:nvPr/>
        </p:nvSpPr>
        <p:spPr>
          <a:xfrm>
            <a:off x="5781485" y="1479904"/>
            <a:ext cx="1721946" cy="369332"/>
          </a:xfrm>
          <a:prstGeom prst="rect">
            <a:avLst/>
          </a:prstGeom>
          <a:noFill/>
        </p:spPr>
        <p:txBody>
          <a:bodyPr wrap="none" lIns="91440" tIns="45720" rIns="91440" bIns="45720">
            <a:spAutoFit/>
          </a:bodyPr>
          <a:lstStyle/>
          <a:p>
            <a:pPr algn="ctr"/>
            <a:r>
              <a:rPr lang="en-US" b="1" dirty="0"/>
              <a:t>Click for Video!</a:t>
            </a:r>
          </a:p>
        </p:txBody>
      </p:sp>
    </p:spTree>
    <p:extLst>
      <p:ext uri="{BB962C8B-B14F-4D97-AF65-F5344CB8AC3E}">
        <p14:creationId xmlns:p14="http://schemas.microsoft.com/office/powerpoint/2010/main" val="290619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C6A44F-06A4-FCA1-1445-751329907ECF}"/>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1346941" y="643467"/>
            <a:ext cx="2543217" cy="2543217"/>
          </a:xfrm>
          <a:prstGeom prst="rect">
            <a:avLst/>
          </a:prstGeom>
        </p:spPr>
      </p:pic>
      <p:cxnSp>
        <p:nvCxnSpPr>
          <p:cNvPr id="38" name="Straight Connector 37">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8410" y="1111170"/>
            <a:ext cx="828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746F1D5-764E-706D-4ACC-0ECE70282878}"/>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5010251" y="643467"/>
            <a:ext cx="3036677" cy="2543217"/>
          </a:xfrm>
          <a:prstGeom prst="rect">
            <a:avLst/>
          </a:prstGeom>
        </p:spPr>
      </p:pic>
      <p:cxnSp>
        <p:nvCxnSpPr>
          <p:cNvPr id="40" name="Straight Connector 39">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2270" y="3428998"/>
            <a:ext cx="3141678"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7750" y="3428998"/>
            <a:ext cx="3141678"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F257F88-0687-F17F-1F87-BDF8D9C91657}"/>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1345618" y="3671316"/>
            <a:ext cx="2545862" cy="2545862"/>
          </a:xfrm>
          <a:prstGeom prst="rect">
            <a:avLst/>
          </a:prstGeom>
        </p:spPr>
      </p:pic>
      <p:pic>
        <p:nvPicPr>
          <p:cNvPr id="16" name="Picture 15">
            <a:extLst>
              <a:ext uri="{FF2B5EF4-FFF2-40B4-BE49-F238E27FC236}">
                <a16:creationId xmlns:a16="http://schemas.microsoft.com/office/drawing/2014/main" id="{B858CF4A-1BDB-5018-E4E6-A3E38A6ABDA5}"/>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5251855" y="3671316"/>
            <a:ext cx="2553469" cy="2553469"/>
          </a:xfrm>
          <a:prstGeom prst="rect">
            <a:avLst/>
          </a:prstGeom>
        </p:spPr>
      </p:pic>
      <p:sp>
        <p:nvSpPr>
          <p:cNvPr id="4" name="Slide Number Placeholder 3">
            <a:extLst>
              <a:ext uri="{FF2B5EF4-FFF2-40B4-BE49-F238E27FC236}">
                <a16:creationId xmlns:a16="http://schemas.microsoft.com/office/drawing/2014/main" id="{D4D996BE-7BEC-3169-531E-C7D0C1083DF6}"/>
              </a:ext>
            </a:extLst>
          </p:cNvPr>
          <p:cNvSpPr>
            <a:spLocks noGrp="1"/>
          </p:cNvSpPr>
          <p:nvPr>
            <p:ph type="sldNum" sz="quarter" idx="12"/>
          </p:nvPr>
        </p:nvSpPr>
        <p:spPr>
          <a:xfrm>
            <a:off x="6457950" y="6356350"/>
            <a:ext cx="2057400" cy="365125"/>
          </a:xfrm>
        </p:spPr>
        <p:txBody>
          <a:bodyPr>
            <a:normAutofit/>
          </a:bodyPr>
          <a:lstStyle/>
          <a:p>
            <a:pPr lvl="0">
              <a:spcAft>
                <a:spcPts val="600"/>
              </a:spcAft>
            </a:pPr>
            <a:fld id="{578E44AA-3F5A-4849-8359-0F12FBCE4F04}" type="slidenum">
              <a:rPr lang="en-US"/>
              <a:pPr lvl="0">
                <a:spcAft>
                  <a:spcPts val="600"/>
                </a:spcAft>
              </a:pPr>
              <a:t>9</a:t>
            </a:fld>
            <a:endParaRPr lang="en-US"/>
          </a:p>
        </p:txBody>
      </p:sp>
    </p:spTree>
    <p:extLst>
      <p:ext uri="{BB962C8B-B14F-4D97-AF65-F5344CB8AC3E}">
        <p14:creationId xmlns:p14="http://schemas.microsoft.com/office/powerpoint/2010/main" val="285383424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46010</TotalTime>
  <Words>1250</Words>
  <Application>Microsoft Office PowerPoint</Application>
  <PresentationFormat>On-screen Show (4:3)</PresentationFormat>
  <Paragraphs>175</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Aptos</vt:lpstr>
      <vt:lpstr>Aptos Display</vt:lpstr>
      <vt:lpstr>Arial</vt:lpstr>
      <vt:lpstr>Garamond</vt:lpstr>
      <vt:lpstr>Organic</vt:lpstr>
      <vt:lpstr>Director’s Report</vt:lpstr>
      <vt:lpstr>Program Highlights June 2026</vt:lpstr>
      <vt:lpstr>$20 June Adoptions June 1st – June 26th </vt:lpstr>
      <vt:lpstr>California Adopt-a-Pet Day Saturday, June 6th </vt:lpstr>
      <vt:lpstr>Offsite Adoption Events</vt:lpstr>
      <vt:lpstr>PowerPoint Presentation</vt:lpstr>
      <vt:lpstr>PowerPoint Presentation</vt:lpstr>
      <vt:lpstr>Streets Of Bakersfield</vt:lpstr>
      <vt:lpstr>PowerPoint Presentation</vt:lpstr>
      <vt:lpstr>Low-Cost Spay/Neuter Clinics June 2026</vt:lpstr>
      <vt:lpstr>PowerPoint Presentation</vt:lpstr>
      <vt:lpstr>PowerPoint Presentation</vt:lpstr>
      <vt:lpstr>Low-Cost Vaccination Clinics June 2026</vt:lpstr>
      <vt:lpstr>Field Service Calls: June 2026</vt:lpstr>
      <vt:lpstr>PowerPoint Presentation</vt:lpstr>
      <vt:lpstr>Pip!</vt:lpstr>
      <vt:lpstr>Volunteer Program June 2026</vt:lpstr>
      <vt:lpstr>Tales for Tails</vt:lpstr>
      <vt:lpstr>PowerPoint Presentation</vt:lpstr>
      <vt:lpstr>Wag Wednesday with Scooby-Doo</vt:lpstr>
      <vt:lpstr>Pet Food Pantry</vt:lpstr>
      <vt:lpstr>Animal Wellness Community Meeting Wednesday, June 10th </vt:lpstr>
      <vt:lpstr>2026 Year To Date January 1st – June 30th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Litterell</dc:creator>
  <cp:lastModifiedBy>Daniel Litterell</cp:lastModifiedBy>
  <cp:revision>198</cp:revision>
  <cp:lastPrinted>2026-06-15T23:38:54Z</cp:lastPrinted>
  <dcterms:created xsi:type="dcterms:W3CDTF">2025-06-10T20:49:28Z</dcterms:created>
  <dcterms:modified xsi:type="dcterms:W3CDTF">2026-07-13T23:01:09Z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918a32-0d42-40ed-a5eb-618140881011_Enabled">
    <vt:lpwstr>true</vt:lpwstr>
  </property>
  <property fmtid="{D5CDD505-2E9C-101B-9397-08002B2CF9AE}" pid="3" name="MSIP_Label_d0918a32-0d42-40ed-a5eb-618140881011_SetDate">
    <vt:lpwstr>2025-06-10T22:49:03Z</vt:lpwstr>
  </property>
  <property fmtid="{D5CDD505-2E9C-101B-9397-08002B2CF9AE}" pid="4" name="MSIP_Label_d0918a32-0d42-40ed-a5eb-618140881011_Method">
    <vt:lpwstr>Standard</vt:lpwstr>
  </property>
  <property fmtid="{D5CDD505-2E9C-101B-9397-08002B2CF9AE}" pid="5" name="MSIP_Label_d0918a32-0d42-40ed-a5eb-618140881011_Name">
    <vt:lpwstr>General Data</vt:lpwstr>
  </property>
  <property fmtid="{D5CDD505-2E9C-101B-9397-08002B2CF9AE}" pid="6" name="MSIP_Label_d0918a32-0d42-40ed-a5eb-618140881011_SiteId">
    <vt:lpwstr>e0f2e4b5-0515-4028-99f2-2e7a43fe5379</vt:lpwstr>
  </property>
  <property fmtid="{D5CDD505-2E9C-101B-9397-08002B2CF9AE}" pid="7" name="MSIP_Label_d0918a32-0d42-40ed-a5eb-618140881011_ActionId">
    <vt:lpwstr>36290ffc-d51b-4de9-8775-1309bf9c6d74</vt:lpwstr>
  </property>
  <property fmtid="{D5CDD505-2E9C-101B-9397-08002B2CF9AE}" pid="8" name="MSIP_Label_d0918a32-0d42-40ed-a5eb-618140881011_ContentBits">
    <vt:lpwstr>0</vt:lpwstr>
  </property>
  <property fmtid="{D5CDD505-2E9C-101B-9397-08002B2CF9AE}" pid="9" name="MSIP_Label_d0918a32-0d42-40ed-a5eb-618140881011_Tag">
    <vt:lpwstr>10, 3, 0, 1</vt:lpwstr>
  </property>
</Properties>
</file>